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3" r:id="rId2"/>
    <p:sldMasterId id="2147483679" r:id="rId3"/>
    <p:sldMasterId id="2147483708" r:id="rId4"/>
    <p:sldMasterId id="2147483716" r:id="rId5"/>
    <p:sldMasterId id="2147483733" r:id="rId6"/>
  </p:sldMasterIdLst>
  <p:notesMasterIdLst>
    <p:notesMasterId r:id="rId45"/>
  </p:notesMasterIdLst>
  <p:handoutMasterIdLst>
    <p:handoutMasterId r:id="rId46"/>
  </p:handoutMasterIdLst>
  <p:sldIdLst>
    <p:sldId id="502" r:id="rId7"/>
    <p:sldId id="477" r:id="rId8"/>
    <p:sldId id="478" r:id="rId9"/>
    <p:sldId id="422" r:id="rId10"/>
    <p:sldId id="419" r:id="rId11"/>
    <p:sldId id="494" r:id="rId12"/>
    <p:sldId id="408" r:id="rId13"/>
    <p:sldId id="409" r:id="rId14"/>
    <p:sldId id="416" r:id="rId15"/>
    <p:sldId id="500" r:id="rId16"/>
    <p:sldId id="414" r:id="rId17"/>
    <p:sldId id="412" r:id="rId18"/>
    <p:sldId id="501" r:id="rId19"/>
    <p:sldId id="415" r:id="rId20"/>
    <p:sldId id="420" r:id="rId21"/>
    <p:sldId id="421" r:id="rId22"/>
    <p:sldId id="474" r:id="rId23"/>
    <p:sldId id="458" r:id="rId24"/>
    <p:sldId id="470" r:id="rId25"/>
    <p:sldId id="495" r:id="rId26"/>
    <p:sldId id="490" r:id="rId27"/>
    <p:sldId id="423" r:id="rId28"/>
    <p:sldId id="486" r:id="rId29"/>
    <p:sldId id="487" r:id="rId30"/>
    <p:sldId id="449" r:id="rId31"/>
    <p:sldId id="464" r:id="rId32"/>
    <p:sldId id="456" r:id="rId33"/>
    <p:sldId id="457" r:id="rId34"/>
    <p:sldId id="434" r:id="rId35"/>
    <p:sldId id="435" r:id="rId36"/>
    <p:sldId id="436" r:id="rId37"/>
    <p:sldId id="469" r:id="rId38"/>
    <p:sldId id="438" r:id="rId39"/>
    <p:sldId id="497" r:id="rId40"/>
    <p:sldId id="496" r:id="rId41"/>
    <p:sldId id="476" r:id="rId42"/>
    <p:sldId id="472" r:id="rId43"/>
    <p:sldId id="491" r:id="rId4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E5E4"/>
    <a:srgbClr val="56D3E5"/>
    <a:srgbClr val="FFFF99"/>
    <a:srgbClr val="0000A9"/>
    <a:srgbClr val="D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3" autoAdjust="0"/>
    <p:restoredTop sz="95923" autoAdjust="0"/>
  </p:normalViewPr>
  <p:slideViewPr>
    <p:cSldViewPr snapToGrid="0" snapToObjects="1">
      <p:cViewPr>
        <p:scale>
          <a:sx n="100" d="100"/>
          <a:sy n="100" d="100"/>
        </p:scale>
        <p:origin x="-1744" y="-368"/>
      </p:cViewPr>
      <p:guideLst>
        <p:guide orient="horz" pos="1695"/>
        <p:guide pos="23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FC760B-9890-E842-A713-EB448D2A7118}" type="datetimeFigureOut">
              <a:rPr lang="en-US" smtClean="0"/>
              <a:t>12/6/13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574D13-B0B8-C04B-AA2F-39F6D9D4DA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737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DE2623-D16B-CD4C-ACE8-BC0236EAA7D7}" type="datetimeFigureOut">
              <a:rPr lang="en-US" smtClean="0"/>
              <a:t>12/6/13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21A562-6C37-CE41-99D8-994A808E3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06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6636-75F1-C94E-8902-390190C2BA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1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5F8C-AFF0-2C4F-92E7-2E1677088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30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14C1-6901-BF43-80DE-B3F7186D97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6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3070-96D0-704A-AE04-A203F0D341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89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DA735-46DB-5443-BF80-BA58BA3F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3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5113-FB9A-AC40-ABC8-4DFDF41523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50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1A2C-5E41-E942-A7B9-24002271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13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5BD9-1BAF-CB4B-ABD3-0F4B17E8D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87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2749-1743-E24D-A5E3-3AAF8280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8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929B-9AD9-AF43-830D-E91770925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6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11/12/13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0025" y="1158875"/>
            <a:ext cx="8704263" cy="53609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92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99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9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43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806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562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260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4916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23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36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7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11/12/13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09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081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580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652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28918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01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545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461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309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357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71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95767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979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61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371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819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576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092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1962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7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TEMPO SRR/MDR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22-23 October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0025" y="1158875"/>
            <a:ext cx="8704263" cy="53609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38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TEMPO SRR/MDR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22-23 October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77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9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440100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18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9EB7-37CD-184F-8177-10F4323B8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1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D43C-9671-9142-B952-87839909E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7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BC80-3139-074B-9352-BBD952473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B7AA-7926-BD49-9304-5C26217F09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5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theme" Target="../theme/theme3.xml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theme" Target="../theme/theme4.xml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theme" Target="../theme/theme6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623554"/>
            <a:ext cx="28956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623554"/>
            <a:ext cx="2133600" cy="228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623554"/>
            <a:ext cx="21336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11/12/13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60" r:id="rId3"/>
    <p:sldLayoutId id="2147483653" r:id="rId4"/>
    <p:sldLayoutId id="2147483661" r:id="rId5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B05002-7CF6-7743-BD24-A5E601EC20A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 descr="volcano-pix1"/>
          <p:cNvPicPr>
            <a:picLocks noChangeAspect="1" noChangeArrowheads="1"/>
          </p:cNvPicPr>
          <p:nvPr userDrawn="1"/>
        </p:nvPicPr>
        <p:blipFill>
          <a:blip r:embed="rId17">
            <a:lum bright="5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21487" r="15572" b="21487"/>
          <a:stretch>
            <a:fillRect/>
          </a:stretch>
        </p:blipFill>
        <p:spPr bwMode="auto">
          <a:xfrm>
            <a:off x="-1588" y="0"/>
            <a:ext cx="91424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93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49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08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58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623554"/>
            <a:ext cx="28956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TEMPO SRR/MDR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623554"/>
            <a:ext cx="2133600" cy="228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623554"/>
            <a:ext cx="21336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22-23 October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80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jpeg"/><Relationship Id="rId14" Type="http://schemas.openxmlformats.org/officeDocument/2006/relationships/image" Target="../media/image34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emf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jpeg"/><Relationship Id="rId14" Type="http://schemas.openxmlformats.org/officeDocument/2006/relationships/image" Target="../media/image34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emf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692842" y="1251248"/>
            <a:ext cx="5159058" cy="40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b="1" dirty="0" smtClean="0">
                <a:solidFill>
                  <a:srgbClr val="000090"/>
                </a:solidFill>
                <a:cs typeface="Arial" charset="0"/>
              </a:rPr>
              <a:t>Status of the first NASA EV-I Project, Tropospheric</a:t>
            </a:r>
          </a:p>
          <a:p>
            <a:pPr algn="r" eaLnBrk="1" hangingPunct="1"/>
            <a:r>
              <a:rPr lang="en-US" b="1" dirty="0" smtClean="0">
                <a:solidFill>
                  <a:srgbClr val="000090"/>
                </a:solidFill>
                <a:cs typeface="Arial" charset="0"/>
              </a:rPr>
              <a:t>Emissions: Monitoring of Pollution (TEMPO)</a:t>
            </a:r>
            <a:endParaRPr lang="en-US" b="1" dirty="0">
              <a:solidFill>
                <a:srgbClr val="000090"/>
              </a:solidFill>
              <a:cs typeface="Arial" charset="0"/>
            </a:endParaRPr>
          </a:p>
          <a:p>
            <a:pPr algn="r" eaLnBrk="1" hangingPunct="1"/>
            <a:endParaRPr lang="en-US" sz="1600" dirty="0" smtClean="0">
              <a:solidFill>
                <a:srgbClr val="000090"/>
              </a:solidFill>
              <a:cs typeface="Arial" charset="0"/>
            </a:endParaRPr>
          </a:p>
          <a:p>
            <a:pPr algn="r" eaLnBrk="1" hangingPunct="1"/>
            <a:r>
              <a:rPr lang="en-US" sz="1600" dirty="0" smtClean="0">
                <a:solidFill>
                  <a:srgbClr val="000090"/>
                </a:solidFill>
                <a:cs typeface="Arial" charset="0"/>
              </a:rPr>
              <a:t>Kelly </a:t>
            </a:r>
            <a:r>
              <a:rPr lang="en-US" sz="1600" dirty="0">
                <a:solidFill>
                  <a:srgbClr val="000090"/>
                </a:solidFill>
                <a:cs typeface="Arial" charset="0"/>
              </a:rPr>
              <a:t>Chance, Xiong Liu, Raid Suleiman</a:t>
            </a:r>
            <a:br>
              <a:rPr lang="en-US" sz="1600" dirty="0">
                <a:solidFill>
                  <a:srgbClr val="000090"/>
                </a:solidFill>
                <a:cs typeface="Arial" charset="0"/>
              </a:rPr>
            </a:br>
            <a:r>
              <a:rPr lang="en-US" sz="1600" dirty="0">
                <a:solidFill>
                  <a:srgbClr val="000090"/>
                </a:solidFill>
                <a:cs typeface="Arial" charset="0"/>
              </a:rPr>
              <a:t>Smithsonian Astrophysical Observatory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90"/>
                </a:solidFill>
                <a:cs typeface="Arial" charset="0"/>
              </a:rPr>
              <a:t>David Flittner, </a:t>
            </a:r>
            <a:r>
              <a:rPr lang="en-US" sz="1600" dirty="0" smtClean="0">
                <a:solidFill>
                  <a:srgbClr val="000090"/>
                </a:solidFill>
                <a:cs typeface="Arial" charset="0"/>
              </a:rPr>
              <a:t>Jay Al-Saadi, NASA </a:t>
            </a:r>
            <a:r>
              <a:rPr lang="en-US" sz="1600" dirty="0">
                <a:solidFill>
                  <a:srgbClr val="000090"/>
                </a:solidFill>
                <a:cs typeface="Arial" charset="0"/>
              </a:rPr>
              <a:t>LaRC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90"/>
                </a:solidFill>
                <a:cs typeface="Arial" charset="0"/>
              </a:rPr>
              <a:t>Scott Janz, NASA GSFC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90"/>
              </a:solidFill>
              <a:cs typeface="Arial" charset="0"/>
            </a:endParaRP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90"/>
                </a:solidFill>
                <a:cs typeface="Arial" charset="0"/>
              </a:rPr>
              <a:t>The TEMPO Science Team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90"/>
                </a:solidFill>
                <a:cs typeface="Arial" charset="0"/>
              </a:rPr>
              <a:t>The TEMPO Management Team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90"/>
                </a:solidFill>
                <a:cs typeface="Arial" charset="0"/>
              </a:rPr>
              <a:t>Ball Aerospace &amp; Technologies </a:t>
            </a:r>
            <a:r>
              <a:rPr lang="en-US" sz="1600" dirty="0" smtClean="0">
                <a:solidFill>
                  <a:srgbClr val="000090"/>
                </a:solidFill>
                <a:cs typeface="Arial" charset="0"/>
              </a:rPr>
              <a:t>Corp.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90"/>
              </a:solidFill>
              <a:cs typeface="Arial" charset="0"/>
            </a:endParaRP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90"/>
                </a:solidFill>
                <a:cs typeface="Arial" charset="0"/>
              </a:rPr>
              <a:t>AGU Presentation A43I-01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90"/>
                </a:solidFill>
                <a:cs typeface="Arial" charset="0"/>
              </a:rPr>
              <a:t>December  12, 2013</a:t>
            </a:r>
          </a:p>
        </p:txBody>
      </p:sp>
    </p:spTree>
    <p:extLst>
      <p:ext uri="{BB962C8B-B14F-4D97-AF65-F5344CB8AC3E}">
        <p14:creationId xmlns:p14="http://schemas.microsoft.com/office/powerpoint/2010/main" val="366765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mission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534484"/>
            <a:ext cx="9144000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Arial"/>
              <a:buChar char="•"/>
              <a:defRPr/>
            </a:pPr>
            <a:r>
              <a:rPr lang="en-US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Geostationary orbit, operating on a commercial telecom satellite</a:t>
            </a: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NASA will arrange launch and hosting services (per Earth Venture Instrument scope)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90-110</a:t>
            </a:r>
            <a:r>
              <a:rPr lang="en-US" sz="1600" kern="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W preferred, 7</a:t>
            </a:r>
            <a:r>
              <a:rPr lang="en-US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5-137</a:t>
            </a:r>
            <a:r>
              <a:rPr lang="en-US" sz="1600" kern="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o</a:t>
            </a:r>
            <a:r>
              <a:rPr lang="en-US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W acceptable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Specifying 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satellite </a:t>
            </a:r>
            <a:r>
              <a:rPr lang="en-US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environment, accommodation</a:t>
            </a:r>
            <a:endParaRPr lang="en-US" sz="1600" kern="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Hourly measurement and telemetry duty cycle for </a:t>
            </a:r>
            <a:r>
              <a:rPr lang="en-US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at least ≤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70</a:t>
            </a:r>
            <a:r>
              <a:rPr lang="en-US" sz="1600" kern="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SZA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b="1" kern="0" dirty="0" smtClean="0">
                <a:solidFill>
                  <a:srgbClr val="0000FF"/>
                </a:solidFill>
                <a:latin typeface="Arial"/>
              </a:rPr>
              <a:t>Plan to </a:t>
            </a:r>
            <a:r>
              <a:rPr lang="en-US" sz="1600" b="1" kern="0" dirty="0">
                <a:solidFill>
                  <a:srgbClr val="0000FF"/>
                </a:solidFill>
                <a:latin typeface="Arial"/>
              </a:rPr>
              <a:t>measure </a:t>
            </a:r>
            <a:r>
              <a:rPr lang="en-US" sz="1600" b="1" kern="0" dirty="0" smtClean="0">
                <a:solidFill>
                  <a:srgbClr val="0000FF"/>
                </a:solidFill>
                <a:latin typeface="Arial"/>
              </a:rPr>
              <a:t>up to 20 </a:t>
            </a:r>
            <a:r>
              <a:rPr lang="en-US" sz="1600" b="1" kern="0" dirty="0">
                <a:solidFill>
                  <a:srgbClr val="0000FF"/>
                </a:solidFill>
                <a:latin typeface="Arial"/>
              </a:rPr>
              <a:t>hours/day</a:t>
            </a:r>
          </a:p>
          <a:p>
            <a:pPr marL="285750" indent="-285750" defTabSz="914400">
              <a:buFont typeface="Arial"/>
              <a:buChar char="•"/>
              <a:defRPr/>
            </a:pPr>
            <a:r>
              <a:rPr lang="en-US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TEMPO is low risk with significant space heritage</a:t>
            </a: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All proposed TEMPO measurements have been made from low Earth orbit satellite instruments to the required precisions</a:t>
            </a: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All TEMPO launch algorithms are implementations of currently operational algorithms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NASA TOMS-type O</a:t>
            </a:r>
            <a:r>
              <a:rPr lang="en-US" sz="1600" kern="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3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SO</a:t>
            </a:r>
            <a:r>
              <a:rPr lang="en-US" sz="1600" kern="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, NO</a:t>
            </a:r>
            <a:r>
              <a:rPr lang="en-US" sz="1600" kern="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, H</a:t>
            </a:r>
            <a:r>
              <a:rPr lang="en-US" sz="1600" kern="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CO, C</a:t>
            </a:r>
            <a:r>
              <a:rPr lang="en-US" sz="1600" kern="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H</a:t>
            </a:r>
            <a:r>
              <a:rPr lang="en-US" sz="1600" kern="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from </a:t>
            </a:r>
            <a:r>
              <a:rPr lang="en-US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fitting with AMF-weighted 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cross sections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Absorbing Aerosol Index, UV aerosol, Rotational Raman scattering </a:t>
            </a:r>
            <a:r>
              <a:rPr lang="en-US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cloud</a:t>
            </a:r>
            <a:endParaRPr lang="en-US" sz="1600" kern="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eXceL </a:t>
            </a:r>
            <a:r>
              <a:rPr lang="en-US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profile/tropospheric/PBL 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for selected geographic targets</a:t>
            </a:r>
          </a:p>
          <a:p>
            <a:pPr marL="285750" indent="-285750" defTabSz="914400">
              <a:buFont typeface="Arial"/>
              <a:buChar char="•"/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Arial"/>
              </a:rPr>
              <a:t>Example </a:t>
            </a:r>
            <a:r>
              <a:rPr lang="en-US" b="1" kern="0" dirty="0">
                <a:solidFill>
                  <a:srgbClr val="0000FF"/>
                </a:solidFill>
                <a:latin typeface="Arial"/>
              </a:rPr>
              <a:t>higher-level products: 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</a:rPr>
              <a:t>Near-real-time pollution</a:t>
            </a:r>
            <a:r>
              <a:rPr lang="en-US" b="1" kern="0" dirty="0">
                <a:solidFill>
                  <a:srgbClr val="0000FF"/>
                </a:solidFill>
                <a:latin typeface="Arial"/>
              </a:rPr>
              <a:t>/AQ 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</a:rPr>
              <a:t>indices, UV index</a:t>
            </a:r>
          </a:p>
          <a:p>
            <a:pPr marL="285750" indent="-285750" defTabSz="914400">
              <a:buFont typeface="Arial"/>
              <a:buChar char="•"/>
              <a:defRPr/>
            </a:pPr>
            <a:r>
              <a:rPr lang="en-US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TEMPO research products will greatly extend science and applications</a:t>
            </a: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b="1" kern="0" dirty="0">
                <a:solidFill>
                  <a:srgbClr val="0000FF"/>
                </a:solidFill>
                <a:latin typeface="Arial"/>
              </a:rPr>
              <a:t>Example research products:</a:t>
            </a:r>
            <a:r>
              <a:rPr lang="en-US" sz="1600" kern="0" dirty="0">
                <a:solidFill>
                  <a:srgbClr val="0000FF"/>
                </a:solidFill>
                <a:latin typeface="Arial"/>
              </a:rPr>
              <a:t> eXceL profile O</a:t>
            </a:r>
            <a:r>
              <a:rPr lang="en-US" sz="1600" kern="0" baseline="-25000" dirty="0">
                <a:solidFill>
                  <a:srgbClr val="0000FF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FF"/>
                </a:solidFill>
                <a:latin typeface="Arial"/>
              </a:rPr>
              <a:t> for broad regions; BrO from AMF-normalized cross sections; height-resolved SO</a:t>
            </a:r>
            <a:r>
              <a:rPr lang="en-US" sz="1600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FF"/>
                </a:solidFill>
                <a:latin typeface="Arial"/>
              </a:rPr>
              <a:t>; additional cloud/aerosol products; vegetation </a:t>
            </a:r>
            <a:r>
              <a:rPr lang="en-US" sz="1600" kern="0" dirty="0" smtClean="0">
                <a:solidFill>
                  <a:srgbClr val="0000FF"/>
                </a:solidFill>
                <a:latin typeface="Arial"/>
              </a:rPr>
              <a:t>products</a:t>
            </a:r>
            <a:endParaRPr lang="en-US" sz="1600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032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GEO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IMG_223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6" r="908"/>
          <a:stretch/>
        </p:blipFill>
        <p:spPr>
          <a:xfrm>
            <a:off x="0" y="1036104"/>
            <a:ext cx="9144000" cy="5470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46463" y="1771425"/>
            <a:ext cx="3468269" cy="914400"/>
          </a:xfrm>
          <a:prstGeom prst="line">
            <a:avLst/>
          </a:prstGeom>
          <a:ln w="76200" cmpd="sng">
            <a:solidFill>
              <a:schemeClr val="bg1"/>
            </a:solidFill>
            <a:prstDash val="dash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84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06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</a:t>
            </a:r>
            <a:r>
              <a:rPr lang="en-US" b="1" dirty="0">
                <a:solidFill>
                  <a:srgbClr val="F2F2F2"/>
                </a:solidFill>
              </a:rPr>
              <a:t>, </a:t>
            </a:r>
            <a:r>
              <a:rPr lang="en-US" b="1" dirty="0" smtClean="0">
                <a:solidFill>
                  <a:srgbClr val="F2F2F2"/>
                </a:solidFill>
              </a:rPr>
              <a:t>ground sample distance </a:t>
            </a:r>
            <a:r>
              <a:rPr lang="en-US" b="1" dirty="0">
                <a:solidFill>
                  <a:srgbClr val="F2F2F2"/>
                </a:solidFill>
              </a:rPr>
              <a:t>and </a:t>
            </a:r>
            <a:r>
              <a:rPr lang="en-US" b="1" dirty="0" smtClean="0">
                <a:solidFill>
                  <a:srgbClr val="F2F2F2"/>
                </a:solidFill>
              </a:rPr>
              <a:t>field </a:t>
            </a:r>
            <a:r>
              <a:rPr lang="en-US" b="1" dirty="0">
                <a:solidFill>
                  <a:srgbClr val="F2F2F2"/>
                </a:solidFill>
              </a:rPr>
              <a:t>of </a:t>
            </a:r>
            <a:r>
              <a:rPr lang="en-US" b="1" dirty="0" smtClean="0">
                <a:solidFill>
                  <a:srgbClr val="F2F2F2"/>
                </a:solidFill>
              </a:rPr>
              <a:t>regard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3" name="Picture 2" descr="A12108_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"/>
          <a:stretch/>
        </p:blipFill>
        <p:spPr>
          <a:xfrm>
            <a:off x="0" y="1020400"/>
            <a:ext cx="9144000" cy="4558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631239"/>
            <a:ext cx="9144000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Each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2.1 </a:t>
            </a: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km ×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4.7 </a:t>
            </a: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km pixel is a 2K element spectrum from 290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-740 </a:t>
            </a: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nm</a:t>
            </a:r>
          </a:p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GEO platform selected by NASA for viewing Greater North America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177519"/>
            <a:ext cx="2097821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2.1 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km × 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4.7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270542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238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 (GEO at 100º W)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13" name="Picture 12" descr="TEMPO_footprint_size_100W.png"/>
          <p:cNvPicPr>
            <a:picLocks noChangeAspect="1"/>
          </p:cNvPicPr>
          <p:nvPr/>
        </p:nvPicPr>
        <p:blipFill>
          <a:blip r:embed="rId3"/>
          <a:srcRect l="13016" t="20556" r="1400" b="11667"/>
          <a:stretch>
            <a:fillRect/>
          </a:stretch>
        </p:blipFill>
        <p:spPr>
          <a:xfrm>
            <a:off x="195660" y="1185334"/>
            <a:ext cx="4240337" cy="53186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32300" y="5899090"/>
            <a:ext cx="4628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For GEO at 80ºW, pixel size at 36.5ºN, 100ºW is 2.2 km × 5.2 km.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069885"/>
              </p:ext>
            </p:extLst>
          </p:nvPr>
        </p:nvGraphicFramePr>
        <p:xfrm>
          <a:off x="4557040" y="1506334"/>
          <a:ext cx="4558516" cy="4093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101"/>
                <a:gridCol w="725737"/>
                <a:gridCol w="725736"/>
                <a:gridCol w="814942"/>
              </a:tblGrid>
              <a:tr h="527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Location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N/S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E/W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GSA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42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36.5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N, 100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2.11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4.65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9.8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8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Washington,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DC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2.37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5.36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11.9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Seattle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2.99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5.46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14.9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Los Angeles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2.09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5.04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10.2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Boston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2.71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5.90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14.1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Miami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1.83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5.04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Mexico City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1.65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4.54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Canadian tar sands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3.94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5.05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19.2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7051">
                <a:tc gridSpan="4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Assumes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2000 N/S pixels</a:t>
                      </a:r>
                      <a:endParaRPr lang="en-US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D0D0D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D0D0D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D0D0D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67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hourly NO</a:t>
            </a:r>
            <a:r>
              <a:rPr lang="en-US" baseline="-25000" dirty="0" smtClean="0"/>
              <a:t>2</a:t>
            </a:r>
            <a:r>
              <a:rPr lang="en-US" dirty="0" smtClean="0"/>
              <a:t> sweep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TEMPO_footprint_NO2_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5" y="1037935"/>
            <a:ext cx="7616167" cy="58200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22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Washington, DC coverage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WashingtonD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2" y="1068815"/>
            <a:ext cx="7339584" cy="5810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960000">
            <a:off x="2737976" y="3040841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Arial"/>
                <a:cs typeface="Arial"/>
              </a:rPr>
              <a:t>Hourly! </a:t>
            </a:r>
            <a:endParaRPr lang="en-US" sz="9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37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City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 descr="mex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9" y="1023990"/>
            <a:ext cx="9462008" cy="5905246"/>
          </a:xfrm>
          <a:prstGeom prst="rect">
            <a:avLst/>
          </a:prstGeom>
        </p:spPr>
      </p:pic>
      <p:pic>
        <p:nvPicPr>
          <p:cNvPr id="13" name="Picture 12" descr="bigred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10384" r="186" b="2368"/>
          <a:stretch/>
        </p:blipFill>
        <p:spPr>
          <a:xfrm>
            <a:off x="0" y="1023990"/>
            <a:ext cx="9060930" cy="59052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8960000">
            <a:off x="1724820" y="3194559"/>
            <a:ext cx="5884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¡</a:t>
            </a:r>
            <a:r>
              <a:rPr lang="en-US" sz="80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ada hora!</a:t>
            </a:r>
            <a:endParaRPr lang="en-US" sz="8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38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27951"/>
            <a:ext cx="5972807" cy="527362"/>
          </a:xfrm>
        </p:spPr>
        <p:txBody>
          <a:bodyPr/>
          <a:lstStyle/>
          <a:p>
            <a:r>
              <a:rPr lang="en-US" dirty="0" smtClean="0"/>
              <a:t>Measurement requirements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7330" y="6104789"/>
            <a:ext cx="2133600" cy="301756"/>
          </a:xfrm>
        </p:spPr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102" y="1006960"/>
            <a:ext cx="399483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Spatial Resolution: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~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8.84×5.11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km</a:t>
            </a:r>
            <a:r>
              <a:rPr lang="en-US" sz="2200" baseline="30000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sz="2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or better at the center of the field of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regard</a:t>
            </a:r>
            <a:endParaRPr lang="en-US" sz="2200" baseline="30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342900" lvl="0" indent="-342900" eaLnBrk="0" hangingPunct="0"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Aerosol: requires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smaller native pixels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for cloud clearing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.</a:t>
            </a:r>
            <a:endParaRPr lang="en-US" sz="2200" baseline="30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285750" lvl="0" indent="-285750" eaLnBrk="0" hangingPunct="0"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NO</a:t>
            </a:r>
            <a:r>
              <a:rPr lang="en-US" sz="2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H</a:t>
            </a:r>
            <a:r>
              <a:rPr lang="en-US" sz="2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CO, C</a:t>
            </a:r>
            <a:r>
              <a:rPr lang="en-US" sz="2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H</a:t>
            </a:r>
            <a:r>
              <a:rPr lang="en-US" sz="2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2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SO</a:t>
            </a:r>
            <a:r>
              <a:rPr lang="en-US" sz="2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are in vertical column densities (VCDs; molecules cm</a:t>
            </a:r>
            <a:r>
              <a:rPr lang="en-US" sz="2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-2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148008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914400" fontAlgn="base">
              <a:buFont typeface="Arial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TEMPO STM: from GEO-CAPE STM with modifications:</a:t>
            </a:r>
          </a:p>
          <a:p>
            <a:pPr marL="914400" lvl="1" indent="-457200" defTabSz="914400" fontAlgn="base">
              <a:buFont typeface="Lucida Grande"/>
              <a:buChar char="-"/>
              <a:defRPr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CO, SO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, C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O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: scale precision from 3 times/day to hourly</a:t>
            </a:r>
          </a:p>
          <a:p>
            <a:pPr marL="914400" lvl="1" indent="-457200" defTabSz="914400" fontAlgn="base">
              <a:buFont typeface="Lucida Grande"/>
              <a:buChar char="-"/>
              <a:defRPr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SZA req. for H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CO &amp; C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O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 is changed to 70º. Still 50º for SO</a:t>
            </a:r>
            <a:r>
              <a:rPr lang="en-US" sz="2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. </a:t>
            </a:r>
          </a:p>
          <a:p>
            <a:pPr marL="457200" indent="-457200" defTabSz="914400" fontAlgn="base">
              <a:buFont typeface="Arial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STM measurement requirements 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  <a:sym typeface="Wingdings" pitchFamily="2" charset="2"/>
              </a:rPr>
              <a:t>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charset="0"/>
                <a:cs typeface="Arial"/>
              </a:rPr>
              <a:t> Instrument requirements.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721144"/>
              </p:ext>
            </p:extLst>
          </p:nvPr>
        </p:nvGraphicFramePr>
        <p:xfrm>
          <a:off x="60210" y="1061419"/>
          <a:ext cx="4849854" cy="391911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19707"/>
                <a:gridCol w="1323503"/>
                <a:gridCol w="2206644"/>
              </a:tblGrid>
              <a:tr h="522579">
                <a:tc>
                  <a:txBody>
                    <a:bodyPr/>
                    <a:lstStyle/>
                    <a:p>
                      <a:pPr lvl="1"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Species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Required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precision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Sensitivity driver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Trop O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4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 ppbv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Hourly for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lang="en-US" sz="1400" baseline="30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Free trop O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4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 ppbv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Hourly for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0-2 km O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4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 ppbv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Hourly for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Total O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4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3%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Hourly for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4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1.0×10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lang="en-US" sz="1400" baseline="30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Hourly for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CO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1.0×10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1.73×10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/day for</a:t>
                      </a: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or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Hourly for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SO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4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1.0×10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1.73×10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/day for</a:t>
                      </a: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50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or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Hourly for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50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4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4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4.0×10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6.98×10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/day for</a:t>
                      </a: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or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Hourly for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AOD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0.10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Hourly for SZA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≤ 70</a:t>
                      </a:r>
                      <a:r>
                        <a:rPr lang="en-US" sz="14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30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346200" y="0"/>
            <a:ext cx="7086600" cy="912746"/>
          </a:xfrm>
        </p:spPr>
        <p:txBody>
          <a:bodyPr/>
          <a:lstStyle/>
          <a:p>
            <a:r>
              <a:rPr lang="en-US" dirty="0" smtClean="0"/>
              <a:t>Refinement of instrument</a:t>
            </a:r>
            <a:br>
              <a:rPr lang="en-US" dirty="0" smtClean="0"/>
            </a:br>
            <a:r>
              <a:rPr lang="en-US" dirty="0" smtClean="0"/>
              <a:t>SNR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005840"/>
            <a:ext cx="9144000" cy="58950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Sensitivity studies quantify variation of trace gas performance with respect to variables including SZA, time, location, cloudiness, aerosol loading, terrain height, etc.</a:t>
            </a:r>
            <a:endParaRPr lang="en-US" sz="2000" b="1" dirty="0" smtClean="0">
              <a:solidFill>
                <a:srgbClr val="000090"/>
              </a:solidFill>
              <a:latin typeface="Arial"/>
              <a:cs typeface="Arial"/>
              <a:sym typeface="Wingdings" pitchFamily="2" charset="2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 Synthetic dataset developed from state-of-the-art (GEOS-Chem) model fields</a:t>
            </a:r>
            <a:endParaRPr lang="en-US" sz="22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Hourly over TEMPO field of regard for 12 days (1 day/month) up to SZA 80° 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~90000 simulations</a:t>
            </a: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O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3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, NO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, H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CO, SO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, C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H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O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, H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O, BrO, OClO, O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, O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4</a:t>
            </a: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6 types of aerosols, water/ice clouds, pixel independent approximation </a:t>
            </a: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Koelemeijer GOME surface albedo database with linear interpolation</a:t>
            </a: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Actual viewing geometry for a geostationary satellite (e.g., 100°W)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RTM Calculation and Sensitivity Calculation</a:t>
            </a:r>
          </a:p>
          <a:p>
            <a:pPr marL="800100" lvl="1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270-800 nm at 0.6 nm FWHM, 0.2 nm sampling</a:t>
            </a:r>
          </a:p>
          <a:p>
            <a:pPr marL="800100" lvl="1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Include additional weighting functions with respect to AOD, ASSA, COD, cloud fraction</a:t>
            </a:r>
          </a:p>
          <a:p>
            <a:pPr marL="800100" lvl="1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State vector includes AOD, ASSA, COD, cloud fraction additionally</a:t>
            </a:r>
          </a:p>
          <a:p>
            <a:pPr marL="800100" lvl="1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TEMPO SNR model: account for optical transmission and grating efficiency, including shot, dark current, RTN, readout, quantization, smear, CTE noise terms</a:t>
            </a:r>
          </a:p>
        </p:txBody>
      </p:sp>
    </p:spTree>
    <p:extLst>
      <p:ext uri="{BB962C8B-B14F-4D97-AF65-F5344CB8AC3E}">
        <p14:creationId xmlns:p14="http://schemas.microsoft.com/office/powerpoint/2010/main" val="132932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6200" y="0"/>
            <a:ext cx="7086600" cy="9127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SNR requirements and instrument performance</a:t>
            </a:r>
            <a:endParaRPr lang="en-US" dirty="0"/>
          </a:p>
        </p:txBody>
      </p:sp>
      <p:sp useBgFill="1"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048826"/>
            <a:ext cx="9144000" cy="771623"/>
          </a:xfrm>
          <a:prstGeom prst="rect">
            <a:avLst/>
          </a:prstGeom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3333CC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The current TEMPO design meets SNR requirements for nominal radiances with &gt;20% EOL margin.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351169"/>
              </p:ext>
            </p:extLst>
          </p:nvPr>
        </p:nvGraphicFramePr>
        <p:xfrm>
          <a:off x="306204" y="1825782"/>
          <a:ext cx="8567927" cy="4907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03199"/>
                <a:gridCol w="1713596"/>
                <a:gridCol w="2334300"/>
                <a:gridCol w="1025460"/>
                <a:gridCol w="1038952"/>
                <a:gridCol w="1052420"/>
              </a:tblGrid>
              <a:tr h="568411"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Species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Spectral</a:t>
                      </a:r>
                      <a:endParaRPr lang="en-US" sz="16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range (nm)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Nominal radiance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phot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s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cm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-2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nm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sr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-1</a:t>
                      </a:r>
                      <a:endParaRPr lang="en-US" sz="1600" baseline="30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Req’d.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SNR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Actual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SNR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EOL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margin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290-300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6.74×10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lang="en-US" sz="1600" baseline="30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48.2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64.2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33.3%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300-345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7.07×10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1134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1512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33.3%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540-650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1.19×10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1327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1769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33.3%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SO</a:t>
                      </a:r>
                      <a:r>
                        <a:rPr lang="en-US" sz="1600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600" baseline="-250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305-345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7.93×10</a:t>
                      </a:r>
                      <a:r>
                        <a:rPr lang="en-US" sz="1600" baseline="30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1399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1683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20.3%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CO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327-356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1.25×10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763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2277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198%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Cloud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346-354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1.26×10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1200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2265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88.8%*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AOD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354-388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1.25×10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1414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2213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56.5%**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423-451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1.65×10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963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2609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171%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420-465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1.74×10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1897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2629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38.6%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44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Vegetation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700-740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1.36×10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923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082">
                <a:tc gridSpan="6"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* SNR of 600 is needed at native resolution of ~2.2×5.1 km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082">
                <a:tc gridSpan="6"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** SNR of 1000 is needed at native resolution using OMI UV aerosol algorithm (354+388 nm)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13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</a:rPr>
              <a:t>11/12/13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05495"/>
              </p:ext>
            </p:extLst>
          </p:nvPr>
        </p:nvGraphicFramePr>
        <p:xfrm>
          <a:off x="1" y="665687"/>
          <a:ext cx="9143999" cy="618659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80633"/>
                <a:gridCol w="2294467"/>
                <a:gridCol w="1299163"/>
                <a:gridCol w="3869736"/>
              </a:tblGrid>
              <a:tr h="226771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Team Member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Institution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Role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Responsibility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K. Chance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PI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Overall science development; 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Level 1b, H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CO, C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800" b="1" baseline="-250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X. Liu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Deputy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PI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Science development, data processing; 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 profile, tropospheric 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800" b="1" baseline="-250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J. Al-Saadi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Deputy PS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Project science</a:t>
                      </a:r>
                      <a:r>
                        <a:rPr lang="en-US" sz="800" b="0" baseline="0" dirty="0" smtClean="0">
                          <a:latin typeface="Arial"/>
                          <a:cs typeface="Arial"/>
                        </a:rPr>
                        <a:t> development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J. Carr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Carr Astronautics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INR Modeling and algorithm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M. Chin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Aerosol science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R.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Cohen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U.C.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Berkeley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00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v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alidation, atmospheric chemistry modeling, process studies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D. Edwards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NCAR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VOC science, synergy with carbon monoxide measurements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Fishman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St. Louis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U.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AQ impact on agriculture and the biosphere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D. Flittner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Project Scientist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Overall project development;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STM; instrument cal./char.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Herman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UMBC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Validation (PANDORA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measurements)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D. Jacob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Harvard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Science requirements, atmospheric modeling, process studies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S. Janz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Instrument calibration and characterization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J. Joiner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Cloud, total 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, TOA shortwave flux research product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N. Krotkov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, SO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, UVB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M. Newchurch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U. Alabama Huntsville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Validation (O</a:t>
                      </a:r>
                      <a:r>
                        <a:rPr lang="en-US" sz="80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 sondes, O</a:t>
                      </a:r>
                      <a:r>
                        <a:rPr lang="en-US" sz="80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lidar)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R.B. Pierce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NOAA/NESDIS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AQ modeling, data assimilation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R. Spurr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RT Solutions, Inc.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Radiative transfer modeling for algorithm development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R. Suleiman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Co-I, Data Mgr.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Managing science data processing, 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BrO, H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O, and L3 products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Szykman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EPA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AIRNow AQI development, validation (PANDORA measurements)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O. Torres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UV aerosol product, AI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J. Wang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U. Nebraska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Synergy w/GOES-R ABI, 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aerosol research products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Leitch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Ball Aerospace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Aircraft validation, instrument calibration and characterization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D. Neil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LaRC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GEO-CAPE mission design team member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R. Martin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Dalhousie U.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Atmospheric modeling, air mass factors,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AQI development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Chris McLinden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Environment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Canada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Canadian air quality coordination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Michel Grutter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de la Mora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UNAM, Mexico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Mexican air quality coordination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Kim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Yonsei U.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Collaborators,</a:t>
                      </a:r>
                    </a:p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Science Advisory Panel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Korean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GEMS, CEOS constellation of GEO pollution monitoring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0" i="0" dirty="0" smtClean="0">
                          <a:latin typeface="Arial"/>
                          <a:cs typeface="Arial"/>
                        </a:rPr>
                        <a:t>C.T. McElroy</a:t>
                      </a:r>
                      <a:endParaRPr lang="en-US" sz="800" b="0" i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York U. Canada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CSA PHEOS, CEOS constellation of GEO pollution monitoring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B. Veihelmann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ESA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ESA Sentinel-4, CEOS constellation of GEO pollution monitoring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 bwMode="auto">
          <a:xfrm>
            <a:off x="2057348" y="-32784"/>
            <a:ext cx="5972807" cy="63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9D9D9"/>
                </a:solidFill>
                <a:latin typeface="Arial Rounded MT Bold"/>
                <a:ea typeface="ＭＳ Ｐゴシック" charset="0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/>
              <a:t>TEMPO science team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6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0" y="6671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2500" dirty="0">
                <a:solidFill>
                  <a:srgbClr val="D9D9D9"/>
                </a:solidFill>
                <a:latin typeface="Arial Rounded MT Bold"/>
                <a:cs typeface="Arial Rounded MT Bold"/>
              </a:rPr>
              <a:t>Global pollution monitoring constellation (2018-2020)</a:t>
            </a:r>
            <a:endParaRPr lang="en-US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9802" r="7201" b="4393"/>
          <a:stretch/>
        </p:blipFill>
        <p:spPr bwMode="auto">
          <a:xfrm>
            <a:off x="213358" y="1060779"/>
            <a:ext cx="8687329" cy="488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384235" y="1050146"/>
            <a:ext cx="1099112" cy="64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657672"/>
            <a:ext cx="9144000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2880" rIns="182880" rtlCol="0">
            <a:spAutoFit/>
          </a:bodyPr>
          <a:lstStyle/>
          <a:p>
            <a:pPr>
              <a:defRPr/>
            </a:pPr>
            <a:r>
              <a:rPr lang="en-US" sz="1600" b="1" dirty="0" smtClean="0">
                <a:latin typeface="Arial"/>
                <a:ea typeface="ヒラギノ角ゴ Pro W3" charset="-128"/>
                <a:cs typeface="Arial"/>
              </a:rPr>
              <a:t>Policy-relevant science and environmental services enabled by common observations</a:t>
            </a:r>
          </a:p>
          <a:p>
            <a:pPr marL="347663" indent="-169863">
              <a:buFont typeface="Arial"/>
              <a:buChar char="•"/>
              <a:defRPr/>
            </a:pPr>
            <a:r>
              <a:rPr lang="en-US" sz="1400" dirty="0" smtClean="0">
                <a:latin typeface="Arial"/>
                <a:ea typeface="ヒラギノ角ゴ Pro W3" charset="-128"/>
                <a:cs typeface="Arial"/>
              </a:rPr>
              <a:t>Improved emissions, at common confidence levels, over industrialized Northern Hemisphere</a:t>
            </a:r>
          </a:p>
          <a:p>
            <a:pPr marL="347663" indent="-169863">
              <a:buFont typeface="Arial"/>
              <a:buChar char="•"/>
              <a:defRPr/>
            </a:pPr>
            <a:r>
              <a:rPr lang="en-US" sz="1400" dirty="0" smtClean="0">
                <a:latin typeface="Arial"/>
                <a:ea typeface="ヒラギノ角ゴ Pro W3" charset="-128"/>
                <a:cs typeface="Arial"/>
              </a:rPr>
              <a:t>Improved air quality forecasts and assimilation systems</a:t>
            </a:r>
          </a:p>
          <a:p>
            <a:pPr marL="347663" indent="-169863">
              <a:buFont typeface="Arial"/>
              <a:buChar char="•"/>
              <a:defRPr/>
            </a:pPr>
            <a:r>
              <a:rPr lang="en-US" sz="1400" dirty="0" smtClean="0">
                <a:latin typeface="Arial"/>
                <a:ea typeface="ヒラギノ角ゴ Pro W3" charset="-128"/>
                <a:cs typeface="Arial"/>
              </a:rPr>
              <a:t>Improved assessment, e.g., observations to support United Nations Convention on Long Range Transboundary Air Pollution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9301" y="4342249"/>
            <a:ext cx="2095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Sentinel-5P</a:t>
            </a:r>
          </a:p>
          <a:p>
            <a:pPr algn="ctr"/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(once per day)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4" name="직사각형 10"/>
          <p:cNvSpPr/>
          <p:nvPr/>
        </p:nvSpPr>
        <p:spPr bwMode="auto">
          <a:xfrm>
            <a:off x="1785833" y="1306385"/>
            <a:ext cx="1925732" cy="1667328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25" name="직사각형 11"/>
          <p:cNvSpPr/>
          <p:nvPr/>
        </p:nvSpPr>
        <p:spPr bwMode="auto">
          <a:xfrm>
            <a:off x="4303267" y="1206083"/>
            <a:ext cx="1679632" cy="1459680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26" name="직사각형 5"/>
          <p:cNvSpPr/>
          <p:nvPr/>
        </p:nvSpPr>
        <p:spPr bwMode="auto">
          <a:xfrm>
            <a:off x="6314810" y="1222511"/>
            <a:ext cx="1599650" cy="2434851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9408" y="2227893"/>
            <a:ext cx="1312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TEMPO</a:t>
            </a:r>
          </a:p>
          <a:p>
            <a:pPr algn="ctr"/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65525" y="1951574"/>
            <a:ext cx="1575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맑은 고딕"/>
                <a:cs typeface="ＭＳ Ｐゴシック" charset="0"/>
              </a:rPr>
              <a:t>Sentinel-4</a:t>
            </a:r>
            <a:endParaRPr lang="en-US" altLang="ko-KR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Verdana"/>
            </a:endParaRPr>
          </a:p>
          <a:p>
            <a:pPr algn="ctr"/>
            <a:r>
              <a:rPr lang="en-US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</a:t>
            </a:r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0612" y="2941258"/>
            <a:ext cx="1375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맑은 고딕"/>
                <a:cs typeface="ＭＳ Ｐゴシック" charset="0"/>
              </a:rPr>
              <a:t>GEMS</a:t>
            </a:r>
            <a:endParaRPr lang="en-US" altLang="ko-KR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Verdana"/>
            </a:endParaRPr>
          </a:p>
          <a:p>
            <a:pPr algn="ctr"/>
            <a:r>
              <a:rPr lang="en-US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</a:t>
            </a:r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30" name="TextBox 15"/>
          <p:cNvSpPr txBox="1">
            <a:spLocks noChangeArrowheads="1"/>
          </p:cNvSpPr>
          <p:nvPr/>
        </p:nvSpPr>
        <p:spPr bwMode="auto">
          <a:xfrm>
            <a:off x="5633983" y="4639903"/>
            <a:ext cx="22405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Courtesy Jhoon Kim,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Andreas Richter</a:t>
            </a:r>
          </a:p>
        </p:txBody>
      </p:sp>
    </p:spTree>
    <p:extLst>
      <p:ext uri="{BB962C8B-B14F-4D97-AF65-F5344CB8AC3E}">
        <p14:creationId xmlns:p14="http://schemas.microsoft.com/office/powerpoint/2010/main" val="414706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040020" y="192780"/>
            <a:ext cx="7086600" cy="567011"/>
          </a:xfrm>
        </p:spPr>
        <p:txBody>
          <a:bodyPr/>
          <a:lstStyle/>
          <a:p>
            <a:r>
              <a:rPr lang="en-US" dirty="0" smtClean="0"/>
              <a:t>Science summary</a:t>
            </a:r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7246" y="1309714"/>
            <a:ext cx="9136754" cy="53138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The TEMPO mission addresses NASA’s Strategic Plan: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Strategic Goal 2: Expand scientific understanding of the Earth and the universe in which we live</a:t>
            </a:r>
          </a:p>
          <a:p>
            <a:pPr lvl="2"/>
            <a:r>
              <a:rPr lang="en-US" sz="1800" b="1" dirty="0" smtClean="0">
                <a:solidFill>
                  <a:srgbClr val="000090"/>
                </a:solidFill>
                <a:latin typeface="Arial"/>
                <a:cs typeface="Arial"/>
              </a:rPr>
              <a:t>Advance Earth system science to meet the challenges of climate and environmental change</a:t>
            </a:r>
          </a:p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The science objectives of the mission lead to specific mission, measurement, and instrument requirements</a:t>
            </a:r>
          </a:p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The existing TEMPO mission meets these Level 1 requirements</a:t>
            </a:r>
          </a:p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Have defined Baseline and Threshold science requirements</a:t>
            </a:r>
          </a:p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The project science team, instrument team, mission team and PI are working closely together to have a successful mission.</a:t>
            </a:r>
          </a:p>
        </p:txBody>
      </p:sp>
    </p:spTree>
    <p:extLst>
      <p:ext uri="{BB962C8B-B14F-4D97-AF65-F5344CB8AC3E}">
        <p14:creationId xmlns:p14="http://schemas.microsoft.com/office/powerpoint/2010/main" val="279573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0"/>
            <a:ext cx="5972807" cy="912746"/>
          </a:xfrm>
        </p:spPr>
        <p:txBody>
          <a:bodyPr/>
          <a:lstStyle/>
          <a:p>
            <a:r>
              <a:rPr lang="en-US" sz="4800" dirty="0" smtClean="0"/>
              <a:t>The End!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138562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12301"/>
            <a:ext cx="1434587" cy="15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9" y="1425803"/>
            <a:ext cx="1490353" cy="14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6" y="3295104"/>
            <a:ext cx="1575846" cy="1575846"/>
          </a:xfrm>
          <a:prstGeom prst="rect">
            <a:avLst/>
          </a:prstGeom>
        </p:spPr>
      </p:pic>
      <p:pic>
        <p:nvPicPr>
          <p:cNvPr id="9" name="Picture 24" descr="u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0" b="10800"/>
          <a:stretch>
            <a:fillRect/>
          </a:stretch>
        </p:blipFill>
        <p:spPr bwMode="auto">
          <a:xfrm>
            <a:off x="3652028" y="3443583"/>
            <a:ext cx="1404042" cy="13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-U_N4c_L_4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9" y="5202915"/>
            <a:ext cx="2202262" cy="876630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" y="4891752"/>
            <a:ext cx="1626234" cy="1626234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10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84348"/>
            <a:ext cx="1877438" cy="1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6" y="5094485"/>
            <a:ext cx="1833814" cy="1139707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6932129" y="4776766"/>
            <a:ext cx="1883752" cy="1760622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00539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1" y="1046558"/>
            <a:ext cx="1358265" cy="186944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402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0"/>
            <a:ext cx="5972807" cy="912746"/>
          </a:xfrm>
        </p:spPr>
        <p:txBody>
          <a:bodyPr/>
          <a:lstStyle/>
          <a:p>
            <a:r>
              <a:rPr lang="en-US" sz="4800" dirty="0" smtClean="0"/>
              <a:t>Backups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138562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12301"/>
            <a:ext cx="1434587" cy="15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9" y="1425803"/>
            <a:ext cx="1490353" cy="14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6" y="3295104"/>
            <a:ext cx="1575846" cy="1575846"/>
          </a:xfrm>
          <a:prstGeom prst="rect">
            <a:avLst/>
          </a:prstGeom>
        </p:spPr>
      </p:pic>
      <p:pic>
        <p:nvPicPr>
          <p:cNvPr id="9" name="Picture 24" descr="u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0" b="10800"/>
          <a:stretch>
            <a:fillRect/>
          </a:stretch>
        </p:blipFill>
        <p:spPr bwMode="auto">
          <a:xfrm>
            <a:off x="3652028" y="3443583"/>
            <a:ext cx="1404042" cy="13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-U_N4c_L_4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9" y="5202915"/>
            <a:ext cx="2202262" cy="876630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" y="4891752"/>
            <a:ext cx="1626234" cy="1626234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10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84348"/>
            <a:ext cx="1877438" cy="1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6" y="5094485"/>
            <a:ext cx="1833814" cy="1139707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6932129" y="4776766"/>
            <a:ext cx="1883752" cy="1760622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00539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1" y="1046558"/>
            <a:ext cx="1358265" cy="186944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62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8920" y="0"/>
            <a:ext cx="6007100" cy="939800"/>
          </a:xfrm>
        </p:spPr>
        <p:txBody>
          <a:bodyPr/>
          <a:lstStyle/>
          <a:p>
            <a:r>
              <a:rPr lang="en-US" dirty="0" smtClean="0"/>
              <a:t>Process to determine and verify instrument requirements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84200" y="4584700"/>
            <a:ext cx="2514600" cy="1308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" tIns="27432" rIns="27432" bIns="27432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Black" pitchFamily="34" charset="0"/>
              </a:rPr>
              <a:t>Measurement Requirements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Black" pitchFamily="34" charset="0"/>
              </a:rPr>
              <a:t>(STM, ISD)</a:t>
            </a:r>
            <a:endParaRPr lang="en-US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45534" y="4584700"/>
            <a:ext cx="2514600" cy="1308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" tIns="27432" rIns="27432" bIns="27432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Black" pitchFamily="34" charset="0"/>
              </a:rPr>
              <a:t>Retrieval Performance</a:t>
            </a:r>
            <a:endParaRPr lang="en-US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08960" y="1282777"/>
            <a:ext cx="2897604" cy="1371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" tIns="27432" rIns="27432" bIns="27432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Black" pitchFamily="34" charset="0"/>
              </a:rPr>
              <a:t>Instrument Design</a:t>
            </a:r>
            <a:endParaRPr lang="en-US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-3300000">
            <a:off x="914400" y="2954706"/>
            <a:ext cx="2803137" cy="624898"/>
          </a:xfrm>
          <a:prstGeom prst="rect">
            <a:avLst/>
          </a:prstGeom>
          <a:noFill/>
          <a:ln w="95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00B050"/>
                </a:solidFill>
                <a:latin typeface="Arial"/>
                <a:cs typeface="Arial"/>
              </a:rPr>
              <a:t>RTM &amp; Ret. Sens. vs. SNR and FWHM</a:t>
            </a:r>
            <a:endParaRPr lang="en-US" sz="22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 rot="3240000">
            <a:off x="5343286" y="3170202"/>
            <a:ext cx="2659146" cy="533400"/>
          </a:xfrm>
          <a:prstGeom prst="rect">
            <a:avLst/>
          </a:prstGeom>
          <a:noFill/>
          <a:ln w="95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00B050"/>
                </a:solidFill>
                <a:latin typeface="Arial"/>
                <a:cs typeface="Arial"/>
              </a:rPr>
              <a:t>RTM  &amp; Ret. Sens.</a:t>
            </a:r>
            <a:endParaRPr lang="en-US" sz="22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42" name="Up Arrow Callout 41"/>
          <p:cNvSpPr/>
          <p:nvPr/>
        </p:nvSpPr>
        <p:spPr>
          <a:xfrm>
            <a:off x="3840480" y="2654377"/>
            <a:ext cx="1363374" cy="3238423"/>
          </a:xfrm>
          <a:prstGeom prst="upArrowCallout">
            <a:avLst>
              <a:gd name="adj1" fmla="val 6667"/>
              <a:gd name="adj2" fmla="val 75000"/>
              <a:gd name="adj3" fmla="val 25000"/>
              <a:gd name="adj4" fmla="val 4060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Verify</a:t>
            </a: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18271607">
            <a:off x="1382297" y="3383280"/>
            <a:ext cx="2560320" cy="231526"/>
          </a:xfrm>
          <a:prstGeom prst="rightArrow">
            <a:avLst>
              <a:gd name="adj1" fmla="val 50000"/>
              <a:gd name="adj2" fmla="val 4737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 rot="3300000">
            <a:off x="5120640" y="3383280"/>
            <a:ext cx="2560320" cy="228600"/>
          </a:xfrm>
          <a:prstGeom prst="rightArrow">
            <a:avLst>
              <a:gd name="adj1" fmla="val 50000"/>
              <a:gd name="adj2" fmla="val 4737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18244724">
            <a:off x="2199439" y="3541197"/>
            <a:ext cx="1422402" cy="420795"/>
          </a:xfrm>
          <a:prstGeom prst="rect">
            <a:avLst/>
          </a:prstGeom>
          <a:noFill/>
          <a:ln w="95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1"/>
                </a:solidFill>
                <a:latin typeface="Arial"/>
                <a:cs typeface="Arial"/>
              </a:rPr>
              <a:t>Initialize</a:t>
            </a:r>
            <a:endParaRPr lang="en-US" sz="22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50" name="Rectangle 49"/>
          <p:cNvSpPr/>
          <p:nvPr/>
        </p:nvSpPr>
        <p:spPr>
          <a:xfrm rot="16200000">
            <a:off x="3428999" y="3548163"/>
            <a:ext cx="1422402" cy="415348"/>
          </a:xfrm>
          <a:prstGeom prst="rect">
            <a:avLst/>
          </a:prstGeom>
          <a:noFill/>
          <a:ln w="95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1"/>
                </a:solidFill>
                <a:latin typeface="Arial"/>
                <a:cs typeface="Arial"/>
              </a:rPr>
              <a:t>Refine</a:t>
            </a:r>
            <a:endParaRPr lang="en-US" sz="22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5" name="Up-Down Arrow 14"/>
          <p:cNvSpPr/>
          <p:nvPr/>
        </p:nvSpPr>
        <p:spPr>
          <a:xfrm rot="5400000">
            <a:off x="3355340" y="4864103"/>
            <a:ext cx="228600" cy="74168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 rot="5400000">
            <a:off x="5460394" y="4864608"/>
            <a:ext cx="228600" cy="74168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61648" y="25157"/>
            <a:ext cx="5972807" cy="984123"/>
          </a:xfrm>
        </p:spPr>
        <p:txBody>
          <a:bodyPr/>
          <a:lstStyle/>
          <a:p>
            <a:r>
              <a:rPr lang="en-US" dirty="0" smtClean="0"/>
              <a:t>Gas </a:t>
            </a:r>
            <a:r>
              <a:rPr lang="en-US" dirty="0"/>
              <a:t>retrievals:</a:t>
            </a:r>
            <a:br>
              <a:rPr lang="en-US" dirty="0"/>
            </a:br>
            <a:r>
              <a:rPr lang="en-US" dirty="0"/>
              <a:t>Requirements and </a:t>
            </a:r>
            <a:r>
              <a:rPr lang="en-US" dirty="0" smtClean="0"/>
              <a:t>sensitivities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44317"/>
            <a:ext cx="91440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6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TEMPO </a:t>
            </a:r>
            <a:r>
              <a:rPr lang="en-US" sz="36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baseline measurement requirements</a:t>
            </a:r>
            <a:endParaRPr lang="en-US" sz="3600" b="1" dirty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  <a:p>
            <a:pPr marL="457200" lvl="0" indent="-4572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6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Methodology of sensitivity studies</a:t>
            </a:r>
          </a:p>
          <a:p>
            <a:pPr marL="457200" lvl="0" indent="-4572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6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Initial determination of instrument SNR requirements</a:t>
            </a:r>
          </a:p>
          <a:p>
            <a:pPr marL="457200" lvl="0" indent="-4572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6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Trace gas retrieval performance and refinement of SNR requirements</a:t>
            </a:r>
          </a:p>
        </p:txBody>
      </p:sp>
    </p:spTree>
    <p:extLst>
      <p:ext uri="{BB962C8B-B14F-4D97-AF65-F5344CB8AC3E}">
        <p14:creationId xmlns:p14="http://schemas.microsoft.com/office/powerpoint/2010/main" val="27583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46200" y="292100"/>
            <a:ext cx="7086600" cy="584200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r>
              <a:rPr lang="en-US" dirty="0" smtClean="0"/>
              <a:t>Retrieval sensitivity </a:t>
            </a:r>
            <a:r>
              <a:rPr lang="en-US" dirty="0"/>
              <a:t>s</a:t>
            </a:r>
            <a:r>
              <a:rPr lang="en-US" dirty="0" smtClean="0"/>
              <a:t>tudies</a:t>
            </a:r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005840"/>
            <a:ext cx="9144000" cy="500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Perform radiative transfer model (RTM) simulations with VLIDORT: Radiances and weighting functions</a:t>
            </a:r>
          </a:p>
          <a:p>
            <a:pPr marL="342900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Estimate retrieval errors  for both O</a:t>
            </a:r>
            <a:r>
              <a:rPr lang="en-US" sz="2200" b="1" baseline="-25000" dirty="0" smtClean="0">
                <a:solidFill>
                  <a:srgbClr val="000090"/>
                </a:solidFill>
                <a:latin typeface="Arial"/>
                <a:cs typeface="Arial"/>
              </a:rPr>
              <a:t>3</a:t>
            </a: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 profile and other trace gas VCDs using the optimal estimation formulation, accounting </a:t>
            </a:r>
            <a:r>
              <a:rPr lang="en-US" sz="2200" b="1" dirty="0">
                <a:solidFill>
                  <a:srgbClr val="000090"/>
                </a:solidFill>
                <a:latin typeface="Arial"/>
                <a:cs typeface="Arial"/>
              </a:rPr>
              <a:t>for </a:t>
            </a: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interferences </a:t>
            </a:r>
            <a:r>
              <a:rPr lang="en-US" sz="2200" b="1" dirty="0">
                <a:solidFill>
                  <a:srgbClr val="000090"/>
                </a:solidFill>
                <a:latin typeface="Arial"/>
                <a:cs typeface="Arial"/>
              </a:rPr>
              <a:t>but ignoring spectroscopic </a:t>
            </a: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errors</a:t>
            </a:r>
            <a:endParaRPr lang="en-US" sz="22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982980" lvl="1" indent="-342900">
              <a:buClr>
                <a:srgbClr val="3333CC"/>
              </a:buClr>
              <a:buSzPct val="100000"/>
              <a:buFont typeface="Lucida Grande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Measurement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: spectral resolution, spectral 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interval</a:t>
            </a:r>
          </a:p>
          <a:p>
            <a:pPr marL="982980" lvl="1" indent="-342900">
              <a:buClr>
                <a:srgbClr val="3333CC"/>
              </a:buClr>
              <a:buSzPct val="100000"/>
              <a:buFont typeface="Lucida Grande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Measurement error: assumed or from instrument SNR model</a:t>
            </a:r>
          </a:p>
          <a:p>
            <a:pPr marL="982980" lvl="1" indent="-342900">
              <a:buClr>
                <a:srgbClr val="3333CC"/>
              </a:buClr>
              <a:buSzPct val="100000"/>
              <a:buFont typeface="Lucida Grande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State vector: target, interfering gases, Ring, surface albedo (up to 4</a:t>
            </a:r>
            <a:r>
              <a:rPr lang="en-US" sz="2000" baseline="30000" dirty="0" smtClean="0">
                <a:solidFill>
                  <a:srgbClr val="000090"/>
                </a:solidFill>
                <a:latin typeface="Arial"/>
                <a:cs typeface="Arial"/>
              </a:rPr>
              <a:t>th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order)</a:t>
            </a:r>
          </a:p>
          <a:p>
            <a:pPr marL="982980" lvl="1" indent="-342900">
              <a:buClr>
                <a:srgbClr val="3333CC"/>
              </a:buClr>
              <a:buSzPct val="100000"/>
              <a:buFont typeface="Lucida Grande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 priori error: climatological for O</a:t>
            </a:r>
            <a:r>
              <a:rPr lang="en-US" sz="2000" baseline="-25000" dirty="0" smtClean="0">
                <a:solidFill>
                  <a:srgbClr val="000090"/>
                </a:solidFill>
                <a:latin typeface="Arial"/>
                <a:cs typeface="Arial"/>
              </a:rPr>
              <a:t>3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, unconstrained for other trace gas VCDs, consistent with current algorithms </a:t>
            </a:r>
          </a:p>
          <a:p>
            <a:pPr marL="982980" lvl="1" indent="-342900">
              <a:buClr>
                <a:srgbClr val="3333CC"/>
              </a:buClr>
              <a:buSzPct val="100000"/>
              <a:buFont typeface="Lucida Grande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Retrieval errors: use solution errors (smoothing + precision)</a:t>
            </a:r>
          </a:p>
          <a:p>
            <a:pPr marL="982980" lvl="1" indent="-342900">
              <a:buClr>
                <a:srgbClr val="3333CC"/>
              </a:buClr>
              <a:buSzPct val="100000"/>
              <a:buFont typeface="Lucida Grande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Can calculate errors due to other parameters (e.g., radiance errors, polarization sensitivity, surface albedo, cloud, aerosol, surface pressure) for determining retrieval error budgets and calibration requirements.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5684838"/>
          <a:ext cx="60071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" name="Equation" r:id="rId4" imgW="3530520" imgH="520560" progId="Equation.DSMT4">
                  <p:embed/>
                </p:oleObj>
              </mc:Choice>
              <mc:Fallback>
                <p:oleObj name="Equation" r:id="rId4" imgW="353052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84838"/>
                        <a:ext cx="6007100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flipV="1">
            <a:off x="6007100" y="5995490"/>
            <a:ext cx="431800" cy="152400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438900" y="5684838"/>
            <a:ext cx="2705100" cy="653641"/>
          </a:xfrm>
          <a:prstGeom prst="rect">
            <a:avLst/>
          </a:prstGeom>
          <a:ln w="9525">
            <a:noFill/>
            <a:round/>
            <a:headEnd/>
            <a:tailEnd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txBody>
          <a:bodyPr wrap="square" lIns="90000" tIns="46800" rIns="90000" bIns="46800" rtlCol="0">
            <a:spAutoFit/>
          </a:bodyPr>
          <a:lstStyle/>
          <a:p>
            <a:pPr>
              <a:lnSpc>
                <a:spcPct val="90000"/>
              </a:lnSpc>
              <a:buClr>
                <a:srgbClr val="3333CC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Same as NLLS for VCDs (unconstrained)</a:t>
            </a:r>
          </a:p>
        </p:txBody>
      </p:sp>
      <p:graphicFrame>
        <p:nvGraphicFramePr>
          <p:cNvPr id="11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4559947"/>
              </p:ext>
            </p:extLst>
          </p:nvPr>
        </p:nvGraphicFramePr>
        <p:xfrm>
          <a:off x="3010281" y="6422770"/>
          <a:ext cx="2482272" cy="347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Equation" r:id="rId6" imgW="1460160" imgH="253800" progId="Equation.3">
                  <p:embed/>
                </p:oleObj>
              </mc:Choice>
              <mc:Fallback>
                <p:oleObj name="Equation" r:id="rId6" imgW="1460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0281" y="6422770"/>
                        <a:ext cx="2482272" cy="3473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967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346200" y="0"/>
            <a:ext cx="7086600" cy="912746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r>
              <a:rPr lang="en-US" dirty="0" smtClean="0"/>
              <a:t>Initial determination of</a:t>
            </a:r>
          </a:p>
          <a:p>
            <a:r>
              <a:rPr lang="en-US" dirty="0" smtClean="0"/>
              <a:t>SNR requirements</a:t>
            </a:r>
            <a:endParaRPr lang="en-US" dirty="0"/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15551"/>
              </p:ext>
            </p:extLst>
          </p:nvPr>
        </p:nvGraphicFramePr>
        <p:xfrm>
          <a:off x="55085" y="1117600"/>
          <a:ext cx="9033832" cy="1500970"/>
        </p:xfrm>
        <a:graphic>
          <a:graphicData uri="http://schemas.openxmlformats.org/drawingml/2006/table">
            <a:tbl>
              <a:tblPr/>
              <a:tblGrid>
                <a:gridCol w="1762967"/>
                <a:gridCol w="1454173"/>
                <a:gridCol w="1454173"/>
                <a:gridCol w="1454173"/>
                <a:gridCol w="1454173"/>
                <a:gridCol w="1454173"/>
              </a:tblGrid>
              <a:tr h="7389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Molecule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O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SO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NO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H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C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H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O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2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"/>
                          <a:cs typeface="Arial"/>
                        </a:rPr>
                        <a:t>Fit Windows (nm)</a:t>
                      </a:r>
                      <a:endParaRPr kumimoji="0" lang="en-US" sz="20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"/>
                          <a:cs typeface="Arial"/>
                        </a:rPr>
                        <a:t>290-345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"/>
                          <a:cs typeface="Arial"/>
                        </a:rPr>
                        <a:t>540-650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"/>
                          <a:cs typeface="Arial"/>
                        </a:rPr>
                        <a:t>305-330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cs typeface="Arial"/>
                        </a:rPr>
                        <a:t>305-345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"/>
                          <a:cs typeface="Arial"/>
                        </a:rPr>
                        <a:t>423-451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"/>
                          <a:cs typeface="Arial"/>
                        </a:rPr>
                        <a:t>327-356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"/>
                          <a:cs typeface="Arial"/>
                        </a:rPr>
                        <a:t>433-465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cs typeface="Arial"/>
                        </a:rPr>
                        <a:t>420-465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 useBgFill="1"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743200"/>
            <a:ext cx="9088916" cy="3787833"/>
          </a:xfrm>
          <a:prstGeom prst="rect">
            <a:avLst/>
          </a:prstGeom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Use 1 “tough” atmospheric profile under highly ideal conditions</a:t>
            </a: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GSFC NY12 from K. Pickering for July</a:t>
            </a: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Clear-sky, no aerosols, 0.03 surface albedo at all wavelengths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Define worst viewing scenarios (different for different trace gases)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O</a:t>
            </a:r>
            <a:r>
              <a: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3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SO</a:t>
            </a:r>
            <a:r>
              <a: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 SZA 50°, VZA 66.2° (Northwest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corner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130°W, 50°N)</a:t>
            </a: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NO</a:t>
            </a:r>
            <a:r>
              <a: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 SZA 70°, VZA 17.6° (95°W, 15°N)</a:t>
            </a:r>
          </a:p>
          <a:p>
            <a:pPr marL="800100" lvl="1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H</a:t>
            </a:r>
            <a:r>
              <a:rPr lang="en-US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</a:t>
            </a:r>
            <a:r>
              <a:rPr lang="en-US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H</a:t>
            </a:r>
            <a:r>
              <a:rPr lang="en-US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SZA 50°, VZA 17.6° (95°W, 15°N)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Perform high-resolution RTM calculations: convolved to various spectral resolution and sampled at different spectral intervals.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Perform retrieval sensitivity studies: retrieval errors vs. various SNRs (shot noise only, SNR ~ SQRT(I)) and spectral resolutions</a:t>
            </a:r>
          </a:p>
        </p:txBody>
      </p:sp>
    </p:spTree>
    <p:extLst>
      <p:ext uri="{BB962C8B-B14F-4D97-AF65-F5344CB8AC3E}">
        <p14:creationId xmlns:p14="http://schemas.microsoft.com/office/powerpoint/2010/main" val="132932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346200" y="0"/>
            <a:ext cx="7086600" cy="912746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r>
              <a:rPr lang="en-US" dirty="0" smtClean="0"/>
              <a:t>Initial determination of</a:t>
            </a:r>
          </a:p>
          <a:p>
            <a:r>
              <a:rPr lang="en-US" dirty="0" smtClean="0"/>
              <a:t>SNR requirements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7492" y="1108620"/>
            <a:ext cx="8298736" cy="5751068"/>
            <a:chOff x="487492" y="1097280"/>
            <a:chExt cx="8298736" cy="5751068"/>
          </a:xfrm>
        </p:grpSpPr>
        <p:pic>
          <p:nvPicPr>
            <p:cNvPr id="9" name="Picture 8" descr="SZA50VZA66_SO2.png"/>
            <p:cNvPicPr>
              <a:picLocks noChangeAspect="1"/>
            </p:cNvPicPr>
            <p:nvPr/>
          </p:nvPicPr>
          <p:blipFill>
            <a:blip r:embed="rId3"/>
            <a:srcRect l="10030" t="12851" r="8788" b="10361"/>
            <a:stretch>
              <a:fillRect/>
            </a:stretch>
          </p:blipFill>
          <p:spPr bwMode="auto">
            <a:xfrm>
              <a:off x="4824675" y="3950043"/>
              <a:ext cx="3919501" cy="286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NY12SZA50VZA47hresAMFatm_O3_290-340nm_VCD_Error_OE_ltocerr.png"/>
            <p:cNvPicPr>
              <a:picLocks noChangeAspect="1"/>
            </p:cNvPicPr>
            <p:nvPr/>
          </p:nvPicPr>
          <p:blipFill>
            <a:blip r:embed="rId4"/>
            <a:srcRect l="9036" t="13333" r="8292" b="10201"/>
            <a:stretch>
              <a:fillRect/>
            </a:stretch>
          </p:blipFill>
          <p:spPr bwMode="auto">
            <a:xfrm>
              <a:off x="549275" y="1097280"/>
              <a:ext cx="3991439" cy="2852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NY12SZA50VZA66hresAMFatm_O3_290-650nm_VCD_Error_OE_lto3err.png"/>
            <p:cNvPicPr>
              <a:picLocks noChangeAspect="1"/>
            </p:cNvPicPr>
            <p:nvPr/>
          </p:nvPicPr>
          <p:blipFill>
            <a:blip r:embed="rId5"/>
            <a:srcRect l="9283" t="13173" r="8664" b="10361"/>
            <a:stretch>
              <a:fillRect/>
            </a:stretch>
          </p:blipFill>
          <p:spPr bwMode="auto">
            <a:xfrm>
              <a:off x="4824675" y="1097280"/>
              <a:ext cx="3961553" cy="2852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 descr="SZA70VZA17_NO2.png"/>
            <p:cNvPicPr>
              <a:picLocks noChangeAspect="1"/>
            </p:cNvPicPr>
            <p:nvPr/>
          </p:nvPicPr>
          <p:blipFill>
            <a:blip r:embed="rId6"/>
            <a:srcRect l="7671" t="13013" r="8292" b="10040"/>
            <a:stretch>
              <a:fillRect/>
            </a:stretch>
          </p:blipFill>
          <p:spPr bwMode="auto">
            <a:xfrm>
              <a:off x="487492" y="3977640"/>
              <a:ext cx="4057341" cy="2870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1346200" y="1447800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0-2 km O</a:t>
            </a:r>
            <a:r>
              <a:rPr lang="en-US" sz="24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UV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3900" y="1447800"/>
            <a:ext cx="30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0-2 km O</a:t>
            </a:r>
            <a:r>
              <a:rPr lang="en-US" sz="24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UV+Vis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4373" y="4483607"/>
            <a:ext cx="817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US" sz="24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5120" y="4290827"/>
            <a:ext cx="817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4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2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1800" y="0"/>
            <a:ext cx="6210300" cy="897506"/>
          </a:xfrm>
        </p:spPr>
        <p:txBody>
          <a:bodyPr/>
          <a:lstStyle/>
          <a:p>
            <a:r>
              <a:rPr lang="en-US" dirty="0" smtClean="0"/>
              <a:t>Determination of nominal and maximum  radiances</a:t>
            </a:r>
            <a:endParaRPr lang="en-US" dirty="0"/>
          </a:p>
        </p:txBody>
      </p:sp>
      <p:sp useBgFill="1"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5612402"/>
            <a:ext cx="9144000" cy="1251754"/>
          </a:xfrm>
          <a:prstGeom prst="rect">
            <a:avLst/>
          </a:prstGeom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Nominal: mean clear (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f</a:t>
            </a:r>
            <a:r>
              <a:rPr lang="en-US" sz="2400" b="1" baseline="-25000" dirty="0" smtClean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&lt; 0.05) over land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Maximum: maximum at each wavelength of all simulations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Saturation req.: No saturation at 50% of max radiance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8" name="Picture 7" descr="TEMPO_nominalmaxrad_satrad.png"/>
          <p:cNvPicPr>
            <a:picLocks noChangeAspect="1"/>
          </p:cNvPicPr>
          <p:nvPr/>
        </p:nvPicPr>
        <p:blipFill>
          <a:blip r:embed="rId2"/>
          <a:srcRect l="12222" t="13640" r="13472" b="10889"/>
          <a:stretch>
            <a:fillRect/>
          </a:stretch>
        </p:blipFill>
        <p:spPr>
          <a:xfrm>
            <a:off x="81723" y="1079500"/>
            <a:ext cx="6845607" cy="4532902"/>
          </a:xfrm>
          <a:prstGeom prst="rect">
            <a:avLst/>
          </a:prstGeom>
        </p:spPr>
      </p:pic>
      <p:sp useBgFill="1"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9290" y="1327600"/>
            <a:ext cx="2284710" cy="3757055"/>
          </a:xfrm>
          <a:prstGeom prst="rect">
            <a:avLst/>
          </a:prstGeom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0000"/>
              </a:lnSpc>
              <a:buClr>
                <a:srgbClr val="3333CC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Nominal and maximum radiances are often needed for instrument design to determine the radiance and saturation level and to estimate SNR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03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189161"/>
            <a:ext cx="5972807" cy="638108"/>
          </a:xfrm>
        </p:spPr>
        <p:txBody>
          <a:bodyPr/>
          <a:lstStyle/>
          <a:p>
            <a:r>
              <a:rPr lang="en-US" dirty="0" smtClean="0"/>
              <a:t>TEMPO science overview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5270500" y="2543175"/>
            <a:ext cx="3873500" cy="4094163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0" indent="0" algn="ctr" defTabSz="914400" fontAlgn="base">
              <a:spcBef>
                <a:spcPts val="800"/>
              </a:spcBef>
              <a:spcAft>
                <a:spcPct val="0"/>
              </a:spcAft>
              <a:buNone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TEMPO Science Questions</a:t>
            </a:r>
          </a:p>
          <a:p>
            <a:pPr marL="166688" indent="-166688" defTabSz="914400" fontAlgn="base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 </a:t>
            </a: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are the temporal and spatial variations of </a:t>
            </a:r>
            <a:r>
              <a:rPr lang="en-US" sz="1200" b="1" dirty="0">
                <a:solidFill>
                  <a:srgbClr val="FF66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emissions </a:t>
            </a: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 gases and aerosols important for air quality and climate?</a:t>
            </a:r>
          </a:p>
          <a:p>
            <a:pPr marL="166688" indent="-166688" defTabSz="914400" fontAlgn="base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physical, chemical, and dynamical </a:t>
            </a:r>
            <a:r>
              <a:rPr lang="en-US" sz="1200" b="1" dirty="0">
                <a:solidFill>
                  <a:srgbClr val="FF66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processes </a:t>
            </a: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determine tropospheric composition and air quality over scales ranging from urban to continental, diurnally to seasonally?</a:t>
            </a:r>
          </a:p>
          <a:p>
            <a:pPr marL="166688" indent="-166688" defTabSz="914400" fontAlgn="base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air pollution drive </a:t>
            </a:r>
            <a:r>
              <a:rPr lang="en-US" sz="1200" b="1" dirty="0">
                <a:solidFill>
                  <a:srgbClr val="FF66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climate </a:t>
            </a: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forcing and how does climate change affect </a:t>
            </a:r>
            <a:r>
              <a:rPr lang="en-US" sz="1200" b="1" dirty="0">
                <a:solidFill>
                  <a:srgbClr val="FF66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air quality</a:t>
            </a: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on a continental scale?</a:t>
            </a:r>
          </a:p>
          <a:p>
            <a:pPr marL="166688" indent="-166688" defTabSz="914400" fontAlgn="base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can observations from space improve air quality</a:t>
            </a:r>
            <a:r>
              <a:rPr lang="en-US" sz="1200" b="1" dirty="0">
                <a:solidFill>
                  <a:srgbClr val="FF66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forecasts and </a:t>
            </a:r>
            <a:r>
              <a:rPr lang="en-US" sz="1200" b="1" dirty="0" smtClean="0">
                <a:solidFill>
                  <a:srgbClr val="FF66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assessments</a:t>
            </a:r>
            <a:r>
              <a:rPr lang="en-US" sz="1200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?</a:t>
            </a:r>
            <a:endParaRPr lang="en-US" sz="1200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166688" indent="-166688" defTabSz="914400" fontAlgn="base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</a:t>
            </a:r>
            <a:r>
              <a:rPr lang="en-US" sz="1200" b="1" dirty="0">
                <a:solidFill>
                  <a:srgbClr val="FF66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intercontinental transport </a:t>
            </a: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affect air quality?</a:t>
            </a:r>
          </a:p>
          <a:p>
            <a:pPr marL="166688" indent="-166688" defTabSz="914400" fontAlgn="base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</a:t>
            </a:r>
            <a:r>
              <a:rPr lang="en-US" sz="1200" b="1" dirty="0">
                <a:solidFill>
                  <a:srgbClr val="FF66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episodic events</a:t>
            </a:r>
            <a:r>
              <a:rPr lang="en-US" sz="12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such as wild fires, dust outbreaks, and volcanic eruptions, affect atmospheric composition and air quality</a:t>
            </a:r>
            <a:r>
              <a:rPr lang="en-US" sz="1200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?</a:t>
            </a:r>
            <a:endParaRPr lang="en-US" sz="1200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pic>
        <p:nvPicPr>
          <p:cNvPr id="5" name="Picture 3" descr="20100104maps_Page_2.jpg"/>
          <p:cNvPicPr>
            <a:picLocks noChangeAspect="1"/>
          </p:cNvPicPr>
          <p:nvPr/>
        </p:nvPicPr>
        <p:blipFill rotWithShape="1">
          <a:blip r:embed="rId2"/>
          <a:srcRect l="6530" t="6558" r="5150" b="6835"/>
          <a:stretch/>
        </p:blipFill>
        <p:spPr bwMode="auto">
          <a:xfrm>
            <a:off x="78633" y="2580289"/>
            <a:ext cx="5106356" cy="38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256" y="997029"/>
            <a:ext cx="888017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17475" indent="-117475">
              <a:spcBef>
                <a:spcPts val="400"/>
              </a:spcBef>
              <a:buFont typeface="Arial" charset="0"/>
              <a:buChar char="•"/>
            </a:pPr>
            <a:r>
              <a:rPr lang="en-US" sz="1600" b="1" dirty="0" smtClean="0">
                <a:solidFill>
                  <a:srgbClr val="000090"/>
                </a:solidFill>
                <a:latin typeface="Calibri"/>
              </a:rPr>
              <a:t>As air </a:t>
            </a:r>
            <a:r>
              <a:rPr lang="en-US" sz="1600" b="1" dirty="0">
                <a:solidFill>
                  <a:srgbClr val="000090"/>
                </a:solidFill>
                <a:latin typeface="Calibri"/>
              </a:rPr>
              <a:t>q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</a:rPr>
              <a:t>uality standards become more stringent, more of the US may exceed the standards.</a:t>
            </a:r>
          </a:p>
          <a:p>
            <a:pPr marL="117475" indent="-117475">
              <a:spcBef>
                <a:spcPts val="400"/>
              </a:spcBef>
              <a:buFont typeface="Arial" charset="0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New and transient pollution sources (e.g., </a:t>
            </a:r>
            <a:r>
              <a:rPr lang="en-US" sz="1600" b="1" dirty="0">
                <a:solidFill>
                  <a:srgbClr val="000090"/>
                </a:solidFill>
              </a:rPr>
              <a:t>vehicular traffic, oil &amp; </a:t>
            </a:r>
            <a:r>
              <a:rPr lang="en-US" sz="1600" b="1" dirty="0" smtClean="0">
                <a:solidFill>
                  <a:srgbClr val="000090"/>
                </a:solidFill>
              </a:rPr>
              <a:t>gas development, trans-boundary pollution) will become more important but are </a:t>
            </a:r>
            <a:r>
              <a:rPr lang="en-US" sz="1600" b="1" u="sng" dirty="0" smtClean="0">
                <a:solidFill>
                  <a:srgbClr val="000090"/>
                </a:solidFill>
              </a:rPr>
              <a:t>very</a:t>
            </a:r>
            <a:r>
              <a:rPr lang="en-US" sz="1600" b="1" dirty="0" smtClean="0">
                <a:solidFill>
                  <a:srgbClr val="000090"/>
                </a:solidFill>
              </a:rPr>
              <a:t> difficult to monitor from ground networks.</a:t>
            </a:r>
            <a:endParaRPr lang="en-US" sz="1600" b="1" dirty="0">
              <a:solidFill>
                <a:srgbClr val="000090"/>
              </a:solidFill>
            </a:endParaRPr>
          </a:p>
          <a:p>
            <a:pPr marL="117475" indent="-117475">
              <a:spcBef>
                <a:spcPts val="400"/>
              </a:spcBef>
              <a:buFont typeface="Arial" charset="0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Air quality, climate change, and energy policies must increasingly be considered together.</a:t>
            </a:r>
            <a:endParaRPr lang="en-US" sz="1600" b="1" dirty="0">
              <a:solidFill>
                <a:srgbClr val="000090"/>
              </a:solidFill>
            </a:endParaRPr>
          </a:p>
          <a:p>
            <a:pPr marL="117475" indent="-117475">
              <a:spcBef>
                <a:spcPts val="400"/>
              </a:spcBef>
              <a:buFont typeface="Arial" charset="0"/>
              <a:buChar char="•"/>
            </a:pPr>
            <a:r>
              <a:rPr lang="en-US" sz="1600" b="1" dirty="0" smtClean="0">
                <a:solidFill>
                  <a:srgbClr val="000090"/>
                </a:solidFill>
                <a:latin typeface="Calibri"/>
              </a:rPr>
              <a:t>TEMPO measurements will provide data to help solve these national challenges.</a:t>
            </a:r>
            <a:endParaRPr lang="en-US" sz="1600" b="1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256" y="2580289"/>
            <a:ext cx="4871726" cy="36933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Counties Violating Ground-level Ozone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2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nalyze_gcsim_retsens_newfixap_tbllm4srr_allgas_Page_13.png"/>
          <p:cNvPicPr>
            <a:picLocks noChangeAspect="1"/>
          </p:cNvPicPr>
          <p:nvPr/>
        </p:nvPicPr>
        <p:blipFill>
          <a:blip r:embed="rId3"/>
          <a:srcRect l="7582" t="18704" r="12614" b="44629"/>
          <a:stretch>
            <a:fillRect/>
          </a:stretch>
        </p:blipFill>
        <p:spPr>
          <a:xfrm>
            <a:off x="182880" y="3931920"/>
            <a:ext cx="4886776" cy="2905650"/>
          </a:xfrm>
          <a:prstGeom prst="rect">
            <a:avLst/>
          </a:prstGeom>
        </p:spPr>
      </p:pic>
      <p:pic>
        <p:nvPicPr>
          <p:cNvPr id="12" name="Picture 11" descr="analyze_gcsim_retsens_newfixap_tbllm4srr_allgas_Page_01.png"/>
          <p:cNvPicPr>
            <a:picLocks noChangeAspect="1"/>
          </p:cNvPicPr>
          <p:nvPr/>
        </p:nvPicPr>
        <p:blipFill>
          <a:blip r:embed="rId4"/>
          <a:srcRect l="7342" t="18889" r="12614" b="44630"/>
          <a:stretch>
            <a:fillRect/>
          </a:stretch>
        </p:blipFill>
        <p:spPr>
          <a:xfrm>
            <a:off x="182880" y="1051560"/>
            <a:ext cx="4914245" cy="289846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56700"/>
            <a:ext cx="5972807" cy="9185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(0-2 km) retrieval </a:t>
            </a:r>
            <a:r>
              <a:rPr lang="en-US" dirty="0"/>
              <a:t>p</a:t>
            </a:r>
            <a:r>
              <a:rPr lang="en-US" dirty="0" smtClean="0"/>
              <a:t>erformance</a:t>
            </a:r>
            <a:br>
              <a:rPr lang="en-US" dirty="0" smtClean="0"/>
            </a:br>
            <a:r>
              <a:rPr lang="en-US" dirty="0" smtClean="0"/>
              <a:t> (cloud fraction &lt; 0.1)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" y="3009900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UV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" y="5894685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UV+Vis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97125" y="1269520"/>
            <a:ext cx="4019406" cy="4985083"/>
          </a:xfrm>
          <a:prstGeom prst="rect">
            <a:avLst/>
          </a:prstGeom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For O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3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measuring 0-2 km ozone to better than 10 ppbv is the driving requirement.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Not every retrieval can meet the requirement, define  “requirement met” using a threshold: e.g., 90%, 95% 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95% level: performance level (e.g., in error) for 95% of the cases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Use 95% except for SO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which is 90%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45000" y="6125517"/>
            <a:ext cx="652125" cy="230833"/>
          </a:xfrm>
          <a:prstGeom prst="straightConnector1">
            <a:avLst/>
          </a:prstGeom>
          <a:ln w="34925">
            <a:solidFill>
              <a:srgbClr val="0000F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97125" y="6177188"/>
            <a:ext cx="24473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SZA requirement</a:t>
            </a:r>
            <a:endParaRPr lang="en-US" sz="2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523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182880"/>
            <a:ext cx="5972807" cy="6381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Trace gas retrieval performance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(cloud fraction &lt; 0.1)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6966" y="1460500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baseline="-25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3405" y="1460500"/>
            <a:ext cx="1029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294" y="4279900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baseline="-25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0289" y="4264512"/>
            <a:ext cx="121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baseline="-25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8860" y="1145365"/>
            <a:ext cx="8874067" cy="4593436"/>
            <a:chOff x="0" y="914400"/>
            <a:chExt cx="9056947" cy="4971821"/>
          </a:xfrm>
        </p:grpSpPr>
        <p:pic>
          <p:nvPicPr>
            <p:cNvPr id="18" name="Picture 17" descr="analyze_gcsim_retsens_newfixap_tbllm4srr_allgas_Page_25.png"/>
            <p:cNvPicPr>
              <a:picLocks noChangeAspect="1"/>
            </p:cNvPicPr>
            <p:nvPr/>
          </p:nvPicPr>
          <p:blipFill>
            <a:blip r:embed="rId3"/>
            <a:srcRect l="5425" t="18704" r="12375" b="44815"/>
            <a:stretch>
              <a:fillRect/>
            </a:stretch>
          </p:blipFill>
          <p:spPr>
            <a:xfrm>
              <a:off x="0" y="914400"/>
              <a:ext cx="4471681" cy="2568262"/>
            </a:xfrm>
            <a:prstGeom prst="rect">
              <a:avLst/>
            </a:prstGeom>
          </p:spPr>
        </p:pic>
        <p:pic>
          <p:nvPicPr>
            <p:cNvPr id="19" name="Picture 18" descr="analyze_gcsim_retsens_newfixap_tbllm4srr_allgas_Page_29.png"/>
            <p:cNvPicPr>
              <a:picLocks noChangeAspect="1"/>
            </p:cNvPicPr>
            <p:nvPr/>
          </p:nvPicPr>
          <p:blipFill>
            <a:blip r:embed="rId4"/>
            <a:srcRect l="6383" t="18889" r="12854" b="44630"/>
            <a:stretch>
              <a:fillRect/>
            </a:stretch>
          </p:blipFill>
          <p:spPr>
            <a:xfrm>
              <a:off x="4663440" y="914400"/>
              <a:ext cx="4393507" cy="2568262"/>
            </a:xfrm>
            <a:prstGeom prst="rect">
              <a:avLst/>
            </a:prstGeom>
          </p:spPr>
        </p:pic>
        <p:pic>
          <p:nvPicPr>
            <p:cNvPr id="20" name="Picture 19" descr="analyze_gcsim_retsens_newfixap_tbllm4srr_allgas_Page_33.png"/>
            <p:cNvPicPr>
              <a:picLocks noChangeAspect="1"/>
            </p:cNvPicPr>
            <p:nvPr/>
          </p:nvPicPr>
          <p:blipFill>
            <a:blip r:embed="rId5"/>
            <a:srcRect l="8540" t="19074" r="13094" b="44630"/>
            <a:stretch>
              <a:fillRect/>
            </a:stretch>
          </p:blipFill>
          <p:spPr>
            <a:xfrm>
              <a:off x="182880" y="3291840"/>
              <a:ext cx="4263111" cy="2555239"/>
            </a:xfrm>
            <a:prstGeom prst="rect">
              <a:avLst/>
            </a:prstGeom>
          </p:spPr>
        </p:pic>
        <p:pic>
          <p:nvPicPr>
            <p:cNvPr id="22" name="Picture 21" descr="analyze_gcsim_retsens_newfixap_tbllm4srr_allgas_Page_37.png"/>
            <p:cNvPicPr>
              <a:picLocks noChangeAspect="1"/>
            </p:cNvPicPr>
            <p:nvPr/>
          </p:nvPicPr>
          <p:blipFill>
            <a:blip r:embed="rId6"/>
            <a:srcRect l="7102" t="18703" r="13094" b="44445"/>
            <a:stretch>
              <a:fillRect/>
            </a:stretch>
          </p:blipFill>
          <p:spPr>
            <a:xfrm>
              <a:off x="4663440" y="3291840"/>
              <a:ext cx="4341338" cy="2594381"/>
            </a:xfrm>
            <a:prstGeom prst="rect">
              <a:avLst/>
            </a:prstGeom>
          </p:spPr>
        </p:pic>
      </p:grp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0" y="5749740"/>
            <a:ext cx="9144000" cy="10033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NO</a:t>
            </a:r>
            <a:r>
              <a:rPr lang="en-US" sz="2400" b="1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meets reqs. at native spatial res. for SZA up to 80°</a:t>
            </a:r>
          </a:p>
          <a:p>
            <a:pPr marL="342900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H</a:t>
            </a:r>
            <a:r>
              <a:rPr lang="en-US" sz="2400" b="1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CO meet requirements hourly for SZA up to 80°</a:t>
            </a:r>
          </a:p>
          <a:p>
            <a:pPr marL="342900" indent="-342900">
              <a:lnSpc>
                <a:spcPct val="90000"/>
              </a:lnSpc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SO</a:t>
            </a:r>
            <a:r>
              <a:rPr lang="en-US" sz="2400" b="1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is the driver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18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182880"/>
            <a:ext cx="5972807" cy="6381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Trace gas retrieval performance</a:t>
            </a:r>
            <a:br>
              <a:rPr lang="en-US" dirty="0" smtClean="0"/>
            </a:br>
            <a:r>
              <a:rPr lang="en-US" dirty="0" smtClean="0"/>
              <a:t>(cloud fraction &lt; 0.1)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338797"/>
              </p:ext>
            </p:extLst>
          </p:nvPr>
        </p:nvGraphicFramePr>
        <p:xfrm>
          <a:off x="873204" y="1560379"/>
          <a:ext cx="7200618" cy="4602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73708"/>
                <a:gridCol w="1323503"/>
                <a:gridCol w="1262816"/>
                <a:gridCol w="1227250"/>
                <a:gridCol w="1213341"/>
              </a:tblGrid>
              <a:tr h="522579"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Species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Required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precision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Meet reqs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95%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90%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E5E4"/>
                    </a:solidFill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Trop 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 ppbv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99.75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8.97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8.44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Free trop 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 ppbv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87.42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10.96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10.30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0-2 km 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 ppbv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82.84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11.30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10.56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Total 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3%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100.0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1.01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0.91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023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Trop 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(UV+Vis)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 ppbv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100.0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6.29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5.92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Free trop 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(UV+Vis)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 ppbv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99.70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8.41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7.92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0-2 km 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(UV+Vis)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 ppbv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98.74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9.10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8.61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Total 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 (UV+Vis)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3%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100.0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0.58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0.54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1.0×10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lang="en-US" sz="1600" baseline="30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98.51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6.00×10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4.55×10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CO</a:t>
                      </a:r>
                      <a:endParaRPr lang="en-US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1.73×10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99.98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6.41×10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5.74×10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SO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1.73×10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95.62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1.68×10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1.44×10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46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60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6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6.93×10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99.78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5.02×10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4.54×10</a:t>
                      </a:r>
                      <a:r>
                        <a:rPr lang="en-US" sz="16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18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6200" y="0"/>
            <a:ext cx="7086600" cy="912746"/>
          </a:xfrm>
        </p:spPr>
        <p:txBody>
          <a:bodyPr/>
          <a:lstStyle/>
          <a:p>
            <a:r>
              <a:rPr lang="en-US" dirty="0" smtClean="0"/>
              <a:t>Refining SNR requirements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935426"/>
            <a:ext cx="9144000" cy="194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Select cases (~21) with retrieval errors closest to the threshold level (90% for SO</a:t>
            </a:r>
            <a:r>
              <a:rPr lang="en-US" sz="2400" b="1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, 95% for other species ) </a:t>
            </a:r>
          </a:p>
          <a:p>
            <a:pPr marL="342900" indent="-342900">
              <a:buClr>
                <a:srgbClr val="3333CC"/>
              </a:buClr>
              <a:buSzPct val="100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Adjust/scale SNR over the fitting window so that worst case error matches the requirement. The adjusted SNR is the required SNR.</a:t>
            </a:r>
          </a:p>
        </p:txBody>
      </p:sp>
      <p:pic>
        <p:nvPicPr>
          <p:cNvPr id="6" name="Picture 5" descr="analyze_gcsim_retsens_newfixap_tbllm4srr_allgas_Page_37.png"/>
          <p:cNvPicPr>
            <a:picLocks noChangeAspect="1"/>
          </p:cNvPicPr>
          <p:nvPr/>
        </p:nvPicPr>
        <p:blipFill>
          <a:blip r:embed="rId2"/>
          <a:srcRect l="7102" t="18703" r="13094" b="44445"/>
          <a:stretch>
            <a:fillRect/>
          </a:stretch>
        </p:blipFill>
        <p:spPr>
          <a:xfrm>
            <a:off x="1236013" y="2851305"/>
            <a:ext cx="6704647" cy="400669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47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3"/>
          <p:cNvSpPr>
            <a:spLocks noChangeArrowheads="1"/>
          </p:cNvSpPr>
          <p:nvPr/>
        </p:nvSpPr>
        <p:spPr bwMode="auto">
          <a:xfrm>
            <a:off x="0" y="5404769"/>
            <a:ext cx="914400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3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Ratio indicates whether O</a:t>
            </a:r>
            <a:r>
              <a:rPr lang="en-US" sz="14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3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 control strategies should focus on nitrogen oxide or hydrocarbon emissions. </a:t>
            </a:r>
          </a:p>
          <a:p>
            <a:pPr marL="169863" indent="-169863">
              <a:spcBef>
                <a:spcPts val="3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Simultaneous measurements of O</a:t>
            </a:r>
            <a:r>
              <a:rPr lang="en-US" sz="14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3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, NO</a:t>
            </a:r>
            <a:r>
              <a:rPr lang="en-US" sz="14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2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 and HCHO allow distinction between local sources of O</a:t>
            </a:r>
            <a:r>
              <a:rPr lang="en-US" sz="14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3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 and trans-boundary transport.</a:t>
            </a:r>
          </a:p>
          <a:p>
            <a:pPr marL="169863" indent="-169863">
              <a:spcBef>
                <a:spcPts val="3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imes New Roman" charset="0"/>
                <a:cs typeface="Arial"/>
              </a:rPr>
              <a:t>This view is a 1-month snapshot valid at the Aura overpass time (~1:30 in the afternoon) but the indicator varies widely throughout the day. Hourly geostationary observations will provide data needed for the next generation of control strategies. 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25550" y="1126276"/>
            <a:ext cx="8687824" cy="4325362"/>
            <a:chOff x="446156" y="607402"/>
            <a:chExt cx="8418444" cy="4345598"/>
          </a:xfrm>
        </p:grpSpPr>
        <p:pic>
          <p:nvPicPr>
            <p:cNvPr id="7" name="Picture 113" descr="AQfig"/>
            <p:cNvPicPr>
              <a:picLocks noChangeAspect="1" noChangeArrowheads="1"/>
            </p:cNvPicPr>
            <p:nvPr/>
          </p:nvPicPr>
          <p:blipFill rotWithShape="1">
            <a:blip r:embed="rId2"/>
            <a:srcRect l="18265" t="29227" r="12668" b="20337"/>
            <a:stretch/>
          </p:blipFill>
          <p:spPr bwMode="auto">
            <a:xfrm>
              <a:off x="446156" y="607402"/>
              <a:ext cx="8418444" cy="4345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107"/>
            <p:cNvSpPr>
              <a:spLocks noChangeArrowheads="1"/>
            </p:cNvSpPr>
            <p:nvPr/>
          </p:nvSpPr>
          <p:spPr bwMode="auto">
            <a:xfrm>
              <a:off x="1524000" y="2743200"/>
              <a:ext cx="304800" cy="3048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Text Box 110"/>
            <p:cNvSpPr txBox="1">
              <a:spLocks noChangeArrowheads="1"/>
            </p:cNvSpPr>
            <p:nvPr/>
          </p:nvSpPr>
          <p:spPr bwMode="auto">
            <a:xfrm>
              <a:off x="7493000" y="2238510"/>
              <a:ext cx="1371600" cy="1762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Natural VOCs from trees are so high in the East that ozone production is primarily controlled by reducing NO</a:t>
              </a:r>
              <a:r>
                <a:rPr lang="en-US" sz="1200" b="1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x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 emissions.</a:t>
              </a:r>
            </a:p>
          </p:txBody>
        </p:sp>
        <p:sp>
          <p:nvSpPr>
            <p:cNvPr id="10" name="Line 111"/>
            <p:cNvSpPr>
              <a:spLocks noChangeShapeType="1"/>
            </p:cNvSpPr>
            <p:nvPr/>
          </p:nvSpPr>
          <p:spPr bwMode="auto">
            <a:xfrm flipH="1" flipV="1">
              <a:off x="7010400" y="2971800"/>
              <a:ext cx="45720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Text Box 109"/>
            <p:cNvSpPr txBox="1">
              <a:spLocks noChangeArrowheads="1"/>
            </p:cNvSpPr>
            <p:nvPr/>
          </p:nvSpPr>
          <p:spPr bwMode="auto">
            <a:xfrm>
              <a:off x="533400" y="3200400"/>
              <a:ext cx="1524000" cy="1020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Ozone production is controlled by reducing VOC emissions in downtown LA.</a:t>
              </a:r>
            </a:p>
          </p:txBody>
        </p:sp>
        <p:sp>
          <p:nvSpPr>
            <p:cNvPr id="12" name="Line 108"/>
            <p:cNvSpPr>
              <a:spLocks noChangeShapeType="1"/>
            </p:cNvSpPr>
            <p:nvPr/>
          </p:nvSpPr>
          <p:spPr bwMode="auto">
            <a:xfrm flipV="1">
              <a:off x="1219200" y="2971800"/>
              <a:ext cx="30480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Line 114"/>
            <p:cNvSpPr>
              <a:spLocks noChangeShapeType="1"/>
            </p:cNvSpPr>
            <p:nvPr/>
          </p:nvSpPr>
          <p:spPr bwMode="auto">
            <a:xfrm>
              <a:off x="3200400" y="4267200"/>
              <a:ext cx="0" cy="685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" name="Text Box 115"/>
            <p:cNvSpPr txBox="1">
              <a:spLocks noChangeArrowheads="1"/>
            </p:cNvSpPr>
            <p:nvPr/>
          </p:nvSpPr>
          <p:spPr bwMode="auto">
            <a:xfrm>
              <a:off x="4108450" y="4267200"/>
              <a:ext cx="1553561" cy="27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Reduce NO</a:t>
              </a:r>
              <a:r>
                <a:rPr lang="en-US" sz="1200" b="1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x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Emissions</a:t>
              </a:r>
            </a:p>
          </p:txBody>
        </p:sp>
        <p:sp>
          <p:nvSpPr>
            <p:cNvPr id="15" name="Text Box 116"/>
            <p:cNvSpPr txBox="1">
              <a:spLocks noChangeArrowheads="1"/>
            </p:cNvSpPr>
            <p:nvPr/>
          </p:nvSpPr>
          <p:spPr bwMode="auto">
            <a:xfrm>
              <a:off x="1004888" y="4267200"/>
              <a:ext cx="1576763" cy="27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Reduce VOC Emissions</a:t>
              </a:r>
            </a:p>
          </p:txBody>
        </p:sp>
        <p:sp>
          <p:nvSpPr>
            <p:cNvPr id="16" name="Line 118"/>
            <p:cNvSpPr>
              <a:spLocks noChangeShapeType="1"/>
            </p:cNvSpPr>
            <p:nvPr/>
          </p:nvSpPr>
          <p:spPr bwMode="auto">
            <a:xfrm>
              <a:off x="6248400" y="4419600"/>
              <a:ext cx="53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" name="Line 119"/>
            <p:cNvSpPr>
              <a:spLocks noChangeShapeType="1"/>
            </p:cNvSpPr>
            <p:nvPr/>
          </p:nvSpPr>
          <p:spPr bwMode="auto">
            <a:xfrm flipH="1">
              <a:off x="609600" y="4419600"/>
              <a:ext cx="3810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Line 114"/>
            <p:cNvSpPr>
              <a:spLocks noChangeShapeType="1"/>
            </p:cNvSpPr>
            <p:nvPr/>
          </p:nvSpPr>
          <p:spPr bwMode="auto">
            <a:xfrm>
              <a:off x="4114800" y="4267200"/>
              <a:ext cx="0" cy="685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Text Box 116"/>
            <p:cNvSpPr txBox="1">
              <a:spLocks noChangeArrowheads="1"/>
            </p:cNvSpPr>
            <p:nvPr/>
          </p:nvSpPr>
          <p:spPr bwMode="auto">
            <a:xfrm>
              <a:off x="3152775" y="4267200"/>
              <a:ext cx="803002" cy="27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Transition</a:t>
              </a:r>
            </a:p>
          </p:txBody>
        </p:sp>
      </p:grpSp>
      <p:sp>
        <p:nvSpPr>
          <p:cNvPr id="20" name="Text Box 112"/>
          <p:cNvSpPr txBox="1">
            <a:spLocks noChangeArrowheads="1"/>
          </p:cNvSpPr>
          <p:nvPr/>
        </p:nvSpPr>
        <p:spPr bwMode="auto">
          <a:xfrm>
            <a:off x="5237180" y="4489537"/>
            <a:ext cx="3616712" cy="240066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wrap="none" tIns="27432" bIns="27432">
            <a:prstTxWarp prst="textNoShape">
              <a:avLst/>
            </a:prstTxWarp>
            <a:spAutoFit/>
          </a:bodyPr>
          <a:lstStyle/>
          <a:p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Duncan et al., Atmospheric Environment, 2010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3456" y="1841851"/>
            <a:ext cx="4042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Times New Roman" charset="0"/>
                <a:cs typeface="Arial"/>
              </a:rPr>
              <a:t>The OMI formaldehyde (HCHO) to nitrogen dioxide (NO</a:t>
            </a:r>
            <a:r>
              <a:rPr lang="en-US" b="1" baseline="-30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Times New Roman" charset="0"/>
                <a:cs typeface="Arial"/>
              </a:rPr>
              <a:t>2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Times New Roman" charset="0"/>
                <a:cs typeface="Arial"/>
              </a:rPr>
              <a:t>) ratio for August 2005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/>
          </p:nvPr>
        </p:nvSpPr>
        <p:spPr>
          <a:xfrm>
            <a:off x="1785148" y="82925"/>
            <a:ext cx="6270455" cy="827679"/>
          </a:xfrm>
        </p:spPr>
        <p:txBody>
          <a:bodyPr/>
          <a:lstStyle/>
          <a:p>
            <a:r>
              <a:rPr lang="en-US" sz="2200" dirty="0" smtClean="0"/>
              <a:t>Satellite observations of ozone precursors:</a:t>
            </a:r>
            <a:br>
              <a:rPr lang="en-US" sz="2200" dirty="0" smtClean="0"/>
            </a:br>
            <a:r>
              <a:rPr lang="en-US" sz="2200" dirty="0" smtClean="0"/>
              <a:t>Formation sensitivity of surface ozone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8539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7" name="Title 3"/>
          <p:cNvSpPr>
            <a:spLocks noGrp="1"/>
          </p:cNvSpPr>
          <p:nvPr>
            <p:ph type="title"/>
          </p:nvPr>
        </p:nvSpPr>
        <p:spPr>
          <a:xfrm>
            <a:off x="1904948" y="178782"/>
            <a:ext cx="6270455" cy="638108"/>
          </a:xfrm>
        </p:spPr>
        <p:txBody>
          <a:bodyPr/>
          <a:lstStyle/>
          <a:p>
            <a:r>
              <a:rPr lang="en-US" dirty="0" smtClean="0"/>
              <a:t>TEMPO science </a:t>
            </a:r>
            <a:r>
              <a:rPr lang="en-US" dirty="0"/>
              <a:t>m</a:t>
            </a:r>
            <a:r>
              <a:rPr lang="en-US" dirty="0" smtClean="0"/>
              <a:t>easurements</a:t>
            </a:r>
            <a:endParaRPr lang="en-US" dirty="0"/>
          </a:p>
        </p:txBody>
      </p:sp>
      <p:sp>
        <p:nvSpPr>
          <p:cNvPr id="58" name="Date Placeholder 2"/>
          <p:cNvSpPr txBox="1">
            <a:spLocks/>
          </p:cNvSpPr>
          <p:nvPr/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9" name="Slide Number Placeholder 4"/>
          <p:cNvSpPr txBox="1">
            <a:spLocks/>
          </p:cNvSpPr>
          <p:nvPr/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2011" y="1174484"/>
            <a:ext cx="854292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Ozone (O</a:t>
            </a:r>
            <a:r>
              <a:rPr lang="en-US" sz="2000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</a:t>
            </a:r>
            <a:r>
              <a:rPr lang="en-US" sz="2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is created in the 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troposphere </a:t>
            </a:r>
            <a:r>
              <a:rPr lang="en-US" sz="2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by photochemical cycles dependent 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upon </a:t>
            </a:r>
            <a:r>
              <a:rPr lang="en-US" sz="2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concentrations 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 </a:t>
            </a:r>
            <a:r>
              <a:rPr lang="en-US" sz="2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hydrocarbons 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and nitrogen </a:t>
            </a:r>
            <a:r>
              <a:rPr lang="en-US" sz="2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oxides</a:t>
            </a: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By simultaneously measuring O</a:t>
            </a:r>
            <a:r>
              <a:rPr lang="en-US" sz="2000" baseline="-25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and the precursors from which it is produced, TEMPO provides understanding of all key phases of air quality: emissions, </a:t>
            </a:r>
            <a:r>
              <a:rPr lang="en-US" sz="2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photochemistry, 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and long range </a:t>
            </a:r>
            <a:r>
              <a:rPr lang="en-US" sz="2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transport</a:t>
            </a:r>
            <a:endParaRPr lang="en-US" sz="2000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8211" y="3982109"/>
            <a:ext cx="2833037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TEMPO measures </a:t>
            </a: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</a:t>
            </a:r>
            <a:r>
              <a:rPr lang="en-US" b="1" baseline="-25000" dirty="0" smtClean="0">
                <a:solidFill>
                  <a:srgbClr val="008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</a:t>
            </a: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and key proxies 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for 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its precursor hydrocarbons 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</a:t>
            </a:r>
            <a:r>
              <a:rPr lang="en-US" b="1" baseline="-25000" dirty="0" smtClean="0">
                <a:solidFill>
                  <a:srgbClr val="008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and 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nitrogen 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oxides (</a:t>
            </a:r>
            <a:r>
              <a:rPr lang="en-US" b="1" dirty="0">
                <a:solidFill>
                  <a:srgbClr val="008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</a:t>
            </a:r>
            <a:r>
              <a:rPr lang="en-US" b="1" baseline="-25000" dirty="0">
                <a:solidFill>
                  <a:srgbClr val="008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  <a:endParaRPr lang="en-US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344499" y="3045852"/>
            <a:ext cx="5532801" cy="3529011"/>
            <a:chOff x="3344499" y="3172852"/>
            <a:chExt cx="5532801" cy="3529011"/>
          </a:xfrm>
        </p:grpSpPr>
        <p:sp>
          <p:nvSpPr>
            <p:cNvPr id="63" name="Rectangle 47"/>
            <p:cNvSpPr>
              <a:spLocks noChangeArrowheads="1"/>
            </p:cNvSpPr>
            <p:nvPr/>
          </p:nvSpPr>
          <p:spPr bwMode="auto">
            <a:xfrm>
              <a:off x="3344499" y="3172852"/>
              <a:ext cx="5532801" cy="873660"/>
            </a:xfrm>
            <a:prstGeom prst="rect">
              <a:avLst/>
            </a:prstGeom>
            <a:gradFill rotWithShape="0">
              <a:gsLst>
                <a:gs pos="0">
                  <a:srgbClr val="4B5E69"/>
                </a:gs>
                <a:gs pos="100000">
                  <a:srgbClr val="A1CBE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4499" y="4046512"/>
              <a:ext cx="5532801" cy="2627231"/>
            </a:xfrm>
            <a:prstGeom prst="rect">
              <a:avLst/>
            </a:prstGeom>
            <a:gradFill rotWithShape="0">
              <a:gsLst>
                <a:gs pos="0">
                  <a:srgbClr val="DBECFF"/>
                </a:gs>
                <a:gs pos="100000">
                  <a:srgbClr val="84A1B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65" name="Line 4"/>
            <p:cNvSpPr>
              <a:spLocks noChangeShapeType="1"/>
            </p:cNvSpPr>
            <p:nvPr/>
          </p:nvSpPr>
          <p:spPr bwMode="auto">
            <a:xfrm flipV="1">
              <a:off x="3344499" y="6701863"/>
              <a:ext cx="5532801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Text Box 5"/>
            <p:cNvSpPr txBox="1">
              <a:spLocks noChangeArrowheads="1"/>
            </p:cNvSpPr>
            <p:nvPr/>
          </p:nvSpPr>
          <p:spPr bwMode="auto">
            <a:xfrm>
              <a:off x="3375404" y="5109590"/>
              <a:ext cx="732845" cy="40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2000" b="1" dirty="0">
                  <a:solidFill>
                    <a:srgbClr val="008000"/>
                  </a:solidFill>
                  <a:latin typeface="Tahoma" charset="0"/>
                </a:rPr>
                <a:t>O</a:t>
              </a:r>
              <a:r>
                <a:rPr lang="en-US" sz="2000" b="1" baseline="-25000" dirty="0">
                  <a:solidFill>
                    <a:srgbClr val="008000"/>
                  </a:solidFill>
                  <a:latin typeface="Tahoma" charset="0"/>
                </a:rPr>
                <a:t>3</a:t>
              </a:r>
              <a:endParaRPr lang="en-US" sz="3200" b="1" baseline="-25000" dirty="0">
                <a:solidFill>
                  <a:srgbClr val="008000"/>
                </a:solidFill>
                <a:latin typeface="Tahoma" charset="0"/>
              </a:endParaRPr>
            </a:p>
          </p:txBody>
        </p:sp>
        <p:sp>
          <p:nvSpPr>
            <p:cNvPr id="67" name="Line 6"/>
            <p:cNvSpPr>
              <a:spLocks noChangeShapeType="1"/>
            </p:cNvSpPr>
            <p:nvPr/>
          </p:nvSpPr>
          <p:spPr bwMode="auto">
            <a:xfrm>
              <a:off x="3428857" y="4045457"/>
              <a:ext cx="54471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Rectangle 7"/>
            <p:cNvSpPr>
              <a:spLocks noChangeArrowheads="1"/>
            </p:cNvSpPr>
            <p:nvPr/>
          </p:nvSpPr>
          <p:spPr bwMode="auto">
            <a:xfrm>
              <a:off x="7702905" y="6345096"/>
              <a:ext cx="101930" cy="282953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69" name="Oval 8"/>
            <p:cNvSpPr>
              <a:spLocks noChangeArrowheads="1"/>
            </p:cNvSpPr>
            <p:nvPr/>
          </p:nvSpPr>
          <p:spPr bwMode="auto">
            <a:xfrm>
              <a:off x="7550009" y="6324006"/>
              <a:ext cx="405965" cy="18980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8509561" y="6408365"/>
              <a:ext cx="100174" cy="282953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71" name="Oval 10"/>
            <p:cNvSpPr>
              <a:spLocks noChangeArrowheads="1"/>
            </p:cNvSpPr>
            <p:nvPr/>
          </p:nvSpPr>
          <p:spPr bwMode="auto">
            <a:xfrm>
              <a:off x="8370725" y="6295887"/>
              <a:ext cx="404207" cy="18980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72" name="Rectangle 11"/>
            <p:cNvSpPr>
              <a:spLocks noChangeArrowheads="1"/>
            </p:cNvSpPr>
            <p:nvPr/>
          </p:nvSpPr>
          <p:spPr bwMode="auto">
            <a:xfrm>
              <a:off x="6132799" y="6459331"/>
              <a:ext cx="404207" cy="189807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2F18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73" name="Text Box 12"/>
            <p:cNvSpPr txBox="1">
              <a:spLocks noChangeArrowheads="1"/>
            </p:cNvSpPr>
            <p:nvPr/>
          </p:nvSpPr>
          <p:spPr bwMode="auto">
            <a:xfrm>
              <a:off x="5086683" y="3662221"/>
              <a:ext cx="2158114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  <a:latin typeface="Tahoma" charset="0"/>
                </a:rPr>
                <a:t>STRATOSPHERE</a:t>
              </a:r>
              <a:endParaRPr lang="en-US" sz="2000" dirty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74" name="Text Box 13"/>
            <p:cNvSpPr txBox="1">
              <a:spLocks noChangeArrowheads="1"/>
            </p:cNvSpPr>
            <p:nvPr/>
          </p:nvSpPr>
          <p:spPr bwMode="auto">
            <a:xfrm>
              <a:off x="5096664" y="4045915"/>
              <a:ext cx="2121207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  <a:latin typeface="Tahoma" charset="0"/>
                </a:rPr>
                <a:t>TROPOSPHERE</a:t>
              </a:r>
              <a:endParaRPr lang="en-US" sz="2000" dirty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75" name="Text Box 15"/>
            <p:cNvSpPr txBox="1">
              <a:spLocks noChangeArrowheads="1"/>
            </p:cNvSpPr>
            <p:nvPr/>
          </p:nvSpPr>
          <p:spPr bwMode="auto">
            <a:xfrm>
              <a:off x="4837578" y="5707132"/>
              <a:ext cx="567327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800" b="1" dirty="0">
                  <a:solidFill>
                    <a:srgbClr val="000000"/>
                  </a:solidFill>
                  <a:latin typeface="Tahoma" charset="0"/>
                </a:rPr>
                <a:t>OH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5691686" y="5362666"/>
              <a:ext cx="778538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800" b="1" dirty="0">
                  <a:solidFill>
                    <a:srgbClr val="008000"/>
                  </a:solidFill>
                  <a:latin typeface="Tahoma" charset="0"/>
                </a:rPr>
                <a:t>NO</a:t>
              </a:r>
              <a:r>
                <a:rPr lang="en-US" sz="1800" b="1" baseline="-25000" dirty="0">
                  <a:solidFill>
                    <a:srgbClr val="008000"/>
                  </a:solidFill>
                  <a:latin typeface="Tahoma" charset="0"/>
                </a:rPr>
                <a:t>2</a:t>
              </a:r>
            </a:p>
          </p:txBody>
        </p:sp>
        <p:sp>
          <p:nvSpPr>
            <p:cNvPr id="77" name="Line 18"/>
            <p:cNvSpPr>
              <a:spLocks noChangeShapeType="1"/>
            </p:cNvSpPr>
            <p:nvPr/>
          </p:nvSpPr>
          <p:spPr bwMode="auto">
            <a:xfrm>
              <a:off x="3691740" y="5608713"/>
              <a:ext cx="0" cy="10492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Line 19"/>
            <p:cNvSpPr>
              <a:spLocks noChangeShapeType="1"/>
            </p:cNvSpPr>
            <p:nvPr/>
          </p:nvSpPr>
          <p:spPr bwMode="auto">
            <a:xfrm>
              <a:off x="3679438" y="4135412"/>
              <a:ext cx="0" cy="93959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Text Box 20"/>
            <p:cNvSpPr txBox="1">
              <a:spLocks noChangeArrowheads="1"/>
            </p:cNvSpPr>
            <p:nvPr/>
          </p:nvSpPr>
          <p:spPr bwMode="auto">
            <a:xfrm>
              <a:off x="3441818" y="3559432"/>
              <a:ext cx="653761" cy="46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b="1" dirty="0">
                  <a:solidFill>
                    <a:srgbClr val="008000"/>
                  </a:solidFill>
                  <a:latin typeface="Tahoma" charset="0"/>
                </a:rPr>
                <a:t>O</a:t>
              </a:r>
              <a:r>
                <a:rPr lang="en-US" b="1" baseline="-25000" dirty="0">
                  <a:solidFill>
                    <a:srgbClr val="008000"/>
                  </a:solidFill>
                  <a:latin typeface="Tahoma" charset="0"/>
                </a:rPr>
                <a:t>3</a:t>
              </a:r>
            </a:p>
          </p:txBody>
        </p:sp>
        <p:sp>
          <p:nvSpPr>
            <p:cNvPr id="80" name="Freeform 21"/>
            <p:cNvSpPr>
              <a:spLocks noChangeAspect="1"/>
            </p:cNvSpPr>
            <p:nvPr/>
          </p:nvSpPr>
          <p:spPr bwMode="auto">
            <a:xfrm>
              <a:off x="3887407" y="3547925"/>
              <a:ext cx="601038" cy="261864"/>
            </a:xfrm>
            <a:custGeom>
              <a:avLst/>
              <a:gdLst>
                <a:gd name="T0" fmla="*/ 0 w 720"/>
                <a:gd name="T1" fmla="*/ 2147483647 h 336"/>
                <a:gd name="T2" fmla="*/ 2147483647 w 720"/>
                <a:gd name="T3" fmla="*/ 2147483647 h 336"/>
                <a:gd name="T4" fmla="*/ 2147483647 w 720"/>
                <a:gd name="T5" fmla="*/ 0 h 336"/>
                <a:gd name="T6" fmla="*/ 0 60000 65536"/>
                <a:gd name="T7" fmla="*/ 0 60000 65536"/>
                <a:gd name="T8" fmla="*/ 0 60000 65536"/>
                <a:gd name="T9" fmla="*/ 0 w 720"/>
                <a:gd name="T10" fmla="*/ 0 h 336"/>
                <a:gd name="T11" fmla="*/ 720 w 720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336">
                  <a:moveTo>
                    <a:pt x="0" y="336"/>
                  </a:moveTo>
                  <a:cubicBezTo>
                    <a:pt x="108" y="244"/>
                    <a:pt x="216" y="152"/>
                    <a:pt x="336" y="96"/>
                  </a:cubicBezTo>
                  <a:cubicBezTo>
                    <a:pt x="456" y="40"/>
                    <a:pt x="588" y="20"/>
                    <a:pt x="72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1" name="Text Box 22"/>
            <p:cNvSpPr txBox="1">
              <a:spLocks noChangeArrowheads="1"/>
            </p:cNvSpPr>
            <p:nvPr/>
          </p:nvSpPr>
          <p:spPr bwMode="auto">
            <a:xfrm rot="992376">
              <a:off x="3593324" y="5697327"/>
              <a:ext cx="1089601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  <a:latin typeface="Tahoma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ahoma" charset="0"/>
                </a:rPr>
                <a:t>H</a:t>
              </a:r>
              <a:r>
                <a:rPr lang="en-US" sz="1600" baseline="-25000" dirty="0">
                  <a:solidFill>
                    <a:srgbClr val="000000"/>
                  </a:solidFill>
                  <a:latin typeface="Tahoma" charset="0"/>
                </a:rPr>
                <a:t>2</a:t>
              </a:r>
              <a:r>
                <a:rPr lang="en-US" sz="1600" dirty="0">
                  <a:solidFill>
                    <a:srgbClr val="000000"/>
                  </a:solidFill>
                  <a:latin typeface="Tahoma" charset="0"/>
                </a:rPr>
                <a:t>O</a:t>
              </a:r>
              <a:endParaRPr lang="en-US" dirty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82" name="Rectangle 24"/>
            <p:cNvSpPr>
              <a:spLocks noChangeArrowheads="1"/>
            </p:cNvSpPr>
            <p:nvPr/>
          </p:nvSpPr>
          <p:spPr bwMode="auto">
            <a:xfrm>
              <a:off x="6385868" y="6271282"/>
              <a:ext cx="151138" cy="188049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2F1800"/>
                </a:gs>
              </a:gsLst>
              <a:lin ang="5400000" scaled="1"/>
            </a:gradFill>
            <a:ln w="9525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3" name="Line 25"/>
            <p:cNvSpPr>
              <a:spLocks noChangeShapeType="1"/>
            </p:cNvSpPr>
            <p:nvPr/>
          </p:nvSpPr>
          <p:spPr bwMode="auto">
            <a:xfrm flipH="1" flipV="1">
              <a:off x="7317301" y="6034022"/>
              <a:ext cx="14059" cy="64147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Text Box 26"/>
            <p:cNvSpPr txBox="1">
              <a:spLocks noChangeArrowheads="1"/>
            </p:cNvSpPr>
            <p:nvPr/>
          </p:nvSpPr>
          <p:spPr bwMode="auto">
            <a:xfrm rot="20456219">
              <a:off x="4120551" y="4505761"/>
              <a:ext cx="959552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008000"/>
                  </a:solidFill>
                  <a:latin typeface="Tahoma" charset="0"/>
                </a:rPr>
                <a:t>NO</a:t>
              </a:r>
              <a:r>
                <a:rPr lang="en-US" sz="1800" b="1" baseline="-25000" dirty="0">
                  <a:solidFill>
                    <a:srgbClr val="008000"/>
                  </a:solidFill>
                  <a:latin typeface="Tahoma" charset="0"/>
                </a:rPr>
                <a:t>2</a:t>
              </a:r>
              <a:endParaRPr lang="en-US" sz="1800" b="1" dirty="0">
                <a:solidFill>
                  <a:srgbClr val="008000"/>
                </a:solidFill>
                <a:latin typeface="Tahoma" charset="0"/>
              </a:endParaRPr>
            </a:p>
          </p:txBody>
        </p:sp>
        <p:sp>
          <p:nvSpPr>
            <p:cNvPr id="85" name="Text Box 27"/>
            <p:cNvSpPr txBox="1">
              <a:spLocks noChangeArrowheads="1"/>
            </p:cNvSpPr>
            <p:nvPr/>
          </p:nvSpPr>
          <p:spPr bwMode="auto">
            <a:xfrm rot="992052">
              <a:off x="7060718" y="4706113"/>
              <a:ext cx="961309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000000"/>
                  </a:solidFill>
                  <a:latin typeface="Tahoma" charset="0"/>
                </a:rPr>
                <a:t>OH</a:t>
              </a:r>
            </a:p>
          </p:txBody>
        </p:sp>
        <p:sp>
          <p:nvSpPr>
            <p:cNvPr id="86" name="AutoShape 28"/>
            <p:cNvSpPr>
              <a:spLocks noChangeArrowheads="1"/>
            </p:cNvSpPr>
            <p:nvPr/>
          </p:nvSpPr>
          <p:spPr bwMode="auto">
            <a:xfrm flipH="1">
              <a:off x="5542305" y="5320487"/>
              <a:ext cx="304033" cy="332164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 Box 29"/>
            <p:cNvSpPr txBox="1">
              <a:spLocks noChangeArrowheads="1"/>
            </p:cNvSpPr>
            <p:nvPr/>
          </p:nvSpPr>
          <p:spPr bwMode="auto">
            <a:xfrm>
              <a:off x="4520079" y="3394293"/>
              <a:ext cx="836533" cy="46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b="1" dirty="0">
                  <a:solidFill>
                    <a:srgbClr val="FFFFFF"/>
                  </a:solidFill>
                  <a:latin typeface="Tahoma" charset="0"/>
                </a:rPr>
                <a:t>O</a:t>
              </a:r>
              <a:r>
                <a:rPr lang="en-US" b="1" baseline="-25000" dirty="0">
                  <a:solidFill>
                    <a:srgbClr val="FFFFFF"/>
                  </a:solidFill>
                  <a:latin typeface="Tahoma" charset="0"/>
                </a:rPr>
                <a:t>2</a:t>
              </a:r>
            </a:p>
          </p:txBody>
        </p:sp>
        <p:sp>
          <p:nvSpPr>
            <p:cNvPr id="88" name="AutoShape 31"/>
            <p:cNvSpPr>
              <a:spLocks noChangeArrowheads="1"/>
            </p:cNvSpPr>
            <p:nvPr/>
          </p:nvSpPr>
          <p:spPr bwMode="auto">
            <a:xfrm>
              <a:off x="4192606" y="5362666"/>
              <a:ext cx="281187" cy="309316"/>
            </a:xfrm>
            <a:prstGeom prst="sun">
              <a:avLst>
                <a:gd name="adj" fmla="val 25000"/>
              </a:avLst>
            </a:prstGeom>
            <a:solidFill>
              <a:srgbClr val="FF9A28"/>
            </a:solidFill>
            <a:ln w="12700">
              <a:solidFill>
                <a:srgbClr val="FFEC1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 rot="21185758">
              <a:off x="7029084" y="5602425"/>
              <a:ext cx="604553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800" b="1" dirty="0">
                  <a:latin typeface="Tahoma" charset="0"/>
                </a:rPr>
                <a:t>CO</a:t>
              </a:r>
            </a:p>
          </p:txBody>
        </p:sp>
        <p:sp>
          <p:nvSpPr>
            <p:cNvPr id="90" name="Line 33"/>
            <p:cNvSpPr>
              <a:spLocks noChangeShapeType="1"/>
            </p:cNvSpPr>
            <p:nvPr/>
          </p:nvSpPr>
          <p:spPr bwMode="auto">
            <a:xfrm flipH="1" flipV="1">
              <a:off x="8142260" y="6034022"/>
              <a:ext cx="14059" cy="64147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Text Box 34"/>
            <p:cNvSpPr txBox="1">
              <a:spLocks noChangeArrowheads="1"/>
            </p:cNvSpPr>
            <p:nvPr/>
          </p:nvSpPr>
          <p:spPr bwMode="auto">
            <a:xfrm>
              <a:off x="6385868" y="5758099"/>
              <a:ext cx="604553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800" b="1" dirty="0">
                  <a:solidFill>
                    <a:srgbClr val="000000"/>
                  </a:solidFill>
                  <a:latin typeface="Tahoma" charset="0"/>
                </a:rPr>
                <a:t>NO</a:t>
              </a:r>
            </a:p>
          </p:txBody>
        </p:sp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 rot="20423746">
              <a:off x="7798835" y="5539153"/>
              <a:ext cx="1012275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800" b="1" dirty="0">
                  <a:latin typeface="Tahoma" charset="0"/>
                </a:rPr>
                <a:t>VOC</a:t>
              </a:r>
            </a:p>
          </p:txBody>
        </p:sp>
        <p:sp>
          <p:nvSpPr>
            <p:cNvPr id="93" name="Line 36"/>
            <p:cNvSpPr>
              <a:spLocks noChangeShapeType="1"/>
            </p:cNvSpPr>
            <p:nvPr/>
          </p:nvSpPr>
          <p:spPr bwMode="auto">
            <a:xfrm rot="444810">
              <a:off x="6276908" y="5642105"/>
              <a:ext cx="337425" cy="1687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" name="Freeform 37"/>
            <p:cNvSpPr>
              <a:spLocks noChangeAspect="1"/>
            </p:cNvSpPr>
            <p:nvPr/>
          </p:nvSpPr>
          <p:spPr bwMode="auto">
            <a:xfrm rot="2486486">
              <a:off x="6475496" y="4805547"/>
              <a:ext cx="1736332" cy="755715"/>
            </a:xfrm>
            <a:custGeom>
              <a:avLst/>
              <a:gdLst>
                <a:gd name="T0" fmla="*/ 0 w 720"/>
                <a:gd name="T1" fmla="*/ 2147483647 h 336"/>
                <a:gd name="T2" fmla="*/ 2147483647 w 720"/>
                <a:gd name="T3" fmla="*/ 2147483647 h 336"/>
                <a:gd name="T4" fmla="*/ 2147483647 w 720"/>
                <a:gd name="T5" fmla="*/ 0 h 336"/>
                <a:gd name="T6" fmla="*/ 0 60000 65536"/>
                <a:gd name="T7" fmla="*/ 0 60000 65536"/>
                <a:gd name="T8" fmla="*/ 0 60000 65536"/>
                <a:gd name="T9" fmla="*/ 0 w 720"/>
                <a:gd name="T10" fmla="*/ 0 h 336"/>
                <a:gd name="T11" fmla="*/ 720 w 720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336">
                  <a:moveTo>
                    <a:pt x="0" y="336"/>
                  </a:moveTo>
                  <a:cubicBezTo>
                    <a:pt x="108" y="244"/>
                    <a:pt x="216" y="152"/>
                    <a:pt x="336" y="96"/>
                  </a:cubicBezTo>
                  <a:cubicBezTo>
                    <a:pt x="456" y="40"/>
                    <a:pt x="588" y="20"/>
                    <a:pt x="72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 rot="259725">
              <a:off x="5593270" y="4607698"/>
              <a:ext cx="9613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b="1" dirty="0" smtClean="0">
                  <a:solidFill>
                    <a:srgbClr val="008000"/>
                  </a:solidFill>
                  <a:latin typeface="Tahoma" charset="0"/>
                </a:rPr>
                <a:t>H</a:t>
              </a:r>
              <a:r>
                <a:rPr lang="en-US" sz="1800" b="1" baseline="-25000" dirty="0" smtClean="0">
                  <a:solidFill>
                    <a:srgbClr val="008000"/>
                  </a:solidFill>
                  <a:latin typeface="Tahoma" charset="0"/>
                </a:rPr>
                <a:t>2</a:t>
              </a:r>
              <a:r>
                <a:rPr lang="en-US" sz="1800" b="1" dirty="0" smtClean="0">
                  <a:solidFill>
                    <a:srgbClr val="008000"/>
                  </a:solidFill>
                  <a:latin typeface="Tahoma" charset="0"/>
                </a:rPr>
                <a:t>CO</a:t>
              </a:r>
              <a:endParaRPr lang="en-US" sz="1800" b="1" dirty="0">
                <a:solidFill>
                  <a:srgbClr val="008000"/>
                </a:solidFill>
                <a:latin typeface="Tahoma" charset="0"/>
              </a:endParaRPr>
            </a:p>
          </p:txBody>
        </p:sp>
        <p:sp>
          <p:nvSpPr>
            <p:cNvPr id="96" name="Freeform 39"/>
            <p:cNvSpPr>
              <a:spLocks noChangeAspect="1"/>
            </p:cNvSpPr>
            <p:nvPr/>
          </p:nvSpPr>
          <p:spPr bwMode="auto">
            <a:xfrm rot="467921">
              <a:off x="3816517" y="4693068"/>
              <a:ext cx="1732818" cy="753957"/>
            </a:xfrm>
            <a:custGeom>
              <a:avLst/>
              <a:gdLst>
                <a:gd name="T0" fmla="*/ 0 w 720"/>
                <a:gd name="T1" fmla="*/ 2147483647 h 336"/>
                <a:gd name="T2" fmla="*/ 2147483647 w 720"/>
                <a:gd name="T3" fmla="*/ 2147483647 h 336"/>
                <a:gd name="T4" fmla="*/ 2147483647 w 720"/>
                <a:gd name="T5" fmla="*/ 0 h 336"/>
                <a:gd name="T6" fmla="*/ 0 60000 65536"/>
                <a:gd name="T7" fmla="*/ 0 60000 65536"/>
                <a:gd name="T8" fmla="*/ 0 60000 65536"/>
                <a:gd name="T9" fmla="*/ 0 w 720"/>
                <a:gd name="T10" fmla="*/ 0 h 336"/>
                <a:gd name="T11" fmla="*/ 720 w 720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336">
                  <a:moveTo>
                    <a:pt x="0" y="336"/>
                  </a:moveTo>
                  <a:cubicBezTo>
                    <a:pt x="108" y="244"/>
                    <a:pt x="216" y="152"/>
                    <a:pt x="336" y="96"/>
                  </a:cubicBezTo>
                  <a:cubicBezTo>
                    <a:pt x="456" y="40"/>
                    <a:pt x="588" y="20"/>
                    <a:pt x="72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40"/>
            <p:cNvSpPr>
              <a:spLocks noChangeAspect="1"/>
            </p:cNvSpPr>
            <p:nvPr/>
          </p:nvSpPr>
          <p:spPr bwMode="auto">
            <a:xfrm rot="2949119">
              <a:off x="5415743" y="4986579"/>
              <a:ext cx="1711782" cy="745147"/>
            </a:xfrm>
            <a:custGeom>
              <a:avLst/>
              <a:gdLst>
                <a:gd name="T0" fmla="*/ 0 w 720"/>
                <a:gd name="T1" fmla="*/ 2147483647 h 336"/>
                <a:gd name="T2" fmla="*/ 2147483647 w 720"/>
                <a:gd name="T3" fmla="*/ 2147483647 h 336"/>
                <a:gd name="T4" fmla="*/ 2147483647 w 720"/>
                <a:gd name="T5" fmla="*/ 0 h 336"/>
                <a:gd name="T6" fmla="*/ 0 60000 65536"/>
                <a:gd name="T7" fmla="*/ 0 60000 65536"/>
                <a:gd name="T8" fmla="*/ 0 60000 65536"/>
                <a:gd name="T9" fmla="*/ 0 w 720"/>
                <a:gd name="T10" fmla="*/ 0 h 336"/>
                <a:gd name="T11" fmla="*/ 720 w 720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336">
                  <a:moveTo>
                    <a:pt x="0" y="336"/>
                  </a:moveTo>
                  <a:cubicBezTo>
                    <a:pt x="108" y="244"/>
                    <a:pt x="216" y="152"/>
                    <a:pt x="336" y="96"/>
                  </a:cubicBezTo>
                  <a:cubicBezTo>
                    <a:pt x="456" y="40"/>
                    <a:pt x="588" y="20"/>
                    <a:pt x="72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 rot="1792600">
              <a:off x="6301511" y="5059365"/>
              <a:ext cx="961309" cy="36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000000"/>
                  </a:solidFill>
                  <a:latin typeface="Tahoma" charset="0"/>
                </a:rPr>
                <a:t>OH</a:t>
              </a:r>
            </a:p>
          </p:txBody>
        </p:sp>
        <p:sp>
          <p:nvSpPr>
            <p:cNvPr id="99" name="AutoShape 43"/>
            <p:cNvSpPr>
              <a:spLocks noChangeArrowheads="1"/>
            </p:cNvSpPr>
            <p:nvPr/>
          </p:nvSpPr>
          <p:spPr bwMode="auto">
            <a:xfrm>
              <a:off x="4951812" y="4434719"/>
              <a:ext cx="281187" cy="309316"/>
            </a:xfrm>
            <a:prstGeom prst="sun">
              <a:avLst>
                <a:gd name="adj" fmla="val 25000"/>
              </a:avLst>
            </a:prstGeom>
            <a:solidFill>
              <a:srgbClr val="FF9A28"/>
            </a:solidFill>
            <a:ln w="12700">
              <a:solidFill>
                <a:srgbClr val="FFEC1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00" name="AutoShape 44"/>
            <p:cNvSpPr>
              <a:spLocks noChangeArrowheads="1"/>
            </p:cNvSpPr>
            <p:nvPr/>
          </p:nvSpPr>
          <p:spPr bwMode="auto">
            <a:xfrm>
              <a:off x="4091268" y="3225575"/>
              <a:ext cx="281187" cy="309316"/>
            </a:xfrm>
            <a:prstGeom prst="sun">
              <a:avLst>
                <a:gd name="adj" fmla="val 25000"/>
              </a:avLst>
            </a:prstGeom>
            <a:solidFill>
              <a:srgbClr val="FF9A28"/>
            </a:solidFill>
            <a:ln w="12700">
              <a:solidFill>
                <a:srgbClr val="FFEC1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01" name="Freeform 14"/>
            <p:cNvSpPr>
              <a:spLocks noChangeAspect="1"/>
            </p:cNvSpPr>
            <p:nvPr/>
          </p:nvSpPr>
          <p:spPr bwMode="auto">
            <a:xfrm rot="21060721">
              <a:off x="5313841" y="5742281"/>
              <a:ext cx="2836478" cy="390160"/>
            </a:xfrm>
            <a:custGeom>
              <a:avLst/>
              <a:gdLst>
                <a:gd name="T0" fmla="*/ 0 w 1296"/>
                <a:gd name="T1" fmla="*/ 0 h 192"/>
                <a:gd name="T2" fmla="*/ 2147483647 w 1296"/>
                <a:gd name="T3" fmla="*/ 2147483647 h 192"/>
                <a:gd name="T4" fmla="*/ 2147483647 w 1296"/>
                <a:gd name="T5" fmla="*/ 0 h 192"/>
                <a:gd name="T6" fmla="*/ 0 60000 65536"/>
                <a:gd name="T7" fmla="*/ 0 60000 65536"/>
                <a:gd name="T8" fmla="*/ 0 60000 65536"/>
                <a:gd name="T9" fmla="*/ 0 w 1296"/>
                <a:gd name="T10" fmla="*/ 0 h 192"/>
                <a:gd name="T11" fmla="*/ 1296 w 1296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6" h="192">
                  <a:moveTo>
                    <a:pt x="0" y="0"/>
                  </a:moveTo>
                  <a:cubicBezTo>
                    <a:pt x="204" y="96"/>
                    <a:pt x="408" y="192"/>
                    <a:pt x="624" y="192"/>
                  </a:cubicBezTo>
                  <a:cubicBezTo>
                    <a:pt x="840" y="192"/>
                    <a:pt x="1068" y="96"/>
                    <a:pt x="1296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02" name="Line 49"/>
            <p:cNvSpPr>
              <a:spLocks noChangeShapeType="1"/>
            </p:cNvSpPr>
            <p:nvPr/>
          </p:nvSpPr>
          <p:spPr bwMode="auto">
            <a:xfrm flipH="1" flipV="1">
              <a:off x="6892005" y="6121896"/>
              <a:ext cx="14059" cy="5571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60"/>
            <p:cNvSpPr>
              <a:spLocks noChangeArrowheads="1"/>
            </p:cNvSpPr>
            <p:nvPr/>
          </p:nvSpPr>
          <p:spPr bwMode="auto">
            <a:xfrm>
              <a:off x="6361740" y="5450540"/>
              <a:ext cx="1465690" cy="804924"/>
            </a:xfrm>
            <a:custGeom>
              <a:avLst/>
              <a:gdLst>
                <a:gd name="T0" fmla="*/ 72413 w 1231527"/>
                <a:gd name="T1" fmla="*/ 1273379 h 675922"/>
                <a:gd name="T2" fmla="*/ 56164 w 1231527"/>
                <a:gd name="T3" fmla="*/ 1077474 h 675922"/>
                <a:gd name="T4" fmla="*/ 153671 w 1231527"/>
                <a:gd name="T5" fmla="*/ 1044823 h 675922"/>
                <a:gd name="T6" fmla="*/ 186174 w 1231527"/>
                <a:gd name="T7" fmla="*/ 1012176 h 675922"/>
                <a:gd name="T8" fmla="*/ 186174 w 1231527"/>
                <a:gd name="T9" fmla="*/ 914222 h 675922"/>
                <a:gd name="T10" fmla="*/ 104915 w 1231527"/>
                <a:gd name="T11" fmla="*/ 832597 h 675922"/>
                <a:gd name="T12" fmla="*/ 104915 w 1231527"/>
                <a:gd name="T13" fmla="*/ 685668 h 675922"/>
                <a:gd name="T14" fmla="*/ 153671 w 1231527"/>
                <a:gd name="T15" fmla="*/ 669341 h 675922"/>
                <a:gd name="T16" fmla="*/ 186174 w 1231527"/>
                <a:gd name="T17" fmla="*/ 636690 h 675922"/>
                <a:gd name="T18" fmla="*/ 234928 w 1231527"/>
                <a:gd name="T19" fmla="*/ 604037 h 675922"/>
                <a:gd name="T20" fmla="*/ 283681 w 1231527"/>
                <a:gd name="T21" fmla="*/ 506089 h 675922"/>
                <a:gd name="T22" fmla="*/ 332436 w 1231527"/>
                <a:gd name="T23" fmla="*/ 489762 h 675922"/>
                <a:gd name="T24" fmla="*/ 381193 w 1231527"/>
                <a:gd name="T25" fmla="*/ 457113 h 675922"/>
                <a:gd name="T26" fmla="*/ 738717 w 1231527"/>
                <a:gd name="T27" fmla="*/ 473435 h 675922"/>
                <a:gd name="T28" fmla="*/ 803722 w 1231527"/>
                <a:gd name="T29" fmla="*/ 424463 h 675922"/>
                <a:gd name="T30" fmla="*/ 836225 w 1231527"/>
                <a:gd name="T31" fmla="*/ 391810 h 675922"/>
                <a:gd name="T32" fmla="*/ 966235 w 1231527"/>
                <a:gd name="T33" fmla="*/ 408134 h 675922"/>
                <a:gd name="T34" fmla="*/ 998738 w 1231527"/>
                <a:gd name="T35" fmla="*/ 473435 h 675922"/>
                <a:gd name="T36" fmla="*/ 1112499 w 1231527"/>
                <a:gd name="T37" fmla="*/ 522413 h 675922"/>
                <a:gd name="T38" fmla="*/ 1193757 w 1231527"/>
                <a:gd name="T39" fmla="*/ 489762 h 675922"/>
                <a:gd name="T40" fmla="*/ 1275010 w 1231527"/>
                <a:gd name="T41" fmla="*/ 424463 h 675922"/>
                <a:gd name="T42" fmla="*/ 1307516 w 1231527"/>
                <a:gd name="T43" fmla="*/ 391810 h 675922"/>
                <a:gd name="T44" fmla="*/ 1323766 w 1231527"/>
                <a:gd name="T45" fmla="*/ 342833 h 675922"/>
                <a:gd name="T46" fmla="*/ 1356268 w 1231527"/>
                <a:gd name="T47" fmla="*/ 293854 h 675922"/>
                <a:gd name="T48" fmla="*/ 1405024 w 1231527"/>
                <a:gd name="T49" fmla="*/ 212229 h 675922"/>
                <a:gd name="T50" fmla="*/ 1437525 w 1231527"/>
                <a:gd name="T51" fmla="*/ 163255 h 675922"/>
                <a:gd name="T52" fmla="*/ 1486279 w 1231527"/>
                <a:gd name="T53" fmla="*/ 146929 h 675922"/>
                <a:gd name="T54" fmla="*/ 1860060 w 1231527"/>
                <a:gd name="T55" fmla="*/ 81628 h 675922"/>
                <a:gd name="T56" fmla="*/ 1876310 w 1231527"/>
                <a:gd name="T57" fmla="*/ 32653 h 675922"/>
                <a:gd name="T58" fmla="*/ 1908812 w 1231527"/>
                <a:gd name="T59" fmla="*/ 0 h 675922"/>
                <a:gd name="T60" fmla="*/ 2168833 w 1231527"/>
                <a:gd name="T61" fmla="*/ 16327 h 675922"/>
                <a:gd name="T62" fmla="*/ 2233839 w 1231527"/>
                <a:gd name="T63" fmla="*/ 114279 h 675922"/>
                <a:gd name="T64" fmla="*/ 2250088 w 1231527"/>
                <a:gd name="T65" fmla="*/ 163255 h 675922"/>
                <a:gd name="T66" fmla="*/ 2266344 w 1231527"/>
                <a:gd name="T67" fmla="*/ 326508 h 675922"/>
                <a:gd name="T68" fmla="*/ 2363849 w 1231527"/>
                <a:gd name="T69" fmla="*/ 359161 h 675922"/>
                <a:gd name="T70" fmla="*/ 2347595 w 1231527"/>
                <a:gd name="T71" fmla="*/ 489762 h 675922"/>
                <a:gd name="T72" fmla="*/ 2315094 w 1231527"/>
                <a:gd name="T73" fmla="*/ 522413 h 675922"/>
                <a:gd name="T74" fmla="*/ 2282593 w 1231527"/>
                <a:gd name="T75" fmla="*/ 571389 h 675922"/>
                <a:gd name="T76" fmla="*/ 2136333 w 1231527"/>
                <a:gd name="T77" fmla="*/ 620366 h 675922"/>
                <a:gd name="T78" fmla="*/ 2087577 w 1231527"/>
                <a:gd name="T79" fmla="*/ 636690 h 675922"/>
                <a:gd name="T80" fmla="*/ 2038823 w 1231527"/>
                <a:gd name="T81" fmla="*/ 734639 h 675922"/>
                <a:gd name="T82" fmla="*/ 2006322 w 1231527"/>
                <a:gd name="T83" fmla="*/ 832597 h 675922"/>
                <a:gd name="T84" fmla="*/ 1990069 w 1231527"/>
                <a:gd name="T85" fmla="*/ 881568 h 675922"/>
                <a:gd name="T86" fmla="*/ 1957567 w 1231527"/>
                <a:gd name="T87" fmla="*/ 914222 h 675922"/>
                <a:gd name="T88" fmla="*/ 1860060 w 1231527"/>
                <a:gd name="T89" fmla="*/ 979523 h 675922"/>
                <a:gd name="T90" fmla="*/ 1307516 w 1231527"/>
                <a:gd name="T91" fmla="*/ 979523 h 675922"/>
                <a:gd name="T92" fmla="*/ 1291265 w 1231527"/>
                <a:gd name="T93" fmla="*/ 1028500 h 675922"/>
                <a:gd name="T94" fmla="*/ 1177503 w 1231527"/>
                <a:gd name="T95" fmla="*/ 1077474 h 675922"/>
                <a:gd name="T96" fmla="*/ 559952 w 1231527"/>
                <a:gd name="T97" fmla="*/ 1061150 h 675922"/>
                <a:gd name="T98" fmla="*/ 511201 w 1231527"/>
                <a:gd name="T99" fmla="*/ 1093803 h 675922"/>
                <a:gd name="T100" fmla="*/ 446195 w 1231527"/>
                <a:gd name="T101" fmla="*/ 1110126 h 675922"/>
                <a:gd name="T102" fmla="*/ 397440 w 1231527"/>
                <a:gd name="T103" fmla="*/ 1142779 h 675922"/>
                <a:gd name="T104" fmla="*/ 283681 w 1231527"/>
                <a:gd name="T105" fmla="*/ 1159103 h 675922"/>
                <a:gd name="T106" fmla="*/ 267431 w 1231527"/>
                <a:gd name="T107" fmla="*/ 1257056 h 675922"/>
                <a:gd name="T108" fmla="*/ 72413 w 1231527"/>
                <a:gd name="T109" fmla="*/ 1273379 h 6759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31527"/>
                <a:gd name="T166" fmla="*/ 0 h 675922"/>
                <a:gd name="T167" fmla="*/ 1231527 w 1231527"/>
                <a:gd name="T168" fmla="*/ 675922 h 67592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31527" h="675922">
                  <a:moveTo>
                    <a:pt x="37727" y="660400"/>
                  </a:moveTo>
                  <a:cubicBezTo>
                    <a:pt x="19383" y="644878"/>
                    <a:pt x="0" y="600600"/>
                    <a:pt x="29260" y="558800"/>
                  </a:cubicBezTo>
                  <a:cubicBezTo>
                    <a:pt x="39496" y="544177"/>
                    <a:pt x="80060" y="541867"/>
                    <a:pt x="80060" y="541867"/>
                  </a:cubicBezTo>
                  <a:cubicBezTo>
                    <a:pt x="85705" y="536223"/>
                    <a:pt x="92887" y="531779"/>
                    <a:pt x="96994" y="524934"/>
                  </a:cubicBezTo>
                  <a:cubicBezTo>
                    <a:pt x="107028" y="508211"/>
                    <a:pt x="109536" y="490857"/>
                    <a:pt x="96994" y="474134"/>
                  </a:cubicBezTo>
                  <a:cubicBezTo>
                    <a:pt x="85020" y="458169"/>
                    <a:pt x="54660" y="431800"/>
                    <a:pt x="54660" y="431800"/>
                  </a:cubicBezTo>
                  <a:cubicBezTo>
                    <a:pt x="45386" y="403977"/>
                    <a:pt x="35839" y="388537"/>
                    <a:pt x="54660" y="355600"/>
                  </a:cubicBezTo>
                  <a:cubicBezTo>
                    <a:pt x="59088" y="347851"/>
                    <a:pt x="71593" y="349956"/>
                    <a:pt x="80060" y="347134"/>
                  </a:cubicBezTo>
                  <a:cubicBezTo>
                    <a:pt x="85705" y="341489"/>
                    <a:pt x="90760" y="335187"/>
                    <a:pt x="96994" y="330200"/>
                  </a:cubicBezTo>
                  <a:cubicBezTo>
                    <a:pt x="104940" y="323843"/>
                    <a:pt x="116037" y="321213"/>
                    <a:pt x="122394" y="313267"/>
                  </a:cubicBezTo>
                  <a:cubicBezTo>
                    <a:pt x="149665" y="279178"/>
                    <a:pt x="108137" y="294192"/>
                    <a:pt x="147794" y="262467"/>
                  </a:cubicBezTo>
                  <a:cubicBezTo>
                    <a:pt x="154763" y="256892"/>
                    <a:pt x="165212" y="257991"/>
                    <a:pt x="173194" y="254000"/>
                  </a:cubicBezTo>
                  <a:cubicBezTo>
                    <a:pt x="182295" y="249449"/>
                    <a:pt x="190127" y="242711"/>
                    <a:pt x="198594" y="237067"/>
                  </a:cubicBezTo>
                  <a:cubicBezTo>
                    <a:pt x="328171" y="258663"/>
                    <a:pt x="266031" y="257416"/>
                    <a:pt x="384860" y="245534"/>
                  </a:cubicBezTo>
                  <a:cubicBezTo>
                    <a:pt x="396149" y="237067"/>
                    <a:pt x="407887" y="229168"/>
                    <a:pt x="418727" y="220134"/>
                  </a:cubicBezTo>
                  <a:cubicBezTo>
                    <a:pt x="424859" y="215024"/>
                    <a:pt x="427717" y="203994"/>
                    <a:pt x="435660" y="203200"/>
                  </a:cubicBezTo>
                  <a:cubicBezTo>
                    <a:pt x="458301" y="200936"/>
                    <a:pt x="480816" y="208845"/>
                    <a:pt x="503394" y="211667"/>
                  </a:cubicBezTo>
                  <a:cubicBezTo>
                    <a:pt x="509038" y="222956"/>
                    <a:pt x="511402" y="236609"/>
                    <a:pt x="520327" y="245534"/>
                  </a:cubicBezTo>
                  <a:cubicBezTo>
                    <a:pt x="530788" y="255995"/>
                    <a:pt x="564415" y="265874"/>
                    <a:pt x="579594" y="270934"/>
                  </a:cubicBezTo>
                  <a:cubicBezTo>
                    <a:pt x="593705" y="265289"/>
                    <a:pt x="609560" y="262834"/>
                    <a:pt x="621927" y="254000"/>
                  </a:cubicBezTo>
                  <a:cubicBezTo>
                    <a:pt x="688940" y="206132"/>
                    <a:pt x="589625" y="245010"/>
                    <a:pt x="664260" y="220134"/>
                  </a:cubicBezTo>
                  <a:cubicBezTo>
                    <a:pt x="669905" y="214489"/>
                    <a:pt x="677087" y="210045"/>
                    <a:pt x="681194" y="203200"/>
                  </a:cubicBezTo>
                  <a:cubicBezTo>
                    <a:pt x="685786" y="195547"/>
                    <a:pt x="685669" y="185782"/>
                    <a:pt x="689660" y="177800"/>
                  </a:cubicBezTo>
                  <a:cubicBezTo>
                    <a:pt x="694211" y="168698"/>
                    <a:pt x="700949" y="160867"/>
                    <a:pt x="706594" y="152400"/>
                  </a:cubicBezTo>
                  <a:cubicBezTo>
                    <a:pt x="721297" y="108288"/>
                    <a:pt x="705428" y="143273"/>
                    <a:pt x="731994" y="110067"/>
                  </a:cubicBezTo>
                  <a:cubicBezTo>
                    <a:pt x="738351" y="102121"/>
                    <a:pt x="740981" y="91024"/>
                    <a:pt x="748927" y="84667"/>
                  </a:cubicBezTo>
                  <a:cubicBezTo>
                    <a:pt x="755896" y="79092"/>
                    <a:pt x="765860" y="79022"/>
                    <a:pt x="774327" y="76200"/>
                  </a:cubicBezTo>
                  <a:cubicBezTo>
                    <a:pt x="846354" y="4173"/>
                    <a:pt x="756309" y="82857"/>
                    <a:pt x="969060" y="42334"/>
                  </a:cubicBezTo>
                  <a:cubicBezTo>
                    <a:pt x="977827" y="40664"/>
                    <a:pt x="972935" y="24587"/>
                    <a:pt x="977527" y="16934"/>
                  </a:cubicBezTo>
                  <a:cubicBezTo>
                    <a:pt x="981634" y="10089"/>
                    <a:pt x="988816" y="5645"/>
                    <a:pt x="994460" y="0"/>
                  </a:cubicBezTo>
                  <a:lnTo>
                    <a:pt x="1129927" y="8467"/>
                  </a:lnTo>
                  <a:cubicBezTo>
                    <a:pt x="1149136" y="15190"/>
                    <a:pt x="1163794" y="59267"/>
                    <a:pt x="1163794" y="59267"/>
                  </a:cubicBezTo>
                  <a:cubicBezTo>
                    <a:pt x="1166616" y="67734"/>
                    <a:pt x="1170903" y="75846"/>
                    <a:pt x="1172260" y="84667"/>
                  </a:cubicBezTo>
                  <a:cubicBezTo>
                    <a:pt x="1176573" y="112700"/>
                    <a:pt x="1166436" y="144835"/>
                    <a:pt x="1180727" y="169334"/>
                  </a:cubicBezTo>
                  <a:cubicBezTo>
                    <a:pt x="1189721" y="184752"/>
                    <a:pt x="1231527" y="186267"/>
                    <a:pt x="1231527" y="186267"/>
                  </a:cubicBezTo>
                  <a:cubicBezTo>
                    <a:pt x="1228705" y="208845"/>
                    <a:pt x="1229598" y="232206"/>
                    <a:pt x="1223060" y="254000"/>
                  </a:cubicBezTo>
                  <a:cubicBezTo>
                    <a:pt x="1220766" y="261646"/>
                    <a:pt x="1211114" y="264701"/>
                    <a:pt x="1206127" y="270934"/>
                  </a:cubicBezTo>
                  <a:cubicBezTo>
                    <a:pt x="1199770" y="278880"/>
                    <a:pt x="1197011" y="289820"/>
                    <a:pt x="1189194" y="296334"/>
                  </a:cubicBezTo>
                  <a:cubicBezTo>
                    <a:pt x="1165052" y="316452"/>
                    <a:pt x="1141939" y="314498"/>
                    <a:pt x="1112994" y="321734"/>
                  </a:cubicBezTo>
                  <a:cubicBezTo>
                    <a:pt x="1104336" y="323898"/>
                    <a:pt x="1096061" y="327378"/>
                    <a:pt x="1087594" y="330200"/>
                  </a:cubicBezTo>
                  <a:cubicBezTo>
                    <a:pt x="1056715" y="422834"/>
                    <a:pt x="1105962" y="282523"/>
                    <a:pt x="1062194" y="381000"/>
                  </a:cubicBezTo>
                  <a:cubicBezTo>
                    <a:pt x="1054945" y="397311"/>
                    <a:pt x="1050904" y="414867"/>
                    <a:pt x="1045260" y="431800"/>
                  </a:cubicBezTo>
                  <a:cubicBezTo>
                    <a:pt x="1042438" y="440267"/>
                    <a:pt x="1043105" y="450889"/>
                    <a:pt x="1036794" y="457200"/>
                  </a:cubicBezTo>
                  <a:cubicBezTo>
                    <a:pt x="1031149" y="462845"/>
                    <a:pt x="1026246" y="469344"/>
                    <a:pt x="1019860" y="474134"/>
                  </a:cubicBezTo>
                  <a:cubicBezTo>
                    <a:pt x="1003579" y="486345"/>
                    <a:pt x="969060" y="508000"/>
                    <a:pt x="969060" y="508000"/>
                  </a:cubicBezTo>
                  <a:cubicBezTo>
                    <a:pt x="868851" y="500292"/>
                    <a:pt x="784464" y="489224"/>
                    <a:pt x="681194" y="508000"/>
                  </a:cubicBezTo>
                  <a:cubicBezTo>
                    <a:pt x="672413" y="509596"/>
                    <a:pt x="678302" y="526431"/>
                    <a:pt x="672727" y="533400"/>
                  </a:cubicBezTo>
                  <a:cubicBezTo>
                    <a:pt x="658108" y="551674"/>
                    <a:pt x="633799" y="553716"/>
                    <a:pt x="613460" y="558800"/>
                  </a:cubicBezTo>
                  <a:cubicBezTo>
                    <a:pt x="466947" y="537870"/>
                    <a:pt x="468339" y="530710"/>
                    <a:pt x="291727" y="550334"/>
                  </a:cubicBezTo>
                  <a:cubicBezTo>
                    <a:pt x="281614" y="551458"/>
                    <a:pt x="275680" y="563259"/>
                    <a:pt x="266327" y="567267"/>
                  </a:cubicBezTo>
                  <a:cubicBezTo>
                    <a:pt x="255631" y="571851"/>
                    <a:pt x="243749" y="572912"/>
                    <a:pt x="232460" y="575734"/>
                  </a:cubicBezTo>
                  <a:cubicBezTo>
                    <a:pt x="223993" y="581378"/>
                    <a:pt x="216806" y="589743"/>
                    <a:pt x="207060" y="592667"/>
                  </a:cubicBezTo>
                  <a:cubicBezTo>
                    <a:pt x="187946" y="598401"/>
                    <a:pt x="162812" y="587993"/>
                    <a:pt x="147794" y="601134"/>
                  </a:cubicBezTo>
                  <a:cubicBezTo>
                    <a:pt x="134875" y="612439"/>
                    <a:pt x="153061" y="641634"/>
                    <a:pt x="139327" y="651934"/>
                  </a:cubicBezTo>
                  <a:cubicBezTo>
                    <a:pt x="123522" y="663787"/>
                    <a:pt x="56072" y="675922"/>
                    <a:pt x="37727" y="660400"/>
                  </a:cubicBezTo>
                  <a:close/>
                </a:path>
              </a:pathLst>
            </a:custGeom>
            <a:noFill/>
            <a:ln w="38100">
              <a:solidFill>
                <a:srgbClr val="AB6423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 dirty="0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3870704" y="5425513"/>
              <a:ext cx="1003300" cy="438150"/>
            </a:xfrm>
            <a:custGeom>
              <a:avLst/>
              <a:gdLst>
                <a:gd name="connsiteX0" fmla="*/ 0 w 901700"/>
                <a:gd name="connsiteY0" fmla="*/ 0 h 438150"/>
                <a:gd name="connsiteX1" fmla="*/ 361950 w 901700"/>
                <a:gd name="connsiteY1" fmla="*/ 266700 h 438150"/>
                <a:gd name="connsiteX2" fmla="*/ 901700 w 901700"/>
                <a:gd name="connsiteY2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700" h="438150">
                  <a:moveTo>
                    <a:pt x="0" y="0"/>
                  </a:moveTo>
                  <a:cubicBezTo>
                    <a:pt x="105833" y="96837"/>
                    <a:pt x="211667" y="193675"/>
                    <a:pt x="361950" y="266700"/>
                  </a:cubicBezTo>
                  <a:cubicBezTo>
                    <a:pt x="512233" y="339725"/>
                    <a:pt x="901700" y="438150"/>
                    <a:pt x="901700" y="438150"/>
                  </a:cubicBezTo>
                </a:path>
              </a:pathLst>
            </a:cu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706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346200" y="0"/>
            <a:ext cx="7086600" cy="912746"/>
          </a:xfrm>
        </p:spPr>
        <p:txBody>
          <a:bodyPr/>
          <a:lstStyle/>
          <a:p>
            <a:r>
              <a:rPr lang="en-US" dirty="0" smtClean="0"/>
              <a:t>GOME-1 spectra</a:t>
            </a:r>
            <a:endParaRPr lang="en-US" dirty="0"/>
          </a:p>
        </p:txBody>
      </p:sp>
      <p:pic>
        <p:nvPicPr>
          <p:cNvPr id="9" name="Picture 1" descr="GOME-1-irrad-rad-albed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8579"/>
          <a:stretch/>
        </p:blipFill>
        <p:spPr bwMode="auto">
          <a:xfrm>
            <a:off x="3912324" y="1034196"/>
            <a:ext cx="4583865" cy="58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2618" y="1423586"/>
            <a:ext cx="3292475" cy="464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3333CC"/>
                </a:solidFill>
              </a:rPr>
              <a:t>What do we measure?</a:t>
            </a:r>
          </a:p>
          <a:p>
            <a:pPr eaLnBrk="1" hangingPunct="1"/>
            <a:endParaRPr lang="en-US" sz="2800" dirty="0">
              <a:solidFill>
                <a:srgbClr val="3333CC"/>
              </a:solidFill>
            </a:endParaRPr>
          </a:p>
          <a:p>
            <a:pPr eaLnBrk="1" hangingPunct="1"/>
            <a:r>
              <a:rPr lang="en-US" sz="2800" dirty="0">
                <a:solidFill>
                  <a:srgbClr val="3333CC"/>
                </a:solidFill>
              </a:rPr>
              <a:t>GOME irradiance, radiance, and albedo spectrum for high-albedo (fully cloudy) ground </a:t>
            </a:r>
            <a:r>
              <a:rPr lang="en-US" sz="2800" dirty="0" smtClean="0">
                <a:solidFill>
                  <a:srgbClr val="3333CC"/>
                </a:solidFill>
              </a:rPr>
              <a:t>pixel</a:t>
            </a:r>
          </a:p>
          <a:p>
            <a:pPr eaLnBrk="1" hangingPunct="1"/>
            <a:endParaRPr lang="en-US" sz="28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7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</p:spPr>
        <p:txBody>
          <a:bodyPr/>
          <a:lstStyle/>
          <a:p>
            <a:r>
              <a:rPr lang="en-US" dirty="0" smtClean="0"/>
              <a:t>TEMPO science questions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16352"/>
            <a:ext cx="91440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are the temporal and spatial variations of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emissions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 gases and aerosols important for air quality and climate?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physical, chemical, and dynamical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processes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determine tropospheric composition and air quality over scales ranging from urban to continental, diurnally to seasonally?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air pollution drive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climate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forcing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and how does climate change affect air quality on a continental scale?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can observations from space improve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air quality forecasts and assessments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 societal benefit?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intercontinental transport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affect air quality?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episodic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events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such as wild fires, dust outbreaks, and volcanic eruptions, affect atmospheric composition and air quality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?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23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42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hman.BAMS.Fig11.png"/>
          <p:cNvPicPr>
            <a:picLocks noChangeAspect="1"/>
          </p:cNvPicPr>
          <p:nvPr/>
        </p:nvPicPr>
        <p:blipFill>
          <a:blip r:embed="rId3"/>
          <a:srcRect l="8688" t="12296" r="10355" b="6091"/>
          <a:stretch>
            <a:fillRect/>
          </a:stretch>
        </p:blipFill>
        <p:spPr bwMode="auto">
          <a:xfrm>
            <a:off x="2388060" y="1007339"/>
            <a:ext cx="6309445" cy="49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52662" y="0"/>
            <a:ext cx="5649255" cy="95257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prstClr val="white">
                    <a:lumMod val="85000"/>
                  </a:prstClr>
                </a:solidFill>
                <a:latin typeface="Arial Rounded MT Bold"/>
                <a:ea typeface="ヒラギノ角ゴ Pro W3" charset="-128"/>
                <a:cs typeface="Arial Rounded MT Bold"/>
              </a:rPr>
              <a:t>Why geostationary? High temporal and spatial resolution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2863" y="2903538"/>
            <a:ext cx="2209800" cy="1816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Hourly NO</a:t>
            </a:r>
            <a:r>
              <a:rPr lang="en-US" sz="1600" b="1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 surface concentration and integrated column calculated by CMAQ air quality model: Houston, TX, June 22-23, 2005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7387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22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264160" y="5638800"/>
            <a:ext cx="1406525" cy="261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/>
              </a:rPr>
              <a:t>Hour of Day (UTC)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46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23</a:t>
            </a: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79400" y="5943600"/>
            <a:ext cx="8678863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LEO observations provide limited information on </a:t>
            </a:r>
            <a:r>
              <a:rPr lang="en-US" sz="1400" b="1" u="sng" dirty="0">
                <a:solidFill>
                  <a:srgbClr val="000090"/>
                </a:solidFill>
                <a:latin typeface="Arial"/>
              </a:rPr>
              <a:t>rapidly varying</a:t>
            </a:r>
            <a:r>
              <a:rPr lang="en-US" sz="1400" b="1" dirty="0">
                <a:solidFill>
                  <a:srgbClr val="000090"/>
                </a:solidFill>
                <a:latin typeface="Arial"/>
              </a:rPr>
              <a:t> emissions, chemistry, &amp; transport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79400" y="6278108"/>
            <a:ext cx="8678863" cy="307975"/>
          </a:xfrm>
          <a:prstGeom prst="rect">
            <a:avLst/>
          </a:prstGeom>
          <a:solidFill>
            <a:srgbClr val="FCFF3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GEO will provide observations at temporal and spatial scales highly relevant to air quality processes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7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183918"/>
            <a:ext cx="5972807" cy="638108"/>
          </a:xfrm>
        </p:spPr>
        <p:txBody>
          <a:bodyPr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over Los Angeles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579563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A2_NO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92263"/>
            <a:ext cx="685641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584325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9058" y="6372634"/>
            <a:ext cx="202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Courtesy T. Kurosu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4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3"/>
          <p:cNvSpPr>
            <a:spLocks noGrp="1"/>
          </p:cNvSpPr>
          <p:nvPr>
            <p:ph type="title"/>
          </p:nvPr>
        </p:nvSpPr>
        <p:spPr>
          <a:xfrm>
            <a:off x="1904948" y="183918"/>
            <a:ext cx="6270455" cy="638108"/>
          </a:xfrm>
        </p:spPr>
        <p:txBody>
          <a:bodyPr/>
          <a:lstStyle/>
          <a:p>
            <a:r>
              <a:rPr lang="en-US" dirty="0" smtClean="0"/>
              <a:t>TEMPO science </a:t>
            </a:r>
            <a:r>
              <a:rPr lang="en-US" dirty="0"/>
              <a:t>m</a:t>
            </a:r>
            <a:r>
              <a:rPr lang="en-US" dirty="0" smtClean="0"/>
              <a:t>easurements</a:t>
            </a:r>
            <a:endParaRPr lang="en-US" dirty="0"/>
          </a:p>
        </p:txBody>
      </p:sp>
      <p:sp>
        <p:nvSpPr>
          <p:cNvPr id="79" name="Date Placeholder 2"/>
          <p:cNvSpPr>
            <a:spLocks noGrp="1"/>
          </p:cNvSpPr>
          <p:nvPr>
            <p:ph type="dt" sz="half" idx="10"/>
          </p:nvPr>
        </p:nvSpPr>
        <p:spPr>
          <a:xfrm>
            <a:off x="112609" y="6504025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27330" y="6504025"/>
            <a:ext cx="2133600" cy="365125"/>
          </a:xfrm>
        </p:spPr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0" y="1063206"/>
            <a:ext cx="9144000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Violations of 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US National 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Ambient Air Quality Standards 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are 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primarily related to 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ozone (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</a:t>
            </a:r>
            <a:r>
              <a:rPr lang="en-US" b="1" baseline="-25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and particulate matter (aerosol)</a:t>
            </a:r>
          </a:p>
          <a:p>
            <a:pPr marL="676656" lvl="1" indent="-310896" defTabSz="9144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</a:t>
            </a:r>
            <a:r>
              <a:rPr lang="en-US" sz="1600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adversely impacts health and agriculture and is a greenhouse gas</a:t>
            </a:r>
          </a:p>
          <a:p>
            <a:pPr marL="676656" lvl="1" indent="-310896" defTabSz="9144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Aerosol adversely impacts health, reduces visibility, and influences climate</a:t>
            </a:r>
          </a:p>
          <a:p>
            <a:pPr marL="676656" lvl="1" indent="-310896" defTabSz="9144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Nitrogen dioxide (NO</a:t>
            </a:r>
            <a:r>
              <a:rPr lang="en-US" sz="1600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and sulfur dioxide (SO</a:t>
            </a:r>
            <a:r>
              <a:rPr lang="en-US" sz="1600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are also regulated</a:t>
            </a:r>
          </a:p>
          <a:p>
            <a:pPr marL="342900" indent="-342900" defTabSz="914400" fontAlgn="base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TEMPO measures 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</a:t>
            </a:r>
            <a:r>
              <a:rPr lang="en-US" b="1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key 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proxies for 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</a:t>
            </a:r>
            <a:r>
              <a:rPr lang="en-US" b="1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precursors (H</a:t>
            </a:r>
            <a:r>
              <a:rPr lang="en-US" b="1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 and C</a:t>
            </a:r>
            <a:r>
              <a:rPr lang="en-US" b="1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</a:t>
            </a:r>
            <a:r>
              <a:rPr lang="en-US" b="1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</a:t>
            </a:r>
            <a:r>
              <a:rPr lang="en-US" b="1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 hydrocarbons and NO</a:t>
            </a:r>
            <a:r>
              <a:rPr lang="en-US" b="1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 nitrogen oxides), SO</a:t>
            </a:r>
            <a:r>
              <a:rPr lang="en-US" b="1" baseline="-250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and aerosol</a:t>
            </a:r>
            <a:endParaRPr lang="en-US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85993" y="3901619"/>
            <a:ext cx="323791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By simultaneously measuring O</a:t>
            </a:r>
            <a:r>
              <a:rPr lang="en-US" baseline="-250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and the precursors from which it is produced, TEMPO provides understanding of all key phases of air quality: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emissions, photochemistry, and long range transport</a:t>
            </a:r>
          </a:p>
        </p:txBody>
      </p:sp>
      <p:sp>
        <p:nvSpPr>
          <p:cNvPr id="83" name="Line 4"/>
          <p:cNvSpPr>
            <a:spLocks noChangeShapeType="1"/>
          </p:cNvSpPr>
          <p:nvPr/>
        </p:nvSpPr>
        <p:spPr bwMode="auto">
          <a:xfrm flipV="1">
            <a:off x="3808172" y="6264610"/>
            <a:ext cx="5221152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3847906" y="4732956"/>
            <a:ext cx="689287" cy="35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 dirty="0">
                <a:solidFill>
                  <a:srgbClr val="008000"/>
                </a:solidFill>
                <a:latin typeface="Tahoma" charset="0"/>
              </a:rPr>
              <a:t>O</a:t>
            </a:r>
            <a:r>
              <a:rPr lang="en-US" sz="1800" b="1" baseline="-25000" dirty="0">
                <a:solidFill>
                  <a:srgbClr val="008000"/>
                </a:solidFill>
                <a:latin typeface="Tahoma" charset="0"/>
              </a:rPr>
              <a:t>3</a:t>
            </a:r>
            <a:endParaRPr lang="en-US" sz="2800" b="1" baseline="-25000" dirty="0">
              <a:solidFill>
                <a:srgbClr val="008000"/>
              </a:solidFill>
              <a:latin typeface="Tahoma" charset="0"/>
            </a:endParaRPr>
          </a:p>
        </p:txBody>
      </p:sp>
      <p:sp>
        <p:nvSpPr>
          <p:cNvPr id="85" name="Line 6"/>
          <p:cNvSpPr>
            <a:spLocks noChangeShapeType="1"/>
          </p:cNvSpPr>
          <p:nvPr/>
        </p:nvSpPr>
        <p:spPr bwMode="auto">
          <a:xfrm>
            <a:off x="3898182" y="3659431"/>
            <a:ext cx="512341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86" name="Rectangle 7"/>
          <p:cNvSpPr>
            <a:spLocks noChangeArrowheads="1"/>
          </p:cNvSpPr>
          <p:nvPr/>
        </p:nvSpPr>
        <p:spPr bwMode="auto">
          <a:xfrm>
            <a:off x="7918196" y="5929048"/>
            <a:ext cx="95872" cy="26613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7" name="Oval 8"/>
          <p:cNvSpPr>
            <a:spLocks noChangeArrowheads="1"/>
          </p:cNvSpPr>
          <p:nvPr/>
        </p:nvSpPr>
        <p:spPr bwMode="auto">
          <a:xfrm>
            <a:off x="7774388" y="5909212"/>
            <a:ext cx="381836" cy="178526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8" name="Rectangle 9"/>
          <p:cNvSpPr>
            <a:spLocks noChangeArrowheads="1"/>
          </p:cNvSpPr>
          <p:nvPr/>
        </p:nvSpPr>
        <p:spPr bwMode="auto">
          <a:xfrm>
            <a:off x="8676907" y="5988557"/>
            <a:ext cx="94220" cy="26613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9" name="Oval 10"/>
          <p:cNvSpPr>
            <a:spLocks noChangeArrowheads="1"/>
          </p:cNvSpPr>
          <p:nvPr/>
        </p:nvSpPr>
        <p:spPr bwMode="auto">
          <a:xfrm>
            <a:off x="8546323" y="5882764"/>
            <a:ext cx="380182" cy="178526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0" name="Rectangle 11"/>
          <p:cNvSpPr>
            <a:spLocks noChangeArrowheads="1"/>
          </p:cNvSpPr>
          <p:nvPr/>
        </p:nvSpPr>
        <p:spPr bwMode="auto">
          <a:xfrm>
            <a:off x="6441411" y="6036493"/>
            <a:ext cx="380182" cy="178526"/>
          </a:xfrm>
          <a:prstGeom prst="rect">
            <a:avLst/>
          </a:prstGeom>
          <a:gradFill rotWithShape="0">
            <a:gsLst>
              <a:gs pos="0">
                <a:srgbClr val="663300"/>
              </a:gs>
              <a:gs pos="100000">
                <a:srgbClr val="2F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3818838" y="3136342"/>
            <a:ext cx="5203951" cy="3653096"/>
            <a:chOff x="3818838" y="3136342"/>
            <a:chExt cx="5203951" cy="3653096"/>
          </a:xfrm>
        </p:grpSpPr>
        <p:sp>
          <p:nvSpPr>
            <p:cNvPr id="92" name="TextBox 91"/>
            <p:cNvSpPr txBox="1"/>
            <p:nvPr/>
          </p:nvSpPr>
          <p:spPr>
            <a:xfrm>
              <a:off x="3818838" y="6287693"/>
              <a:ext cx="5202758" cy="5017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rIns="0" rtlCol="0">
              <a:spAutoFit/>
            </a:bodyPr>
            <a:lstStyle/>
            <a:p>
              <a:pPr marL="0" lvl="1"/>
              <a:r>
                <a:rPr lang="en-US" sz="1400" b="1" dirty="0">
                  <a:solidFill>
                    <a:srgbClr val="000090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O</a:t>
              </a:r>
              <a:r>
                <a:rPr lang="en-US" sz="1400" b="1" baseline="-25000" dirty="0">
                  <a:solidFill>
                    <a:srgbClr val="000090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3</a:t>
              </a:r>
              <a:r>
                <a:rPr lang="en-US" sz="1400" b="1" dirty="0">
                  <a:solidFill>
                    <a:srgbClr val="000090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 is created in the troposphere by photochemical cycles dependent </a:t>
              </a:r>
              <a:r>
                <a:rPr lang="en-US" sz="1400" b="1" dirty="0" smtClean="0">
                  <a:solidFill>
                    <a:srgbClr val="000090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on </a:t>
              </a:r>
              <a:r>
                <a:rPr lang="en-US" sz="1400" b="1" dirty="0">
                  <a:solidFill>
                    <a:srgbClr val="000090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hydrocarbons and nitrogen </a:t>
              </a:r>
              <a:r>
                <a:rPr lang="en-US" sz="1400" b="1" dirty="0" smtClean="0">
                  <a:solidFill>
                    <a:srgbClr val="000090"/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oxides</a:t>
              </a:r>
              <a:endParaRPr lang="en-US" sz="14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93" name="Rectangle 47"/>
            <p:cNvSpPr>
              <a:spLocks noChangeArrowheads="1"/>
            </p:cNvSpPr>
            <p:nvPr/>
          </p:nvSpPr>
          <p:spPr bwMode="auto">
            <a:xfrm>
              <a:off x="3818838" y="3136342"/>
              <a:ext cx="5203951" cy="630742"/>
            </a:xfrm>
            <a:prstGeom prst="rect">
              <a:avLst/>
            </a:prstGeom>
            <a:gradFill rotWithShape="0">
              <a:gsLst>
                <a:gs pos="0">
                  <a:srgbClr val="4B5E69"/>
                </a:gs>
                <a:gs pos="100000">
                  <a:srgbClr val="A1CBE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94" name="Rectangle 46"/>
            <p:cNvSpPr>
              <a:spLocks noChangeArrowheads="1"/>
            </p:cNvSpPr>
            <p:nvPr/>
          </p:nvSpPr>
          <p:spPr bwMode="auto">
            <a:xfrm>
              <a:off x="3818838" y="3657865"/>
              <a:ext cx="5203951" cy="2580296"/>
            </a:xfrm>
            <a:prstGeom prst="rect">
              <a:avLst/>
            </a:prstGeom>
            <a:gradFill rotWithShape="0">
              <a:gsLst>
                <a:gs pos="0">
                  <a:srgbClr val="DBECFF"/>
                </a:gs>
                <a:gs pos="100000">
                  <a:srgbClr val="84A1B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95" name="Text Box 12"/>
            <p:cNvSpPr txBox="1">
              <a:spLocks noChangeArrowheads="1"/>
            </p:cNvSpPr>
            <p:nvPr/>
          </p:nvSpPr>
          <p:spPr bwMode="auto">
            <a:xfrm>
              <a:off x="5457473" y="3298974"/>
              <a:ext cx="2029843" cy="32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ahoma" charset="0"/>
                </a:rPr>
                <a:t>STRATOSPHERE</a:t>
              </a:r>
              <a:endParaRPr lang="en-US" sz="1800" dirty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96" name="Text Box 13"/>
            <p:cNvSpPr txBox="1">
              <a:spLocks noChangeArrowheads="1"/>
            </p:cNvSpPr>
            <p:nvPr/>
          </p:nvSpPr>
          <p:spPr bwMode="auto">
            <a:xfrm>
              <a:off x="5466861" y="3659862"/>
              <a:ext cx="1995130" cy="32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ahoma" charset="0"/>
                </a:rPr>
                <a:t>TROPOSPHERE</a:t>
              </a:r>
              <a:endParaRPr lang="en-US" sz="1800" dirty="0">
                <a:solidFill>
                  <a:srgbClr val="000000"/>
                </a:solidFill>
                <a:latin typeface="Tahoma" charset="0"/>
              </a:endParaRPr>
            </a:p>
          </p:txBody>
        </p:sp>
      </p:grpSp>
      <p:sp>
        <p:nvSpPr>
          <p:cNvPr id="97" name="Text Box 15"/>
          <p:cNvSpPr txBox="1">
            <a:spLocks noChangeArrowheads="1"/>
          </p:cNvSpPr>
          <p:nvPr/>
        </p:nvSpPr>
        <p:spPr bwMode="auto">
          <a:xfrm>
            <a:off x="5223174" y="5329002"/>
            <a:ext cx="533607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Tahoma" charset="0"/>
              </a:rPr>
              <a:t>OH</a:t>
            </a:r>
          </a:p>
        </p:txBody>
      </p:sp>
      <p:sp>
        <p:nvSpPr>
          <p:cNvPr id="98" name="Text Box 16"/>
          <p:cNvSpPr txBox="1">
            <a:spLocks noChangeArrowheads="1"/>
          </p:cNvSpPr>
          <p:nvPr/>
        </p:nvSpPr>
        <p:spPr bwMode="auto">
          <a:xfrm>
            <a:off x="6026517" y="5005010"/>
            <a:ext cx="732264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b="1" dirty="0">
                <a:solidFill>
                  <a:srgbClr val="008000"/>
                </a:solidFill>
                <a:latin typeface="Tahoma" charset="0"/>
              </a:rPr>
              <a:t>NO</a:t>
            </a:r>
            <a:r>
              <a:rPr lang="en-US" sz="1600" b="1" baseline="-25000" dirty="0">
                <a:solidFill>
                  <a:srgbClr val="008000"/>
                </a:solidFill>
                <a:latin typeface="Tahoma" charset="0"/>
              </a:rPr>
              <a:t>2</a:t>
            </a:r>
          </a:p>
        </p:txBody>
      </p:sp>
      <p:sp>
        <p:nvSpPr>
          <p:cNvPr id="99" name="Line 19"/>
          <p:cNvSpPr>
            <a:spLocks noChangeShapeType="1"/>
          </p:cNvSpPr>
          <p:nvPr/>
        </p:nvSpPr>
        <p:spPr bwMode="auto">
          <a:xfrm>
            <a:off x="4128152" y="3766092"/>
            <a:ext cx="5718" cy="96835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100" name="Text Box 20"/>
          <p:cNvSpPr txBox="1">
            <a:spLocks noChangeArrowheads="1"/>
          </p:cNvSpPr>
          <p:nvPr/>
        </p:nvSpPr>
        <p:spPr bwMode="auto">
          <a:xfrm>
            <a:off x="3910373" y="3223626"/>
            <a:ext cx="614904" cy="38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 b="1" dirty="0">
                <a:solidFill>
                  <a:srgbClr val="008000"/>
                </a:solidFill>
                <a:latin typeface="Tahoma" charset="0"/>
              </a:rPr>
              <a:t>O</a:t>
            </a:r>
            <a:r>
              <a:rPr lang="en-US" sz="2000" b="1" baseline="-25000" dirty="0">
                <a:solidFill>
                  <a:srgbClr val="008000"/>
                </a:solidFill>
                <a:latin typeface="Tahoma" charset="0"/>
              </a:rPr>
              <a:t>3</a:t>
            </a:r>
          </a:p>
        </p:txBody>
      </p:sp>
      <p:sp>
        <p:nvSpPr>
          <p:cNvPr id="101" name="Freeform 21"/>
          <p:cNvSpPr>
            <a:spLocks noChangeAspect="1"/>
          </p:cNvSpPr>
          <p:nvPr/>
        </p:nvSpPr>
        <p:spPr bwMode="auto">
          <a:xfrm>
            <a:off x="4329477" y="3212803"/>
            <a:ext cx="565314" cy="246300"/>
          </a:xfrm>
          <a:custGeom>
            <a:avLst/>
            <a:gdLst>
              <a:gd name="T0" fmla="*/ 0 w 720"/>
              <a:gd name="T1" fmla="*/ 2147483647 h 336"/>
              <a:gd name="T2" fmla="*/ 2147483647 w 720"/>
              <a:gd name="T3" fmla="*/ 2147483647 h 336"/>
              <a:gd name="T4" fmla="*/ 2147483647 w 720"/>
              <a:gd name="T5" fmla="*/ 0 h 336"/>
              <a:gd name="T6" fmla="*/ 0 60000 65536"/>
              <a:gd name="T7" fmla="*/ 0 60000 65536"/>
              <a:gd name="T8" fmla="*/ 0 60000 65536"/>
              <a:gd name="T9" fmla="*/ 0 w 720"/>
              <a:gd name="T10" fmla="*/ 0 h 336"/>
              <a:gd name="T11" fmla="*/ 720 w 720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336">
                <a:moveTo>
                  <a:pt x="0" y="336"/>
                </a:moveTo>
                <a:cubicBezTo>
                  <a:pt x="108" y="244"/>
                  <a:pt x="216" y="152"/>
                  <a:pt x="336" y="96"/>
                </a:cubicBezTo>
                <a:cubicBezTo>
                  <a:pt x="456" y="40"/>
                  <a:pt x="588" y="20"/>
                  <a:pt x="72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2" name="Text Box 22"/>
          <p:cNvSpPr txBox="1">
            <a:spLocks noChangeArrowheads="1"/>
          </p:cNvSpPr>
          <p:nvPr/>
        </p:nvSpPr>
        <p:spPr bwMode="auto">
          <a:xfrm rot="992376">
            <a:off x="4120914" y="5240425"/>
            <a:ext cx="1024839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ahoma" charset="0"/>
              </a:rPr>
              <a:t>H</a:t>
            </a:r>
            <a:r>
              <a:rPr lang="en-US" sz="1400" baseline="-25000" dirty="0">
                <a:solidFill>
                  <a:srgbClr val="000000"/>
                </a:solidFill>
                <a:latin typeface="Tahoma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Tahoma" charset="0"/>
              </a:rPr>
              <a:t>O</a:t>
            </a:r>
            <a:endParaRPr lang="en-US" sz="2000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03" name="Rectangle 24"/>
          <p:cNvSpPr>
            <a:spLocks noChangeArrowheads="1"/>
          </p:cNvSpPr>
          <p:nvPr/>
        </p:nvSpPr>
        <p:spPr bwMode="auto">
          <a:xfrm>
            <a:off x="6679439" y="5859621"/>
            <a:ext cx="142155" cy="176872"/>
          </a:xfrm>
          <a:prstGeom prst="rect">
            <a:avLst/>
          </a:prstGeom>
          <a:gradFill rotWithShape="0">
            <a:gsLst>
              <a:gs pos="0">
                <a:srgbClr val="663300"/>
              </a:gs>
              <a:gs pos="100000">
                <a:srgbClr val="2F1800"/>
              </a:gs>
            </a:gsLst>
            <a:lin ang="5400000" scaled="1"/>
          </a:gra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4" name="Line 25"/>
          <p:cNvSpPr>
            <a:spLocks noChangeShapeType="1"/>
          </p:cNvSpPr>
          <p:nvPr/>
        </p:nvSpPr>
        <p:spPr bwMode="auto">
          <a:xfrm flipH="1" flipV="1">
            <a:off x="7555511" y="5636463"/>
            <a:ext cx="13223" cy="60335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105" name="Text Box 26"/>
          <p:cNvSpPr txBox="1">
            <a:spLocks noChangeArrowheads="1"/>
          </p:cNvSpPr>
          <p:nvPr/>
        </p:nvSpPr>
        <p:spPr bwMode="auto">
          <a:xfrm rot="20456219">
            <a:off x="4548764" y="4093075"/>
            <a:ext cx="902520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8000"/>
                </a:solidFill>
                <a:latin typeface="Tahoma" charset="0"/>
              </a:rPr>
              <a:t>NO</a:t>
            </a:r>
            <a:r>
              <a:rPr lang="en-US" sz="1600" b="1" baseline="-25000" dirty="0">
                <a:solidFill>
                  <a:srgbClr val="008000"/>
                </a:solidFill>
                <a:latin typeface="Tahoma" charset="0"/>
              </a:rPr>
              <a:t>2</a:t>
            </a:r>
            <a:endParaRPr lang="en-US" sz="1600" b="1" dirty="0">
              <a:solidFill>
                <a:srgbClr val="008000"/>
              </a:solidFill>
              <a:latin typeface="Tahoma" charset="0"/>
            </a:endParaRPr>
          </a:p>
        </p:txBody>
      </p:sp>
      <p:sp>
        <p:nvSpPr>
          <p:cNvPr id="106" name="Text Box 27"/>
          <p:cNvSpPr txBox="1">
            <a:spLocks noChangeArrowheads="1"/>
          </p:cNvSpPr>
          <p:nvPr/>
        </p:nvSpPr>
        <p:spPr bwMode="auto">
          <a:xfrm rot="992052">
            <a:off x="7314178" y="4238856"/>
            <a:ext cx="904172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0000"/>
                </a:solidFill>
                <a:latin typeface="Tahoma" charset="0"/>
              </a:rPr>
              <a:t>OH</a:t>
            </a:r>
          </a:p>
        </p:txBody>
      </p:sp>
      <p:sp>
        <p:nvSpPr>
          <p:cNvPr id="107" name="AutoShape 28"/>
          <p:cNvSpPr>
            <a:spLocks noChangeArrowheads="1"/>
          </p:cNvSpPr>
          <p:nvPr/>
        </p:nvSpPr>
        <p:spPr bwMode="auto">
          <a:xfrm flipH="1">
            <a:off x="5886014" y="4965338"/>
            <a:ext cx="285962" cy="312421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8" name="Text Box 29"/>
          <p:cNvSpPr txBox="1">
            <a:spLocks noChangeArrowheads="1"/>
          </p:cNvSpPr>
          <p:nvPr/>
        </p:nvSpPr>
        <p:spPr bwMode="auto">
          <a:xfrm>
            <a:off x="4924546" y="3136342"/>
            <a:ext cx="6705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  <a:latin typeface="Tahoma" charset="0"/>
              </a:rPr>
              <a:t>O</a:t>
            </a:r>
            <a:r>
              <a:rPr lang="en-US" sz="2000" b="1" baseline="-25000" dirty="0">
                <a:solidFill>
                  <a:srgbClr val="FFFFFF"/>
                </a:solidFill>
                <a:latin typeface="Tahoma" charset="0"/>
              </a:rPr>
              <a:t>2</a:t>
            </a:r>
          </a:p>
        </p:txBody>
      </p:sp>
      <p:sp>
        <p:nvSpPr>
          <p:cNvPr id="109" name="AutoShape 31"/>
          <p:cNvSpPr>
            <a:spLocks noChangeArrowheads="1"/>
          </p:cNvSpPr>
          <p:nvPr/>
        </p:nvSpPr>
        <p:spPr bwMode="auto">
          <a:xfrm>
            <a:off x="4616537" y="5005010"/>
            <a:ext cx="264474" cy="290931"/>
          </a:xfrm>
          <a:prstGeom prst="sun">
            <a:avLst>
              <a:gd name="adj" fmla="val 25000"/>
            </a:avLst>
          </a:prstGeom>
          <a:solidFill>
            <a:srgbClr val="FF9A28"/>
          </a:solidFill>
          <a:ln w="12700">
            <a:solidFill>
              <a:srgbClr val="FFEC1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10" name="Text Box 32"/>
          <p:cNvSpPr txBox="1">
            <a:spLocks noChangeArrowheads="1"/>
          </p:cNvSpPr>
          <p:nvPr/>
        </p:nvSpPr>
        <p:spPr bwMode="auto">
          <a:xfrm rot="21185758">
            <a:off x="7391084" y="5145891"/>
            <a:ext cx="568621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b="1" dirty="0">
                <a:latin typeface="Tahoma" charset="0"/>
              </a:rPr>
              <a:t>CO</a:t>
            </a:r>
          </a:p>
        </p:txBody>
      </p:sp>
      <p:sp>
        <p:nvSpPr>
          <p:cNvPr id="111" name="Line 33"/>
          <p:cNvSpPr>
            <a:spLocks noChangeShapeType="1"/>
          </p:cNvSpPr>
          <p:nvPr/>
        </p:nvSpPr>
        <p:spPr bwMode="auto">
          <a:xfrm flipH="1" flipV="1">
            <a:off x="8331437" y="5636463"/>
            <a:ext cx="13223" cy="60335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112" name="Line 36"/>
          <p:cNvSpPr>
            <a:spLocks noChangeShapeType="1"/>
          </p:cNvSpPr>
          <p:nvPr/>
        </p:nvSpPr>
        <p:spPr bwMode="auto">
          <a:xfrm rot="444810">
            <a:off x="6342303" y="5363834"/>
            <a:ext cx="317370" cy="1586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 dirty="0"/>
          </a:p>
        </p:txBody>
      </p:sp>
      <p:sp>
        <p:nvSpPr>
          <p:cNvPr id="113" name="Freeform 37"/>
          <p:cNvSpPr>
            <a:spLocks noChangeAspect="1"/>
          </p:cNvSpPr>
          <p:nvPr/>
        </p:nvSpPr>
        <p:spPr bwMode="auto">
          <a:xfrm rot="2486486">
            <a:off x="6763740" y="4353012"/>
            <a:ext cx="1633131" cy="710798"/>
          </a:xfrm>
          <a:custGeom>
            <a:avLst/>
            <a:gdLst>
              <a:gd name="T0" fmla="*/ 0 w 720"/>
              <a:gd name="T1" fmla="*/ 2147483647 h 336"/>
              <a:gd name="T2" fmla="*/ 2147483647 w 720"/>
              <a:gd name="T3" fmla="*/ 2147483647 h 336"/>
              <a:gd name="T4" fmla="*/ 2147483647 w 720"/>
              <a:gd name="T5" fmla="*/ 0 h 336"/>
              <a:gd name="T6" fmla="*/ 0 60000 65536"/>
              <a:gd name="T7" fmla="*/ 0 60000 65536"/>
              <a:gd name="T8" fmla="*/ 0 60000 65536"/>
              <a:gd name="T9" fmla="*/ 0 w 720"/>
              <a:gd name="T10" fmla="*/ 0 h 336"/>
              <a:gd name="T11" fmla="*/ 720 w 720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336">
                <a:moveTo>
                  <a:pt x="0" y="336"/>
                </a:moveTo>
                <a:cubicBezTo>
                  <a:pt x="108" y="244"/>
                  <a:pt x="216" y="152"/>
                  <a:pt x="336" y="96"/>
                </a:cubicBezTo>
                <a:cubicBezTo>
                  <a:pt x="456" y="40"/>
                  <a:pt x="588" y="20"/>
                  <a:pt x="72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4" name="Text Box 38"/>
          <p:cNvSpPr txBox="1">
            <a:spLocks noChangeArrowheads="1"/>
          </p:cNvSpPr>
          <p:nvPr/>
        </p:nvSpPr>
        <p:spPr bwMode="auto">
          <a:xfrm rot="259725">
            <a:off x="5933950" y="4203333"/>
            <a:ext cx="9041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Tahoma" charset="0"/>
              </a:rPr>
              <a:t>H</a:t>
            </a:r>
            <a:r>
              <a:rPr lang="en-US" sz="1600" b="1" baseline="-25000" dirty="0" smtClean="0">
                <a:solidFill>
                  <a:srgbClr val="008000"/>
                </a:solidFill>
                <a:latin typeface="Tahoma" charset="0"/>
              </a:rPr>
              <a:t>2</a:t>
            </a:r>
            <a:r>
              <a:rPr lang="en-US" sz="1600" b="1" dirty="0" smtClean="0">
                <a:solidFill>
                  <a:srgbClr val="008000"/>
                </a:solidFill>
                <a:latin typeface="Tahoma" charset="0"/>
              </a:rPr>
              <a:t>CO</a:t>
            </a:r>
            <a:endParaRPr lang="en-US" sz="1600" b="1" dirty="0">
              <a:solidFill>
                <a:srgbClr val="008000"/>
              </a:solidFill>
              <a:latin typeface="Tahoma" charset="0"/>
            </a:endParaRPr>
          </a:p>
        </p:txBody>
      </p:sp>
      <p:sp>
        <p:nvSpPr>
          <p:cNvPr id="115" name="Freeform 39"/>
          <p:cNvSpPr>
            <a:spLocks noChangeAspect="1"/>
          </p:cNvSpPr>
          <p:nvPr/>
        </p:nvSpPr>
        <p:spPr bwMode="auto">
          <a:xfrm rot="467921">
            <a:off x="4262801" y="4257885"/>
            <a:ext cx="1629825" cy="709144"/>
          </a:xfrm>
          <a:custGeom>
            <a:avLst/>
            <a:gdLst>
              <a:gd name="T0" fmla="*/ 0 w 720"/>
              <a:gd name="T1" fmla="*/ 2147483647 h 336"/>
              <a:gd name="T2" fmla="*/ 2147483647 w 720"/>
              <a:gd name="T3" fmla="*/ 2147483647 h 336"/>
              <a:gd name="T4" fmla="*/ 2147483647 w 720"/>
              <a:gd name="T5" fmla="*/ 0 h 336"/>
              <a:gd name="T6" fmla="*/ 0 60000 65536"/>
              <a:gd name="T7" fmla="*/ 0 60000 65536"/>
              <a:gd name="T8" fmla="*/ 0 60000 65536"/>
              <a:gd name="T9" fmla="*/ 0 w 720"/>
              <a:gd name="T10" fmla="*/ 0 h 336"/>
              <a:gd name="T11" fmla="*/ 720 w 720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336">
                <a:moveTo>
                  <a:pt x="0" y="336"/>
                </a:moveTo>
                <a:cubicBezTo>
                  <a:pt x="108" y="244"/>
                  <a:pt x="216" y="152"/>
                  <a:pt x="336" y="96"/>
                </a:cubicBezTo>
                <a:cubicBezTo>
                  <a:pt x="456" y="40"/>
                  <a:pt x="588" y="20"/>
                  <a:pt x="72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6" name="Freeform 40"/>
          <p:cNvSpPr>
            <a:spLocks noChangeAspect="1"/>
          </p:cNvSpPr>
          <p:nvPr/>
        </p:nvSpPr>
        <p:spPr bwMode="auto">
          <a:xfrm rot="2949119">
            <a:off x="5766975" y="4544617"/>
            <a:ext cx="1610040" cy="700858"/>
          </a:xfrm>
          <a:custGeom>
            <a:avLst/>
            <a:gdLst>
              <a:gd name="T0" fmla="*/ 0 w 720"/>
              <a:gd name="T1" fmla="*/ 2147483647 h 336"/>
              <a:gd name="T2" fmla="*/ 2147483647 w 720"/>
              <a:gd name="T3" fmla="*/ 2147483647 h 336"/>
              <a:gd name="T4" fmla="*/ 2147483647 w 720"/>
              <a:gd name="T5" fmla="*/ 0 h 336"/>
              <a:gd name="T6" fmla="*/ 0 60000 65536"/>
              <a:gd name="T7" fmla="*/ 0 60000 65536"/>
              <a:gd name="T8" fmla="*/ 0 60000 65536"/>
              <a:gd name="T9" fmla="*/ 0 w 720"/>
              <a:gd name="T10" fmla="*/ 0 h 336"/>
              <a:gd name="T11" fmla="*/ 720 w 720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336">
                <a:moveTo>
                  <a:pt x="0" y="336"/>
                </a:moveTo>
                <a:cubicBezTo>
                  <a:pt x="108" y="244"/>
                  <a:pt x="216" y="152"/>
                  <a:pt x="336" y="96"/>
                </a:cubicBezTo>
                <a:cubicBezTo>
                  <a:pt x="456" y="40"/>
                  <a:pt x="588" y="20"/>
                  <a:pt x="72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7" name="Text Box 41"/>
          <p:cNvSpPr txBox="1">
            <a:spLocks noChangeArrowheads="1"/>
          </p:cNvSpPr>
          <p:nvPr/>
        </p:nvSpPr>
        <p:spPr bwMode="auto">
          <a:xfrm rot="1792600">
            <a:off x="6600096" y="4581777"/>
            <a:ext cx="904172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0000"/>
                </a:solidFill>
                <a:latin typeface="Tahoma" charset="0"/>
              </a:rPr>
              <a:t>OH</a:t>
            </a:r>
          </a:p>
        </p:txBody>
      </p:sp>
      <p:sp>
        <p:nvSpPr>
          <p:cNvPr id="118" name="AutoShape 43"/>
          <p:cNvSpPr>
            <a:spLocks noChangeArrowheads="1"/>
          </p:cNvSpPr>
          <p:nvPr/>
        </p:nvSpPr>
        <p:spPr bwMode="auto">
          <a:xfrm>
            <a:off x="5330618" y="4014891"/>
            <a:ext cx="264474" cy="290931"/>
          </a:xfrm>
          <a:prstGeom prst="sun">
            <a:avLst>
              <a:gd name="adj" fmla="val 25000"/>
            </a:avLst>
          </a:prstGeom>
          <a:solidFill>
            <a:srgbClr val="FF9A28"/>
          </a:solidFill>
          <a:ln w="12700">
            <a:solidFill>
              <a:srgbClr val="FFEC1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19" name="AutoShape 44"/>
          <p:cNvSpPr>
            <a:spLocks noChangeArrowheads="1"/>
          </p:cNvSpPr>
          <p:nvPr/>
        </p:nvSpPr>
        <p:spPr bwMode="auto">
          <a:xfrm>
            <a:off x="4589262" y="3221740"/>
            <a:ext cx="264474" cy="290931"/>
          </a:xfrm>
          <a:prstGeom prst="sun">
            <a:avLst>
              <a:gd name="adj" fmla="val 25000"/>
            </a:avLst>
          </a:prstGeom>
          <a:solidFill>
            <a:srgbClr val="FF9A28"/>
          </a:solidFill>
          <a:ln w="12700">
            <a:solidFill>
              <a:srgbClr val="FFEC1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20" name="Freeform 14"/>
          <p:cNvSpPr>
            <a:spLocks noChangeAspect="1"/>
          </p:cNvSpPr>
          <p:nvPr/>
        </p:nvSpPr>
        <p:spPr bwMode="auto">
          <a:xfrm rot="21060721">
            <a:off x="5671129" y="5362062"/>
            <a:ext cx="2667888" cy="366970"/>
          </a:xfrm>
          <a:custGeom>
            <a:avLst/>
            <a:gdLst>
              <a:gd name="T0" fmla="*/ 0 w 1296"/>
              <a:gd name="T1" fmla="*/ 0 h 192"/>
              <a:gd name="T2" fmla="*/ 2147483647 w 1296"/>
              <a:gd name="T3" fmla="*/ 2147483647 h 192"/>
              <a:gd name="T4" fmla="*/ 2147483647 w 1296"/>
              <a:gd name="T5" fmla="*/ 0 h 192"/>
              <a:gd name="T6" fmla="*/ 0 60000 65536"/>
              <a:gd name="T7" fmla="*/ 0 60000 65536"/>
              <a:gd name="T8" fmla="*/ 0 60000 65536"/>
              <a:gd name="T9" fmla="*/ 0 w 1296"/>
              <a:gd name="T10" fmla="*/ 0 h 192"/>
              <a:gd name="T11" fmla="*/ 1296 w 1296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192">
                <a:moveTo>
                  <a:pt x="0" y="0"/>
                </a:moveTo>
                <a:cubicBezTo>
                  <a:pt x="204" y="96"/>
                  <a:pt x="408" y="192"/>
                  <a:pt x="624" y="192"/>
                </a:cubicBezTo>
                <a:cubicBezTo>
                  <a:pt x="840" y="192"/>
                  <a:pt x="1068" y="96"/>
                  <a:pt x="1296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1" name="Line 49"/>
          <p:cNvSpPr>
            <a:spLocks noChangeShapeType="1"/>
          </p:cNvSpPr>
          <p:nvPr/>
        </p:nvSpPr>
        <p:spPr bwMode="auto">
          <a:xfrm flipH="1" flipV="1">
            <a:off x="7155493" y="5719114"/>
            <a:ext cx="13223" cy="52400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122" name="Freeform 60"/>
          <p:cNvSpPr>
            <a:spLocks noChangeArrowheads="1"/>
          </p:cNvSpPr>
          <p:nvPr/>
        </p:nvSpPr>
        <p:spPr bwMode="auto">
          <a:xfrm>
            <a:off x="6568043" y="4766977"/>
            <a:ext cx="2108864" cy="1077767"/>
          </a:xfrm>
          <a:custGeom>
            <a:avLst/>
            <a:gdLst>
              <a:gd name="T0" fmla="*/ 72413 w 1231527"/>
              <a:gd name="T1" fmla="*/ 1273379 h 675922"/>
              <a:gd name="T2" fmla="*/ 56164 w 1231527"/>
              <a:gd name="T3" fmla="*/ 1077474 h 675922"/>
              <a:gd name="T4" fmla="*/ 153671 w 1231527"/>
              <a:gd name="T5" fmla="*/ 1044823 h 675922"/>
              <a:gd name="T6" fmla="*/ 186174 w 1231527"/>
              <a:gd name="T7" fmla="*/ 1012176 h 675922"/>
              <a:gd name="T8" fmla="*/ 186174 w 1231527"/>
              <a:gd name="T9" fmla="*/ 914222 h 675922"/>
              <a:gd name="T10" fmla="*/ 104915 w 1231527"/>
              <a:gd name="T11" fmla="*/ 832597 h 675922"/>
              <a:gd name="T12" fmla="*/ 104915 w 1231527"/>
              <a:gd name="T13" fmla="*/ 685668 h 675922"/>
              <a:gd name="T14" fmla="*/ 153671 w 1231527"/>
              <a:gd name="T15" fmla="*/ 669341 h 675922"/>
              <a:gd name="T16" fmla="*/ 186174 w 1231527"/>
              <a:gd name="T17" fmla="*/ 636690 h 675922"/>
              <a:gd name="T18" fmla="*/ 234928 w 1231527"/>
              <a:gd name="T19" fmla="*/ 604037 h 675922"/>
              <a:gd name="T20" fmla="*/ 283681 w 1231527"/>
              <a:gd name="T21" fmla="*/ 506089 h 675922"/>
              <a:gd name="T22" fmla="*/ 332436 w 1231527"/>
              <a:gd name="T23" fmla="*/ 489762 h 675922"/>
              <a:gd name="T24" fmla="*/ 381193 w 1231527"/>
              <a:gd name="T25" fmla="*/ 457113 h 675922"/>
              <a:gd name="T26" fmla="*/ 738717 w 1231527"/>
              <a:gd name="T27" fmla="*/ 473435 h 675922"/>
              <a:gd name="T28" fmla="*/ 803722 w 1231527"/>
              <a:gd name="T29" fmla="*/ 424463 h 675922"/>
              <a:gd name="T30" fmla="*/ 836225 w 1231527"/>
              <a:gd name="T31" fmla="*/ 391810 h 675922"/>
              <a:gd name="T32" fmla="*/ 966235 w 1231527"/>
              <a:gd name="T33" fmla="*/ 408134 h 675922"/>
              <a:gd name="T34" fmla="*/ 998738 w 1231527"/>
              <a:gd name="T35" fmla="*/ 473435 h 675922"/>
              <a:gd name="T36" fmla="*/ 1112499 w 1231527"/>
              <a:gd name="T37" fmla="*/ 522413 h 675922"/>
              <a:gd name="T38" fmla="*/ 1193757 w 1231527"/>
              <a:gd name="T39" fmla="*/ 489762 h 675922"/>
              <a:gd name="T40" fmla="*/ 1275010 w 1231527"/>
              <a:gd name="T41" fmla="*/ 424463 h 675922"/>
              <a:gd name="T42" fmla="*/ 1307516 w 1231527"/>
              <a:gd name="T43" fmla="*/ 391810 h 675922"/>
              <a:gd name="T44" fmla="*/ 1323766 w 1231527"/>
              <a:gd name="T45" fmla="*/ 342833 h 675922"/>
              <a:gd name="T46" fmla="*/ 1356268 w 1231527"/>
              <a:gd name="T47" fmla="*/ 293854 h 675922"/>
              <a:gd name="T48" fmla="*/ 1405024 w 1231527"/>
              <a:gd name="T49" fmla="*/ 212229 h 675922"/>
              <a:gd name="T50" fmla="*/ 1437525 w 1231527"/>
              <a:gd name="T51" fmla="*/ 163255 h 675922"/>
              <a:gd name="T52" fmla="*/ 1486279 w 1231527"/>
              <a:gd name="T53" fmla="*/ 146929 h 675922"/>
              <a:gd name="T54" fmla="*/ 1860060 w 1231527"/>
              <a:gd name="T55" fmla="*/ 81628 h 675922"/>
              <a:gd name="T56" fmla="*/ 1876310 w 1231527"/>
              <a:gd name="T57" fmla="*/ 32653 h 675922"/>
              <a:gd name="T58" fmla="*/ 1908812 w 1231527"/>
              <a:gd name="T59" fmla="*/ 0 h 675922"/>
              <a:gd name="T60" fmla="*/ 2168833 w 1231527"/>
              <a:gd name="T61" fmla="*/ 16327 h 675922"/>
              <a:gd name="T62" fmla="*/ 2233839 w 1231527"/>
              <a:gd name="T63" fmla="*/ 114279 h 675922"/>
              <a:gd name="T64" fmla="*/ 2250088 w 1231527"/>
              <a:gd name="T65" fmla="*/ 163255 h 675922"/>
              <a:gd name="T66" fmla="*/ 2266344 w 1231527"/>
              <a:gd name="T67" fmla="*/ 326508 h 675922"/>
              <a:gd name="T68" fmla="*/ 2363849 w 1231527"/>
              <a:gd name="T69" fmla="*/ 359161 h 675922"/>
              <a:gd name="T70" fmla="*/ 2347595 w 1231527"/>
              <a:gd name="T71" fmla="*/ 489762 h 675922"/>
              <a:gd name="T72" fmla="*/ 2315094 w 1231527"/>
              <a:gd name="T73" fmla="*/ 522413 h 675922"/>
              <a:gd name="T74" fmla="*/ 2282593 w 1231527"/>
              <a:gd name="T75" fmla="*/ 571389 h 675922"/>
              <a:gd name="T76" fmla="*/ 2136333 w 1231527"/>
              <a:gd name="T77" fmla="*/ 620366 h 675922"/>
              <a:gd name="T78" fmla="*/ 2087577 w 1231527"/>
              <a:gd name="T79" fmla="*/ 636690 h 675922"/>
              <a:gd name="T80" fmla="*/ 2038823 w 1231527"/>
              <a:gd name="T81" fmla="*/ 734639 h 675922"/>
              <a:gd name="T82" fmla="*/ 2006322 w 1231527"/>
              <a:gd name="T83" fmla="*/ 832597 h 675922"/>
              <a:gd name="T84" fmla="*/ 1990069 w 1231527"/>
              <a:gd name="T85" fmla="*/ 881568 h 675922"/>
              <a:gd name="T86" fmla="*/ 1957567 w 1231527"/>
              <a:gd name="T87" fmla="*/ 914222 h 675922"/>
              <a:gd name="T88" fmla="*/ 1860060 w 1231527"/>
              <a:gd name="T89" fmla="*/ 979523 h 675922"/>
              <a:gd name="T90" fmla="*/ 1307516 w 1231527"/>
              <a:gd name="T91" fmla="*/ 979523 h 675922"/>
              <a:gd name="T92" fmla="*/ 1291265 w 1231527"/>
              <a:gd name="T93" fmla="*/ 1028500 h 675922"/>
              <a:gd name="T94" fmla="*/ 1177503 w 1231527"/>
              <a:gd name="T95" fmla="*/ 1077474 h 675922"/>
              <a:gd name="T96" fmla="*/ 559952 w 1231527"/>
              <a:gd name="T97" fmla="*/ 1061150 h 675922"/>
              <a:gd name="T98" fmla="*/ 511201 w 1231527"/>
              <a:gd name="T99" fmla="*/ 1093803 h 675922"/>
              <a:gd name="T100" fmla="*/ 446195 w 1231527"/>
              <a:gd name="T101" fmla="*/ 1110126 h 675922"/>
              <a:gd name="T102" fmla="*/ 397440 w 1231527"/>
              <a:gd name="T103" fmla="*/ 1142779 h 675922"/>
              <a:gd name="T104" fmla="*/ 283681 w 1231527"/>
              <a:gd name="T105" fmla="*/ 1159103 h 675922"/>
              <a:gd name="T106" fmla="*/ 267431 w 1231527"/>
              <a:gd name="T107" fmla="*/ 1257056 h 675922"/>
              <a:gd name="T108" fmla="*/ 72413 w 1231527"/>
              <a:gd name="T109" fmla="*/ 1273379 h 67592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231527"/>
              <a:gd name="T166" fmla="*/ 0 h 675922"/>
              <a:gd name="T167" fmla="*/ 1231527 w 1231527"/>
              <a:gd name="T168" fmla="*/ 675922 h 67592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231527" h="675922">
                <a:moveTo>
                  <a:pt x="37727" y="660400"/>
                </a:moveTo>
                <a:cubicBezTo>
                  <a:pt x="19383" y="644878"/>
                  <a:pt x="0" y="600600"/>
                  <a:pt x="29260" y="558800"/>
                </a:cubicBezTo>
                <a:cubicBezTo>
                  <a:pt x="39496" y="544177"/>
                  <a:pt x="80060" y="541867"/>
                  <a:pt x="80060" y="541867"/>
                </a:cubicBezTo>
                <a:cubicBezTo>
                  <a:pt x="85705" y="536223"/>
                  <a:pt x="92887" y="531779"/>
                  <a:pt x="96994" y="524934"/>
                </a:cubicBezTo>
                <a:cubicBezTo>
                  <a:pt x="107028" y="508211"/>
                  <a:pt x="109536" y="490857"/>
                  <a:pt x="96994" y="474134"/>
                </a:cubicBezTo>
                <a:cubicBezTo>
                  <a:pt x="85020" y="458169"/>
                  <a:pt x="54660" y="431800"/>
                  <a:pt x="54660" y="431800"/>
                </a:cubicBezTo>
                <a:cubicBezTo>
                  <a:pt x="45386" y="403977"/>
                  <a:pt x="35839" y="388537"/>
                  <a:pt x="54660" y="355600"/>
                </a:cubicBezTo>
                <a:cubicBezTo>
                  <a:pt x="59088" y="347851"/>
                  <a:pt x="71593" y="349956"/>
                  <a:pt x="80060" y="347134"/>
                </a:cubicBezTo>
                <a:cubicBezTo>
                  <a:pt x="85705" y="341489"/>
                  <a:pt x="90760" y="335187"/>
                  <a:pt x="96994" y="330200"/>
                </a:cubicBezTo>
                <a:cubicBezTo>
                  <a:pt x="104940" y="323843"/>
                  <a:pt x="116037" y="321213"/>
                  <a:pt x="122394" y="313267"/>
                </a:cubicBezTo>
                <a:cubicBezTo>
                  <a:pt x="149665" y="279178"/>
                  <a:pt x="108137" y="294192"/>
                  <a:pt x="147794" y="262467"/>
                </a:cubicBezTo>
                <a:cubicBezTo>
                  <a:pt x="154763" y="256892"/>
                  <a:pt x="165212" y="257991"/>
                  <a:pt x="173194" y="254000"/>
                </a:cubicBezTo>
                <a:cubicBezTo>
                  <a:pt x="182295" y="249449"/>
                  <a:pt x="190127" y="242711"/>
                  <a:pt x="198594" y="237067"/>
                </a:cubicBezTo>
                <a:cubicBezTo>
                  <a:pt x="328171" y="258663"/>
                  <a:pt x="266031" y="257416"/>
                  <a:pt x="384860" y="245534"/>
                </a:cubicBezTo>
                <a:cubicBezTo>
                  <a:pt x="396149" y="237067"/>
                  <a:pt x="407887" y="229168"/>
                  <a:pt x="418727" y="220134"/>
                </a:cubicBezTo>
                <a:cubicBezTo>
                  <a:pt x="424859" y="215024"/>
                  <a:pt x="427717" y="203994"/>
                  <a:pt x="435660" y="203200"/>
                </a:cubicBezTo>
                <a:cubicBezTo>
                  <a:pt x="458301" y="200936"/>
                  <a:pt x="480816" y="208845"/>
                  <a:pt x="503394" y="211667"/>
                </a:cubicBezTo>
                <a:cubicBezTo>
                  <a:pt x="509038" y="222956"/>
                  <a:pt x="511402" y="236609"/>
                  <a:pt x="520327" y="245534"/>
                </a:cubicBezTo>
                <a:cubicBezTo>
                  <a:pt x="530788" y="255995"/>
                  <a:pt x="564415" y="265874"/>
                  <a:pt x="579594" y="270934"/>
                </a:cubicBezTo>
                <a:cubicBezTo>
                  <a:pt x="593705" y="265289"/>
                  <a:pt x="609560" y="262834"/>
                  <a:pt x="621927" y="254000"/>
                </a:cubicBezTo>
                <a:cubicBezTo>
                  <a:pt x="688940" y="206132"/>
                  <a:pt x="589625" y="245010"/>
                  <a:pt x="664260" y="220134"/>
                </a:cubicBezTo>
                <a:cubicBezTo>
                  <a:pt x="669905" y="214489"/>
                  <a:pt x="677087" y="210045"/>
                  <a:pt x="681194" y="203200"/>
                </a:cubicBezTo>
                <a:cubicBezTo>
                  <a:pt x="685786" y="195547"/>
                  <a:pt x="685669" y="185782"/>
                  <a:pt x="689660" y="177800"/>
                </a:cubicBezTo>
                <a:cubicBezTo>
                  <a:pt x="694211" y="168698"/>
                  <a:pt x="700949" y="160867"/>
                  <a:pt x="706594" y="152400"/>
                </a:cubicBezTo>
                <a:cubicBezTo>
                  <a:pt x="721297" y="108288"/>
                  <a:pt x="705428" y="143273"/>
                  <a:pt x="731994" y="110067"/>
                </a:cubicBezTo>
                <a:cubicBezTo>
                  <a:pt x="738351" y="102121"/>
                  <a:pt x="740981" y="91024"/>
                  <a:pt x="748927" y="84667"/>
                </a:cubicBezTo>
                <a:cubicBezTo>
                  <a:pt x="755896" y="79092"/>
                  <a:pt x="765860" y="79022"/>
                  <a:pt x="774327" y="76200"/>
                </a:cubicBezTo>
                <a:cubicBezTo>
                  <a:pt x="846354" y="4173"/>
                  <a:pt x="756309" y="82857"/>
                  <a:pt x="969060" y="42334"/>
                </a:cubicBezTo>
                <a:cubicBezTo>
                  <a:pt x="977827" y="40664"/>
                  <a:pt x="972935" y="24587"/>
                  <a:pt x="977527" y="16934"/>
                </a:cubicBezTo>
                <a:cubicBezTo>
                  <a:pt x="981634" y="10089"/>
                  <a:pt x="988816" y="5645"/>
                  <a:pt x="994460" y="0"/>
                </a:cubicBezTo>
                <a:lnTo>
                  <a:pt x="1129927" y="8467"/>
                </a:lnTo>
                <a:cubicBezTo>
                  <a:pt x="1149136" y="15190"/>
                  <a:pt x="1163794" y="59267"/>
                  <a:pt x="1163794" y="59267"/>
                </a:cubicBezTo>
                <a:cubicBezTo>
                  <a:pt x="1166616" y="67734"/>
                  <a:pt x="1170903" y="75846"/>
                  <a:pt x="1172260" y="84667"/>
                </a:cubicBezTo>
                <a:cubicBezTo>
                  <a:pt x="1176573" y="112700"/>
                  <a:pt x="1166436" y="144835"/>
                  <a:pt x="1180727" y="169334"/>
                </a:cubicBezTo>
                <a:cubicBezTo>
                  <a:pt x="1189721" y="184752"/>
                  <a:pt x="1231527" y="186267"/>
                  <a:pt x="1231527" y="186267"/>
                </a:cubicBezTo>
                <a:cubicBezTo>
                  <a:pt x="1228705" y="208845"/>
                  <a:pt x="1229598" y="232206"/>
                  <a:pt x="1223060" y="254000"/>
                </a:cubicBezTo>
                <a:cubicBezTo>
                  <a:pt x="1220766" y="261646"/>
                  <a:pt x="1211114" y="264701"/>
                  <a:pt x="1206127" y="270934"/>
                </a:cubicBezTo>
                <a:cubicBezTo>
                  <a:pt x="1199770" y="278880"/>
                  <a:pt x="1197011" y="289820"/>
                  <a:pt x="1189194" y="296334"/>
                </a:cubicBezTo>
                <a:cubicBezTo>
                  <a:pt x="1165052" y="316452"/>
                  <a:pt x="1141939" y="314498"/>
                  <a:pt x="1112994" y="321734"/>
                </a:cubicBezTo>
                <a:cubicBezTo>
                  <a:pt x="1104336" y="323898"/>
                  <a:pt x="1096061" y="327378"/>
                  <a:pt x="1087594" y="330200"/>
                </a:cubicBezTo>
                <a:cubicBezTo>
                  <a:pt x="1056715" y="422834"/>
                  <a:pt x="1105962" y="282523"/>
                  <a:pt x="1062194" y="381000"/>
                </a:cubicBezTo>
                <a:cubicBezTo>
                  <a:pt x="1054945" y="397311"/>
                  <a:pt x="1050904" y="414867"/>
                  <a:pt x="1045260" y="431800"/>
                </a:cubicBezTo>
                <a:cubicBezTo>
                  <a:pt x="1042438" y="440267"/>
                  <a:pt x="1043105" y="450889"/>
                  <a:pt x="1036794" y="457200"/>
                </a:cubicBezTo>
                <a:cubicBezTo>
                  <a:pt x="1031149" y="462845"/>
                  <a:pt x="1026246" y="469344"/>
                  <a:pt x="1019860" y="474134"/>
                </a:cubicBezTo>
                <a:cubicBezTo>
                  <a:pt x="1003579" y="486345"/>
                  <a:pt x="969060" y="508000"/>
                  <a:pt x="969060" y="508000"/>
                </a:cubicBezTo>
                <a:cubicBezTo>
                  <a:pt x="868851" y="500292"/>
                  <a:pt x="784464" y="489224"/>
                  <a:pt x="681194" y="508000"/>
                </a:cubicBezTo>
                <a:cubicBezTo>
                  <a:pt x="672413" y="509596"/>
                  <a:pt x="678302" y="526431"/>
                  <a:pt x="672727" y="533400"/>
                </a:cubicBezTo>
                <a:cubicBezTo>
                  <a:pt x="658108" y="551674"/>
                  <a:pt x="633799" y="553716"/>
                  <a:pt x="613460" y="558800"/>
                </a:cubicBezTo>
                <a:cubicBezTo>
                  <a:pt x="466947" y="537870"/>
                  <a:pt x="468339" y="530710"/>
                  <a:pt x="291727" y="550334"/>
                </a:cubicBezTo>
                <a:cubicBezTo>
                  <a:pt x="281614" y="551458"/>
                  <a:pt x="275680" y="563259"/>
                  <a:pt x="266327" y="567267"/>
                </a:cubicBezTo>
                <a:cubicBezTo>
                  <a:pt x="255631" y="571851"/>
                  <a:pt x="243749" y="572912"/>
                  <a:pt x="232460" y="575734"/>
                </a:cubicBezTo>
                <a:cubicBezTo>
                  <a:pt x="223993" y="581378"/>
                  <a:pt x="216806" y="589743"/>
                  <a:pt x="207060" y="592667"/>
                </a:cubicBezTo>
                <a:cubicBezTo>
                  <a:pt x="187946" y="598401"/>
                  <a:pt x="162812" y="587993"/>
                  <a:pt x="147794" y="601134"/>
                </a:cubicBezTo>
                <a:cubicBezTo>
                  <a:pt x="134875" y="612439"/>
                  <a:pt x="153061" y="641634"/>
                  <a:pt x="139327" y="651934"/>
                </a:cubicBezTo>
                <a:cubicBezTo>
                  <a:pt x="123522" y="663787"/>
                  <a:pt x="56072" y="675922"/>
                  <a:pt x="37727" y="660400"/>
                </a:cubicBezTo>
                <a:close/>
              </a:path>
            </a:pathLst>
          </a:custGeom>
          <a:noFill/>
          <a:ln w="38100">
            <a:solidFill>
              <a:srgbClr val="AB6423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000" dirty="0"/>
          </a:p>
        </p:txBody>
      </p:sp>
      <p:sp>
        <p:nvSpPr>
          <p:cNvPr id="123" name="Freeform 122"/>
          <p:cNvSpPr/>
          <p:nvPr/>
        </p:nvSpPr>
        <p:spPr>
          <a:xfrm>
            <a:off x="4313767" y="5064122"/>
            <a:ext cx="943667" cy="412108"/>
          </a:xfrm>
          <a:custGeom>
            <a:avLst/>
            <a:gdLst>
              <a:gd name="connsiteX0" fmla="*/ 0 w 901700"/>
              <a:gd name="connsiteY0" fmla="*/ 0 h 438150"/>
              <a:gd name="connsiteX1" fmla="*/ 361950 w 901700"/>
              <a:gd name="connsiteY1" fmla="*/ 266700 h 438150"/>
              <a:gd name="connsiteX2" fmla="*/ 901700 w 901700"/>
              <a:gd name="connsiteY2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438150">
                <a:moveTo>
                  <a:pt x="0" y="0"/>
                </a:moveTo>
                <a:cubicBezTo>
                  <a:pt x="105833" y="96837"/>
                  <a:pt x="211667" y="193675"/>
                  <a:pt x="361950" y="266700"/>
                </a:cubicBezTo>
                <a:cubicBezTo>
                  <a:pt x="512233" y="339725"/>
                  <a:pt x="901700" y="438150"/>
                  <a:pt x="901700" y="43815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4" name="Line 33"/>
          <p:cNvSpPr>
            <a:spLocks noChangeShapeType="1"/>
          </p:cNvSpPr>
          <p:nvPr/>
        </p:nvSpPr>
        <p:spPr bwMode="auto">
          <a:xfrm flipH="1" flipV="1">
            <a:off x="8730763" y="5342499"/>
            <a:ext cx="0" cy="474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125" name="Text Box 35"/>
          <p:cNvSpPr txBox="1">
            <a:spLocks noChangeArrowheads="1"/>
          </p:cNvSpPr>
          <p:nvPr/>
        </p:nvSpPr>
        <p:spPr bwMode="auto">
          <a:xfrm rot="20423746">
            <a:off x="8365640" y="4935372"/>
            <a:ext cx="771405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b="1" dirty="0">
                <a:latin typeface="Tahoma" charset="0"/>
              </a:rPr>
              <a:t>VOC</a:t>
            </a:r>
          </a:p>
        </p:txBody>
      </p:sp>
      <p:sp>
        <p:nvSpPr>
          <p:cNvPr id="126" name="Text Box 34"/>
          <p:cNvSpPr txBox="1">
            <a:spLocks noChangeArrowheads="1"/>
          </p:cNvSpPr>
          <p:nvPr/>
        </p:nvSpPr>
        <p:spPr bwMode="auto">
          <a:xfrm>
            <a:off x="6647441" y="5376940"/>
            <a:ext cx="568621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Tahoma" charset="0"/>
              </a:rPr>
              <a:t>NO</a:t>
            </a:r>
          </a:p>
        </p:txBody>
      </p:sp>
      <p:sp>
        <p:nvSpPr>
          <p:cNvPr id="127" name="Text Box 16"/>
          <p:cNvSpPr txBox="1">
            <a:spLocks noChangeArrowheads="1"/>
          </p:cNvSpPr>
          <p:nvPr/>
        </p:nvSpPr>
        <p:spPr bwMode="auto">
          <a:xfrm>
            <a:off x="7023180" y="5241782"/>
            <a:ext cx="732264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b="1" dirty="0">
                <a:solidFill>
                  <a:srgbClr val="008000"/>
                </a:solidFill>
                <a:latin typeface="Tahoma" charset="0"/>
              </a:rPr>
              <a:t>S</a:t>
            </a:r>
            <a:r>
              <a:rPr lang="en-US" sz="1600" b="1" dirty="0" smtClean="0">
                <a:solidFill>
                  <a:srgbClr val="008000"/>
                </a:solidFill>
                <a:latin typeface="Tahoma" charset="0"/>
              </a:rPr>
              <a:t>O</a:t>
            </a:r>
            <a:r>
              <a:rPr lang="en-US" sz="1600" b="1" baseline="-25000" dirty="0" smtClean="0">
                <a:solidFill>
                  <a:srgbClr val="008000"/>
                </a:solidFill>
                <a:latin typeface="Tahoma" charset="0"/>
              </a:rPr>
              <a:t>2</a:t>
            </a:r>
            <a:endParaRPr lang="en-US" sz="1600" b="1" baseline="-25000" dirty="0">
              <a:solidFill>
                <a:srgbClr val="008000"/>
              </a:solidFill>
              <a:latin typeface="Tahoma" charset="0"/>
            </a:endParaRPr>
          </a:p>
        </p:txBody>
      </p:sp>
      <p:sp>
        <p:nvSpPr>
          <p:cNvPr id="128" name="Text Box 16"/>
          <p:cNvSpPr txBox="1">
            <a:spLocks noChangeArrowheads="1"/>
          </p:cNvSpPr>
          <p:nvPr/>
        </p:nvSpPr>
        <p:spPr bwMode="auto">
          <a:xfrm>
            <a:off x="7531289" y="5383087"/>
            <a:ext cx="907028" cy="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 smtClean="0">
                <a:solidFill>
                  <a:srgbClr val="008000"/>
                </a:solidFill>
                <a:latin typeface="Tahoma" charset="0"/>
              </a:rPr>
              <a:t>Aerosol</a:t>
            </a:r>
            <a:endParaRPr lang="en-US" sz="1600" baseline="-25000" dirty="0">
              <a:solidFill>
                <a:srgbClr val="008000"/>
              </a:solidFill>
              <a:latin typeface="Tahoma" charset="0"/>
            </a:endParaRPr>
          </a:p>
        </p:txBody>
      </p:sp>
      <p:sp>
        <p:nvSpPr>
          <p:cNvPr id="129" name="Freeform 128"/>
          <p:cNvSpPr/>
          <p:nvPr/>
        </p:nvSpPr>
        <p:spPr>
          <a:xfrm>
            <a:off x="4127634" y="5227843"/>
            <a:ext cx="658062" cy="859895"/>
          </a:xfrm>
          <a:custGeom>
            <a:avLst/>
            <a:gdLst>
              <a:gd name="connsiteX0" fmla="*/ 0 w 748416"/>
              <a:gd name="connsiteY0" fmla="*/ 0 h 759795"/>
              <a:gd name="connsiteX1" fmla="*/ 260812 w 748416"/>
              <a:gd name="connsiteY1" fmla="*/ 521651 h 759795"/>
              <a:gd name="connsiteX2" fmla="*/ 748416 w 748416"/>
              <a:gd name="connsiteY2" fmla="*/ 759795 h 759795"/>
              <a:gd name="connsiteX3" fmla="*/ 748416 w 748416"/>
              <a:gd name="connsiteY3" fmla="*/ 759795 h 75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16" h="759795">
                <a:moveTo>
                  <a:pt x="0" y="0"/>
                </a:moveTo>
                <a:cubicBezTo>
                  <a:pt x="68038" y="197509"/>
                  <a:pt x="136076" y="395019"/>
                  <a:pt x="260812" y="521651"/>
                </a:cubicBezTo>
                <a:cubicBezTo>
                  <a:pt x="385548" y="648283"/>
                  <a:pt x="748416" y="759795"/>
                  <a:pt x="748416" y="759795"/>
                </a:cubicBezTo>
                <a:lnTo>
                  <a:pt x="748416" y="759795"/>
                </a:lnTo>
              </a:path>
            </a:pathLst>
          </a:cu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97302" y="4692134"/>
            <a:ext cx="491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Tahoma" charset="0"/>
              </a:rPr>
              <a:t>O</a:t>
            </a:r>
            <a:r>
              <a:rPr lang="en-US" sz="2000" b="1" baseline="-25000" dirty="0">
                <a:solidFill>
                  <a:srgbClr val="008000"/>
                </a:solidFill>
                <a:latin typeface="Tahoma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706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baseline products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Pages from TEMPO_NSPIRES_12-EVI1 12-0007_F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0" t="11164" r="9646" b="48051"/>
          <a:stretch/>
        </p:blipFill>
        <p:spPr>
          <a:xfrm>
            <a:off x="880557" y="1092502"/>
            <a:ext cx="4444899" cy="5776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5510" y="1461762"/>
            <a:ext cx="3968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TEMPO has a minimally-redundant measurement set</a:t>
            </a:r>
            <a:r>
              <a:rPr lang="en-US" sz="2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for air quality.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77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instrument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6934" y="1259270"/>
            <a:ext cx="916093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buFont typeface="Arial"/>
              <a:buChar char="•"/>
              <a:defRPr/>
            </a:pPr>
            <a:r>
              <a:rPr lang="en-US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Measurement technique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Imaging grating spectrometer measuring solar backscattered Earth radiance 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Spectral band &amp; resolution: 290</a:t>
            </a:r>
            <a:r>
              <a:rPr lang="en-US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-490 + 540-740 </a:t>
            </a: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nm @ 0.6 nm FWHM, </a:t>
            </a:r>
            <a:r>
              <a:rPr lang="en-US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0.2 </a:t>
            </a: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nm sampling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2 2</a:t>
            </a: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-D, 2k</a:t>
            </a:r>
            <a:r>
              <a:rPr lang="en-US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×1k</a:t>
            </a: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, </a:t>
            </a:r>
            <a:r>
              <a:rPr lang="en-US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detectors image </a:t>
            </a: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the full spectral range for each geospatial scene</a:t>
            </a:r>
          </a:p>
          <a:p>
            <a:pPr marL="342900" indent="-342900" defTabSz="914400">
              <a:buFont typeface="Arial"/>
              <a:buChar char="•"/>
              <a:defRPr/>
            </a:pPr>
            <a:r>
              <a:rPr lang="en-US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Field of Regard (FOR) and duty cycle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Mexico </a:t>
            </a:r>
            <a:r>
              <a:rPr lang="en-US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City/Yucatan Peninsula </a:t>
            </a: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to the Canadian tar/oil sands, Atlantic to Pacific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Instrument slit aligned N/S and swept across the FOR in the E/W direction, producing a radiance map of Greater North America in one hour</a:t>
            </a:r>
          </a:p>
          <a:p>
            <a:pPr marL="342900" indent="-342900" defTabSz="914400">
              <a:buFont typeface="Arial"/>
              <a:buChar char="•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"/>
              </a:rPr>
              <a:t>Spatial resolution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2.1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N/S ×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4.7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E/W native pixel resolution (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9.8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</a:t>
            </a:r>
            <a:r>
              <a:rPr lang="en-US" kern="0" baseline="30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)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rgbClr val="0000FF"/>
                </a:solidFill>
                <a:latin typeface="Arial"/>
              </a:rPr>
              <a:t>Co-add/cloud clear as needed for specific data products</a:t>
            </a:r>
          </a:p>
          <a:p>
            <a:pPr marL="342900" indent="-342900" defTabSz="914400">
              <a:buFont typeface="Arial"/>
              <a:buChar char="•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"/>
              </a:rPr>
              <a:t>Standard data products and sampling rates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Most sampled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hourly, including eXceL O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(troposphere, PBL) for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selected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areas</a:t>
            </a:r>
            <a:endParaRPr lang="en-US" kern="0" dirty="0">
              <a:solidFill>
                <a:srgbClr val="0000FF"/>
              </a:solidFill>
              <a:latin typeface="Arial"/>
            </a:endParaRP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rgbClr val="0000FF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CO, C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O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, SO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 sampled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hourly (average results for ≥ 3/day if needed)</a:t>
            </a:r>
            <a:endParaRPr lang="en-US" kern="0" dirty="0">
              <a:solidFill>
                <a:srgbClr val="0000FF"/>
              </a:solidFill>
              <a:latin typeface="Arial"/>
            </a:endParaRP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Nominal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spatial resolution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8.4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N/S ×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4.7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E/W at center of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domain (can often measure 2.1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N/S ×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4.7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E/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W)</a:t>
            </a:r>
            <a:endParaRPr lang="en-US" kern="0" dirty="0">
              <a:solidFill>
                <a:srgbClr val="0000FF"/>
              </a:solidFill>
              <a:latin typeface="Arial"/>
            </a:endParaRP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rgbClr val="0000FF"/>
                </a:solidFill>
                <a:latin typeface="Arial"/>
              </a:rPr>
              <a:t>Measurement requirements met up to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50</a:t>
            </a:r>
            <a:r>
              <a:rPr lang="en-US" kern="0" baseline="30000" dirty="0" smtClean="0">
                <a:solidFill>
                  <a:srgbClr val="0000FF"/>
                </a:solidFill>
                <a:latin typeface="Arial"/>
              </a:rPr>
              <a:t>o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 for SO</a:t>
            </a:r>
            <a:r>
              <a:rPr lang="en-US" kern="0" baseline="-25000" dirty="0" smtClean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, 70</a:t>
            </a:r>
            <a:r>
              <a:rPr lang="en-US" kern="0" baseline="30000" dirty="0" smtClean="0">
                <a:solidFill>
                  <a:srgbClr val="0000FF"/>
                </a:solidFill>
                <a:latin typeface="Arial"/>
              </a:rPr>
              <a:t>o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 SZA for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other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products</a:t>
            </a:r>
            <a:endParaRPr lang="en-US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18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51179"/>
          </a:xfrm>
        </p:spPr>
        <p:txBody>
          <a:bodyPr/>
          <a:lstStyle/>
          <a:p>
            <a:r>
              <a:rPr lang="en-US" dirty="0" smtClean="0"/>
              <a:t>Typical TEMPO-range spectra (from ESA GOME-1)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3834" y="1524001"/>
            <a:ext cx="2057400" cy="4365624"/>
          </a:xfrm>
          <a:prstGeom prst="rect">
            <a:avLst/>
          </a:prstGeom>
          <a:noFill/>
          <a:ln w="3810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2734" y="1533526"/>
            <a:ext cx="2057400" cy="4365624"/>
          </a:xfrm>
          <a:prstGeom prst="rect">
            <a:avLst/>
          </a:prstGeom>
          <a:noFill/>
          <a:ln w="3810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050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6183</TotalTime>
  <Words>3714</Words>
  <Application>Microsoft Macintosh PowerPoint</Application>
  <PresentationFormat>On-screen Show (4:3)</PresentationFormat>
  <Paragraphs>681</Paragraphs>
  <Slides>38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Office Theme</vt:lpstr>
      <vt:lpstr>2_Default Design</vt:lpstr>
      <vt:lpstr>1_Office Theme</vt:lpstr>
      <vt:lpstr>4_Office Theme</vt:lpstr>
      <vt:lpstr>5_Office Theme</vt:lpstr>
      <vt:lpstr>2_Office Theme</vt:lpstr>
      <vt:lpstr>Equation</vt:lpstr>
      <vt:lpstr>PowerPoint Presentation</vt:lpstr>
      <vt:lpstr>PowerPoint Presentation</vt:lpstr>
      <vt:lpstr>TEMPO science overview</vt:lpstr>
      <vt:lpstr>PowerPoint Presentation</vt:lpstr>
      <vt:lpstr>NO2 over Los Angeles</vt:lpstr>
      <vt:lpstr>TEMPO science measurements</vt:lpstr>
      <vt:lpstr>TEMPO baseline products</vt:lpstr>
      <vt:lpstr>TEMPO instrument concept</vt:lpstr>
      <vt:lpstr>Typical TEMPO-range spectra (from ESA GOME-1)</vt:lpstr>
      <vt:lpstr>TEMPO mission concept</vt:lpstr>
      <vt:lpstr>The view from GEO</vt:lpstr>
      <vt:lpstr>TEMPO footprint, ground sample distance and field of regard</vt:lpstr>
      <vt:lpstr>TEMPO footprint (GEO at 100º W)</vt:lpstr>
      <vt:lpstr>TEMPO hourly NO2 sweep</vt:lpstr>
      <vt:lpstr>Washington, DC coverage</vt:lpstr>
      <vt:lpstr>Mexico City coverage</vt:lpstr>
      <vt:lpstr>Measurement requirements</vt:lpstr>
      <vt:lpstr>Refinement of instrument SNR requirements</vt:lpstr>
      <vt:lpstr>SNR requirements and instrument performance</vt:lpstr>
      <vt:lpstr>PowerPoint Presentation</vt:lpstr>
      <vt:lpstr>Science summary</vt:lpstr>
      <vt:lpstr>The End!</vt:lpstr>
      <vt:lpstr>Backups</vt:lpstr>
      <vt:lpstr>Process to determine and verify instrument requirements </vt:lpstr>
      <vt:lpstr>Gas retrievals: Requirements and sensitivities</vt:lpstr>
      <vt:lpstr>PowerPoint Presentation</vt:lpstr>
      <vt:lpstr>PowerPoint Presentation</vt:lpstr>
      <vt:lpstr>PowerPoint Presentation</vt:lpstr>
      <vt:lpstr>Determination of nominal and maximum  radiances</vt:lpstr>
      <vt:lpstr>O3 (0-2 km) retrieval performance  (cloud fraction &lt; 0.1)</vt:lpstr>
      <vt:lpstr>Trace gas retrieval performance (cloud fraction &lt; 0.1)</vt:lpstr>
      <vt:lpstr>Trace gas retrieval performance (cloud fraction &lt; 0.1)</vt:lpstr>
      <vt:lpstr>Refining SNR requirements</vt:lpstr>
      <vt:lpstr>Satellite observations of ozone precursors: Formation sensitivity of surface ozone</vt:lpstr>
      <vt:lpstr>TEMPO science measurements</vt:lpstr>
      <vt:lpstr>GOME-1 spectra</vt:lpstr>
      <vt:lpstr>TEMPO science questions</vt:lpstr>
      <vt:lpstr>TEMPO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Kelly Chance</cp:lastModifiedBy>
  <cp:revision>384</cp:revision>
  <cp:lastPrinted>2013-11-02T17:44:37Z</cp:lastPrinted>
  <dcterms:created xsi:type="dcterms:W3CDTF">2013-01-29T19:06:19Z</dcterms:created>
  <dcterms:modified xsi:type="dcterms:W3CDTF">2013-12-06T19:46:08Z</dcterms:modified>
</cp:coreProperties>
</file>