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3" r:id="rId2"/>
    <p:sldMasterId id="2147483679" r:id="rId3"/>
    <p:sldMasterId id="2147483708" r:id="rId4"/>
    <p:sldMasterId id="2147483739" r:id="rId5"/>
    <p:sldMasterId id="2147483757" r:id="rId6"/>
    <p:sldMasterId id="2147483773" r:id="rId7"/>
    <p:sldMasterId id="2147483782" r:id="rId8"/>
  </p:sldMasterIdLst>
  <p:notesMasterIdLst>
    <p:notesMasterId r:id="rId33"/>
  </p:notesMasterIdLst>
  <p:handoutMasterIdLst>
    <p:handoutMasterId r:id="rId34"/>
  </p:handoutMasterIdLst>
  <p:sldIdLst>
    <p:sldId id="502" r:id="rId9"/>
    <p:sldId id="516" r:id="rId10"/>
    <p:sldId id="525" r:id="rId11"/>
    <p:sldId id="416" r:id="rId12"/>
    <p:sldId id="412" r:id="rId13"/>
    <p:sldId id="526" r:id="rId14"/>
    <p:sldId id="501" r:id="rId15"/>
    <p:sldId id="529" r:id="rId16"/>
    <p:sldId id="523" r:id="rId17"/>
    <p:sldId id="524" r:id="rId18"/>
    <p:sldId id="527" r:id="rId19"/>
    <p:sldId id="528" r:id="rId20"/>
    <p:sldId id="491" r:id="rId21"/>
    <p:sldId id="521" r:id="rId22"/>
    <p:sldId id="423" r:id="rId23"/>
    <p:sldId id="486" r:id="rId24"/>
    <p:sldId id="520" r:id="rId25"/>
    <p:sldId id="505" r:id="rId26"/>
    <p:sldId id="477" r:id="rId27"/>
    <p:sldId id="515" r:id="rId28"/>
    <p:sldId id="495" r:id="rId29"/>
    <p:sldId id="509" r:id="rId30"/>
    <p:sldId id="510" r:id="rId31"/>
    <p:sldId id="522" r:id="rId3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33F"/>
    <a:srgbClr val="60E5E4"/>
    <a:srgbClr val="56D3E5"/>
    <a:srgbClr val="FFFF99"/>
    <a:srgbClr val="0000A9"/>
    <a:srgbClr val="D000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33" autoAdjust="0"/>
    <p:restoredTop sz="95923" autoAdjust="0"/>
  </p:normalViewPr>
  <p:slideViewPr>
    <p:cSldViewPr snapToGrid="0" snapToObjects="1">
      <p:cViewPr varScale="1">
        <p:scale>
          <a:sx n="112" d="100"/>
          <a:sy n="112" d="100"/>
        </p:scale>
        <p:origin x="-1400" y="-112"/>
      </p:cViewPr>
      <p:guideLst>
        <p:guide orient="horz" pos="1695"/>
        <p:guide pos="2380"/>
      </p:guideLst>
    </p:cSldViewPr>
  </p:slideViewPr>
  <p:notesTextViewPr>
    <p:cViewPr>
      <p:scale>
        <a:sx n="100" d="100"/>
        <a:sy n="100" d="100"/>
      </p:scale>
      <p:origin x="0" y="0"/>
    </p:cViewPr>
  </p:notesTextViewPr>
  <p:sorterViewPr>
    <p:cViewPr>
      <p:scale>
        <a:sx n="63" d="100"/>
        <a:sy n="63" d="100"/>
      </p:scale>
      <p:origin x="0" y="0"/>
    </p:cViewPr>
  </p:sorterViewPr>
  <p:gridSpacing cx="38405" cy="38405"/>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9" Type="http://schemas.openxmlformats.org/officeDocument/2006/relationships/slide" Target="slides/slide1.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0FC760B-9890-E842-A713-EB448D2A7118}" type="datetimeFigureOut">
              <a:rPr lang="en-US" smtClean="0"/>
              <a:t>6/16/14</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8574D13-B0B8-C04B-AA2F-39F6D9D4DA2F}" type="slidenum">
              <a:rPr lang="en-US" smtClean="0"/>
              <a:t>‹#›</a:t>
            </a:fld>
            <a:endParaRPr lang="en-US" dirty="0"/>
          </a:p>
        </p:txBody>
      </p:sp>
    </p:spTree>
    <p:extLst>
      <p:ext uri="{BB962C8B-B14F-4D97-AF65-F5344CB8AC3E}">
        <p14:creationId xmlns:p14="http://schemas.microsoft.com/office/powerpoint/2010/main" val="32141737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8DE2623-D16B-CD4C-ACE8-BC0236EAA7D7}" type="datetimeFigureOut">
              <a:rPr lang="en-US" smtClean="0"/>
              <a:t>6/16/14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721A562-6C37-CE41-99D8-994A808E3337}" type="slidenum">
              <a:rPr lang="en-US" smtClean="0"/>
              <a:t>‹#›</a:t>
            </a:fld>
            <a:endParaRPr lang="en-US" dirty="0"/>
          </a:p>
        </p:txBody>
      </p:sp>
    </p:spTree>
    <p:extLst>
      <p:ext uri="{BB962C8B-B14F-4D97-AF65-F5344CB8AC3E}">
        <p14:creationId xmlns:p14="http://schemas.microsoft.com/office/powerpoint/2010/main" val="132250607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ja-JP" alt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2462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6/17/14</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504B7AA-7926-BD49-9304-5C26217F092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24858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6/17/14</a:t>
            </a:r>
            <a:endParaRPr lang="en-US" dirty="0">
              <a:solidFill>
                <a:srgbClr val="000000"/>
              </a:solidFill>
              <a:latin typeface="Times New Roman"/>
            </a:endParaRPr>
          </a:p>
        </p:txBody>
      </p:sp>
      <p:sp>
        <p:nvSpPr>
          <p:cNvPr id="8"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9" name="Rectangle 6"/>
          <p:cNvSpPr>
            <a:spLocks noGrp="1" noChangeArrowheads="1"/>
          </p:cNvSpPr>
          <p:nvPr>
            <p:ph type="sldNum" sz="quarter" idx="12"/>
          </p:nvPr>
        </p:nvSpPr>
        <p:spPr/>
        <p:txBody>
          <a:bodyPr/>
          <a:lstStyle>
            <a:lvl1pPr>
              <a:defRPr/>
            </a:lvl1pPr>
          </a:lstStyle>
          <a:p>
            <a:pPr>
              <a:defRPr/>
            </a:pPr>
            <a:fld id="{31D96636-75F1-C94E-8902-390190C2BAE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17513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6/17/14</a:t>
            </a:r>
            <a:endParaRPr lang="en-US" dirty="0">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4D615F8C-AFF0-2C4F-92E7-2E167708844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85930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6/17/14</a:t>
            </a:r>
            <a:endParaRPr lang="en-US" dirty="0">
              <a:solidFill>
                <a:srgbClr val="000000"/>
              </a:solidFill>
              <a:latin typeface="Times New Roman"/>
            </a:endParaRPr>
          </a:p>
        </p:txBody>
      </p:sp>
      <p:sp>
        <p:nvSpPr>
          <p:cNvPr id="3"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4" name="Rectangle 6"/>
          <p:cNvSpPr>
            <a:spLocks noGrp="1" noChangeArrowheads="1"/>
          </p:cNvSpPr>
          <p:nvPr>
            <p:ph type="sldNum" sz="quarter" idx="12"/>
          </p:nvPr>
        </p:nvSpPr>
        <p:spPr/>
        <p:txBody>
          <a:bodyPr/>
          <a:lstStyle>
            <a:lvl1pPr>
              <a:defRPr/>
            </a:lvl1pPr>
          </a:lstStyle>
          <a:p>
            <a:pPr>
              <a:defRPr/>
            </a:pPr>
            <a:fld id="{4AB114C1-6901-BF43-80DE-B3F7186D974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38867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6/17/14</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5503070-96D0-704A-AE04-A203F0D3417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82589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6/17/14</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992DA735-46DB-5443-BF80-BA58BA3F410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97236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6/17/14</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BCC45113-FB9A-AC40-ABC8-4DFDF415230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7350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6/17/14</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A881A2C-5E41-E942-A7B9-2400227151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85313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6/17/14</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2875BD9-1BAF-CB4B-ABD3-0F4B17E8D8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13587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6/17/14</a:t>
            </a:r>
            <a:endParaRPr lang="en-US" dirty="0">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76FB2749-1743-E24D-A5E3-3AAF8280A85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3298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dirty="0"/>
          </a:p>
        </p:txBody>
      </p:sp>
      <p:sp>
        <p:nvSpPr>
          <p:cNvPr id="5" name="Date Placeholder 4"/>
          <p:cNvSpPr>
            <a:spLocks noGrp="1"/>
          </p:cNvSpPr>
          <p:nvPr>
            <p:ph type="dt" sz="half" idx="12"/>
          </p:nvPr>
        </p:nvSpPr>
        <p:spPr/>
        <p:txBody>
          <a:bodyPr/>
          <a:lstStyle/>
          <a:p>
            <a:r>
              <a:rPr lang="en-US" smtClean="0"/>
              <a:t>6/17/14</a:t>
            </a:r>
            <a:endParaRPr lang="en-US" dirty="0"/>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87592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6/17/14</a:t>
            </a:r>
            <a:endParaRPr lang="en-US" dirty="0">
              <a:solidFill>
                <a:srgbClr val="000000"/>
              </a:solidFill>
              <a:latin typeface="Times New Roman"/>
            </a:endParaRPr>
          </a:p>
        </p:txBody>
      </p:sp>
      <p:sp>
        <p:nvSpPr>
          <p:cNvPr id="7"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8" name="Rectangle 6"/>
          <p:cNvSpPr>
            <a:spLocks noGrp="1" noChangeArrowheads="1"/>
          </p:cNvSpPr>
          <p:nvPr>
            <p:ph type="sldNum" sz="quarter" idx="12"/>
          </p:nvPr>
        </p:nvSpPr>
        <p:spPr/>
        <p:txBody>
          <a:bodyPr/>
          <a:lstStyle>
            <a:lvl1pPr>
              <a:defRPr/>
            </a:lvl1pPr>
          </a:lstStyle>
          <a:p>
            <a:pPr>
              <a:defRPr/>
            </a:pPr>
            <a:fld id="{88B0929B-9AD9-AF43-830D-E9177092502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52869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srgbClr val="000000"/>
                </a:solidFill>
                <a:latin typeface="Times New Roman"/>
              </a:rPr>
              <a:t>6/17/14</a:t>
            </a:r>
            <a:endParaRPr lang="en-US" dirty="0">
              <a:solidFill>
                <a:srgbClr val="000000"/>
              </a:solidFill>
              <a:latin typeface="Times New Roman"/>
            </a:endParaRPr>
          </a:p>
        </p:txBody>
      </p:sp>
      <p:sp>
        <p:nvSpPr>
          <p:cNvPr id="11" name="Footer Placeholder 10"/>
          <p:cNvSpPr>
            <a:spLocks noGrp="1"/>
          </p:cNvSpPr>
          <p:nvPr>
            <p:ph type="ftr" sz="quarter" idx="11"/>
          </p:nvPr>
        </p:nvSpPr>
        <p:spPr/>
        <p:txBody>
          <a:bodyPr/>
          <a:lstStyle/>
          <a:p>
            <a:endParaRPr lang="en-US" dirty="0">
              <a:solidFill>
                <a:srgbClr val="000000"/>
              </a:solidFill>
              <a:latin typeface="Times New Roman"/>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12399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1696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6943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15806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255620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33260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204916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4085023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99136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dirty="0"/>
          </a:p>
        </p:txBody>
      </p:sp>
      <p:sp>
        <p:nvSpPr>
          <p:cNvPr id="5" name="Date Placeholder 4"/>
          <p:cNvSpPr>
            <a:spLocks noGrp="1"/>
          </p:cNvSpPr>
          <p:nvPr>
            <p:ph type="dt" sz="half" idx="12"/>
          </p:nvPr>
        </p:nvSpPr>
        <p:spPr/>
        <p:txBody>
          <a:bodyPr/>
          <a:lstStyle/>
          <a:p>
            <a:r>
              <a:rPr lang="en-US" smtClean="0"/>
              <a:t>6/17/14</a:t>
            </a:r>
            <a:endParaRPr lang="en-US" dirty="0"/>
          </a:p>
        </p:txBody>
      </p:sp>
    </p:spTree>
    <p:extLst>
      <p:ext uri="{BB962C8B-B14F-4D97-AF65-F5344CB8AC3E}">
        <p14:creationId xmlns:p14="http://schemas.microsoft.com/office/powerpoint/2010/main" val="2871009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4378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460815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485803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756527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1028918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26791013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618038" y="1395413"/>
            <a:ext cx="4167187" cy="3190875"/>
          </a:xfrm>
          <a:prstGeom prst="rect">
            <a:avLst/>
          </a:prstGeom>
        </p:spPr>
        <p:txBody>
          <a:bodyPr vert="horz"/>
          <a:lstStyle>
            <a:lvl1pPr marL="0" indent="0">
              <a:buNone/>
              <a:defRPr sz="2800" b="1">
                <a:solidFill>
                  <a:srgbClr val="000090"/>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06604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smtClean="0">
                <a:latin typeface="Calibri"/>
              </a:rPr>
              <a:t>6/17/14</a:t>
            </a:r>
            <a:endParaRPr lang="en-US" dirty="0">
              <a:latin typeface="Calibri"/>
            </a:endParaRPr>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91377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smtClean="0">
                <a:latin typeface="Calibri"/>
              </a:rPr>
              <a:t>6/17/14</a:t>
            </a:r>
            <a:endParaRPr lang="en-US" dirty="0">
              <a:latin typeface="Calibri"/>
            </a:endParaRPr>
          </a:p>
        </p:txBody>
      </p:sp>
    </p:spTree>
    <p:extLst>
      <p:ext uri="{BB962C8B-B14F-4D97-AF65-F5344CB8AC3E}">
        <p14:creationId xmlns:p14="http://schemas.microsoft.com/office/powerpoint/2010/main" val="3163940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2523110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1957673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743450" y="1606550"/>
            <a:ext cx="3894138" cy="3032125"/>
          </a:xfrm>
          <a:prstGeom prst="rect">
            <a:avLst/>
          </a:prstGeom>
        </p:spPr>
        <p:txBody>
          <a:bodyPr vert="horz"/>
          <a:lstStyle>
            <a:lvl1pPr marL="0" indent="0">
              <a:buNone/>
              <a:defRPr sz="2800" b="1">
                <a:solidFill>
                  <a:srgbClr val="0000FF"/>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4194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2" name="Date Placeholder 1"/>
          <p:cNvSpPr>
            <a:spLocks noGrp="1"/>
          </p:cNvSpPr>
          <p:nvPr>
            <p:ph type="dt" sz="half" idx="10"/>
          </p:nvPr>
        </p:nvSpPr>
        <p:spPr/>
        <p:txBody>
          <a:bodyPr/>
          <a:lstStyle>
            <a:lvl1pPr>
              <a:defRPr>
                <a:solidFill>
                  <a:srgbClr val="7F7F7F"/>
                </a:solidFill>
              </a:defRPr>
            </a:lvl1pPr>
          </a:lstStyle>
          <a:p>
            <a:r>
              <a:rPr lang="en-US" smtClean="0">
                <a:latin typeface="Calibri"/>
              </a:rPr>
              <a:t>6/17/14</a:t>
            </a:r>
            <a:endParaRPr lang="en-US" dirty="0">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30A24BC-7C24-D948-A9D4-702D9310C26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019142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smtClean="0">
                <a:solidFill>
                  <a:prstClr val="black"/>
                </a:solidFill>
                <a:latin typeface="Calibri"/>
              </a:rPr>
              <a:t>6/17/14</a:t>
            </a:r>
            <a:endParaRPr lang="en-US" dirty="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a:lvl1pPr>
          </a:lstStyle>
          <a:p>
            <a:fld id="{8F35C5CB-0509-4A93-8BB7-D5A93C7D08F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8091544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r>
              <a:rPr lang="en-US" smtClean="0">
                <a:solidFill>
                  <a:prstClr val="black"/>
                </a:solidFill>
                <a:latin typeface="Calibri"/>
              </a:rPr>
              <a:t>6/17/14</a:t>
            </a:r>
            <a:endParaRPr lang="en-US" dirty="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lgn="r">
              <a:defRPr/>
            </a:lvl1pPr>
          </a:lstStyle>
          <a:p>
            <a:fld id="{B322E715-A3AD-43CA-81CE-184B99175FF6}"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18098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454120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ubtitle, Key point">
    <p:spTree>
      <p:nvGrpSpPr>
        <p:cNvPr id="1" name=""/>
        <p:cNvGrpSpPr/>
        <p:nvPr/>
      </p:nvGrpSpPr>
      <p:grpSpPr>
        <a:xfrm>
          <a:off x="0" y="0"/>
          <a:ext cx="0" cy="0"/>
          <a:chOff x="0" y="0"/>
          <a:chExt cx="0" cy="0"/>
        </a:xfrm>
      </p:grpSpPr>
      <p:sp>
        <p:nvSpPr>
          <p:cNvPr id="3" name="Title 1"/>
          <p:cNvSpPr>
            <a:spLocks noGrp="1"/>
          </p:cNvSpPr>
          <p:nvPr>
            <p:ph type="title"/>
          </p:nvPr>
        </p:nvSpPr>
        <p:spPr>
          <a:xfrm>
            <a:off x="228600" y="304800"/>
            <a:ext cx="8229600" cy="868362"/>
          </a:xfrm>
          <a:prstGeom prst="rect">
            <a:avLst/>
          </a:prstGeom>
        </p:spPr>
        <p:txBody>
          <a:bodyPr/>
          <a:lstStyle/>
          <a:p>
            <a:r>
              <a:rPr lang="en-US" dirty="0" smtClean="0"/>
              <a:t>Click to edit Master title style</a:t>
            </a:r>
            <a:endParaRPr lang="en-US" dirty="0"/>
          </a:p>
        </p:txBody>
      </p:sp>
      <p:sp>
        <p:nvSpPr>
          <p:cNvPr id="6" name="Text Placeholder 9"/>
          <p:cNvSpPr>
            <a:spLocks noGrp="1"/>
          </p:cNvSpPr>
          <p:nvPr>
            <p:ph type="body" sz="quarter" idx="14"/>
          </p:nvPr>
        </p:nvSpPr>
        <p:spPr>
          <a:xfrm>
            <a:off x="228600" y="685800"/>
            <a:ext cx="8229600" cy="609600"/>
          </a:xfrm>
          <a:prstGeom prst="rect">
            <a:avLst/>
          </a:prstGeom>
        </p:spPr>
        <p:txBody>
          <a:bodyPr vert="horz"/>
          <a:lstStyle>
            <a:lvl1pPr marL="0" indent="0">
              <a:buNone/>
              <a:defRPr sz="2000" b="0" i="1">
                <a:solidFill>
                  <a:srgbClr val="8C8D8E"/>
                </a:solidFill>
                <a:latin typeface="+mn-lt"/>
              </a:defRPr>
            </a:lvl1pPr>
          </a:lstStyle>
          <a:p>
            <a:pPr lvl="0"/>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sz="1400"/>
            </a:lvl1pPr>
          </a:lstStyle>
          <a:p>
            <a:pPr>
              <a:defRPr/>
            </a:pPr>
            <a:endParaRPr lang="en-US" dirty="0">
              <a:solidFill>
                <a:prstClr val="black"/>
              </a:solidFill>
              <a:latin typeface="Calibri"/>
            </a:endParaRPr>
          </a:p>
        </p:txBody>
      </p:sp>
    </p:spTree>
    <p:extLst>
      <p:ext uri="{BB962C8B-B14F-4D97-AF65-F5344CB8AC3E}">
        <p14:creationId xmlns:p14="http://schemas.microsoft.com/office/powerpoint/2010/main" val="3319086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txBox="1">
            <a:spLocks/>
          </p:cNvSpPr>
          <p:nvPr userDrawn="1"/>
        </p:nvSpPr>
        <p:spPr>
          <a:xfrm>
            <a:off x="74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defRPr/>
            </a:pPr>
            <a:fld id="{706C97B8-1C5A-DD4E-86E4-9D84DEB47A09}" type="datetime1">
              <a:rPr lang="en-US" sz="1000" smtClean="0">
                <a:solidFill>
                  <a:srgbClr val="000000"/>
                </a:solidFill>
                <a:latin typeface="Calibri" charset="0"/>
              </a:rPr>
              <a:pPr eaLnBrk="1" hangingPunct="1">
                <a:defRPr/>
              </a:pPr>
              <a:t>6/16/14</a:t>
            </a:fld>
            <a:endParaRPr lang="en-US" sz="1000" dirty="0" smtClean="0">
              <a:solidFill>
                <a:srgbClr val="000000"/>
              </a:solidFill>
              <a:latin typeface="Calibri" charset="0"/>
            </a:endParaRPr>
          </a:p>
        </p:txBody>
      </p:sp>
      <p:sp>
        <p:nvSpPr>
          <p:cNvPr id="7" name="Slide Number Placeholder 5"/>
          <p:cNvSpPr txBox="1">
            <a:spLocks/>
          </p:cNvSpPr>
          <p:nvPr userDrawn="1"/>
        </p:nvSpPr>
        <p:spPr>
          <a:xfrm>
            <a:off x="6932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dirty="0" smtClean="0">
              <a:solidFill>
                <a:srgbClr val="000000"/>
              </a:solidFill>
              <a:latin typeface="Calibri" charset="0"/>
            </a:endParaRPr>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152171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78694"/>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latin typeface="Calibri"/>
              </a:rPr>
              <a:t>6/17/14</a:t>
            </a:r>
            <a:endParaRPr lang="en-US" dirty="0">
              <a:latin typeface="Calibri"/>
            </a:endParaRPr>
          </a:p>
        </p:txBody>
      </p:sp>
      <p:sp>
        <p:nvSpPr>
          <p:cNvPr id="8"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sz="2400" b="1">
                <a:latin typeface="+mn-lt"/>
              </a:defRPr>
            </a:lvl1pPr>
            <a:lvl2pPr marL="742950" indent="-285750">
              <a:buClr>
                <a:srgbClr val="0000A9"/>
              </a:buClr>
              <a:buFont typeface="Arial"/>
              <a:buChar char="•"/>
              <a:defRPr sz="2000" b="0">
                <a:latin typeface="+mn-lt"/>
              </a:defRPr>
            </a:lvl2pPr>
            <a:lvl3pPr>
              <a:defRPr sz="1800" b="0">
                <a:latin typeface="+mn-lt"/>
              </a:defRPr>
            </a:lvl3pPr>
            <a:lvl4pPr>
              <a:defRPr sz="1600" b="0">
                <a:latin typeface="+mn-lt"/>
              </a:defRPr>
            </a:lvl4pPr>
            <a:lvl5pPr>
              <a:defRPr sz="1600"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478315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258446"/>
      </p:ext>
    </p:extLst>
  </p:cSld>
  <p:clrMapOvr>
    <a:masterClrMapping/>
  </p:clrMapOvr>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9017334"/>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239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4"/>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6201" y="1143000"/>
            <a:ext cx="89916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186292"/>
            <a:ext cx="6270455"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smtClean="0"/>
              <a:t>6/17/14</a:t>
            </a:r>
            <a:endParaRPr lang="en-US" dirty="0"/>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dirty="0"/>
          </a:p>
        </p:txBody>
      </p:sp>
    </p:spTree>
    <p:extLst>
      <p:ext uri="{BB962C8B-B14F-4D97-AF65-F5344CB8AC3E}">
        <p14:creationId xmlns:p14="http://schemas.microsoft.com/office/powerpoint/2010/main" val="1850669575"/>
      </p:ext>
    </p:extLst>
  </p:cSld>
  <p:clrMapOvr>
    <a:masterClrMapping/>
  </p:clrMapOvr>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smtClean="0"/>
              <a:t>6/17/14</a:t>
            </a:r>
            <a:endParaRPr lang="en-US" dirty="0"/>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dirty="0"/>
          </a:p>
        </p:txBody>
      </p:sp>
    </p:spTree>
    <p:extLst>
      <p:ext uri="{BB962C8B-B14F-4D97-AF65-F5344CB8AC3E}">
        <p14:creationId xmlns:p14="http://schemas.microsoft.com/office/powerpoint/2010/main" val="2623784048"/>
      </p:ext>
    </p:extLst>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smtClean="0"/>
              <a:t>6/17/14</a:t>
            </a:r>
            <a:endParaRPr lang="en-US" dirty="0"/>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dirty="0"/>
          </a:p>
        </p:txBody>
      </p:sp>
    </p:spTree>
    <p:extLst>
      <p:ext uri="{BB962C8B-B14F-4D97-AF65-F5344CB8AC3E}">
        <p14:creationId xmlns:p14="http://schemas.microsoft.com/office/powerpoint/2010/main" val="1612723919"/>
      </p:ext>
    </p:extLst>
  </p:cSld>
  <p:clrMapOvr>
    <a:masterClrMapping/>
  </p:clrMapOvr>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6"/>
            <a:ext cx="9144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19646880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08388" y="2511426"/>
            <a:ext cx="19272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050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94133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lIns="91326" tIns="45664" rIns="91326" bIns="45664"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sp>
        <p:nvSpPr>
          <p:cNvPr id="7" name="Content Placeholder 6"/>
          <p:cNvSpPr>
            <a:spLocks noGrp="1"/>
          </p:cNvSpPr>
          <p:nvPr>
            <p:ph sz="quarter" idx="13"/>
          </p:nvPr>
        </p:nvSpPr>
        <p:spPr>
          <a:xfrm>
            <a:off x="200026" y="1158875"/>
            <a:ext cx="8704263" cy="5360988"/>
          </a:xfrm>
          <a:prstGeom prst="rect">
            <a:avLst/>
          </a:prstGeom>
        </p:spPr>
        <p:txBody>
          <a:bodyPr vert="horz" lIns="91326" tIns="45664" rIns="91326" bIns="45664"/>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373863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lIns="91326" tIns="45664" rIns="91326" bIns="45664"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20823226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8"/>
            <a:ext cx="9144000" cy="646331"/>
          </a:xfrm>
          <a:prstGeom prst="rect">
            <a:avLst/>
          </a:prstGeom>
        </p:spPr>
        <p:txBody>
          <a:bodyPr vert="horz" lIns="91326" tIns="45664" rIns="91326" bIns="45664"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5988693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7055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947498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10837295"/>
      </p:ext>
    </p:extLst>
  </p:cSld>
  <p:clrMapOvr>
    <a:masterClrMapping/>
  </p:clrMapOvr>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24196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811555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38814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78259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326277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111281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750911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2866754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744244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6/17/14</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E6269EB7-37CD-184F-8177-10F4323B87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60314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6/17/14</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8E1FD43C-9671-9142-B952-87839909E92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37473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6/17/14</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30BBC80-3139-074B-9352-BBD9524731C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160521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7.xml"/><Relationship Id="rId12" Type="http://schemas.openxmlformats.org/officeDocument/2006/relationships/slideLayout" Target="../slideLayouts/slideLayout18.xml"/><Relationship Id="rId13" Type="http://schemas.openxmlformats.org/officeDocument/2006/relationships/slideLayout" Target="../slideLayouts/slideLayout19.xml"/><Relationship Id="rId14" Type="http://schemas.openxmlformats.org/officeDocument/2006/relationships/slideLayout" Target="../slideLayouts/slideLayout20.xml"/><Relationship Id="rId15" Type="http://schemas.openxmlformats.org/officeDocument/2006/relationships/slideLayout" Target="../slideLayouts/slideLayout21.xml"/><Relationship Id="rId16" Type="http://schemas.openxmlformats.org/officeDocument/2006/relationships/theme" Target="../theme/theme2.xml"/><Relationship Id="rId17"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theme" Target="../theme/theme3.xml"/><Relationship Id="rId9" Type="http://schemas.openxmlformats.org/officeDocument/2006/relationships/image" Target="../media/image6.jpeg"/><Relationship Id="rId1" Type="http://schemas.openxmlformats.org/officeDocument/2006/relationships/slideLayout" Target="../slideLayouts/slideLayout22.xml"/><Relationship Id="rId2"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theme" Target="../theme/theme4.xml"/><Relationship Id="rId9" Type="http://schemas.openxmlformats.org/officeDocument/2006/relationships/image" Target="../media/image6.jpeg"/><Relationship Id="rId1" Type="http://schemas.openxmlformats.org/officeDocument/2006/relationships/slideLayout" Target="../slideLayouts/slideLayout29.xml"/><Relationship Id="rId2"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5.xml"/><Relationship Id="rId14" Type="http://schemas.openxmlformats.org/officeDocument/2006/relationships/image" Target="../media/image1.jpeg"/><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theme" Target="../theme/theme6.xml"/><Relationship Id="rId9" Type="http://schemas.openxmlformats.org/officeDocument/2006/relationships/image" Target="../media/image6.jpeg"/><Relationship Id="rId1" Type="http://schemas.openxmlformats.org/officeDocument/2006/relationships/slideLayout" Target="../slideLayouts/slideLayout48.xml"/><Relationship Id="rId2"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theme" Target="../theme/theme7.xml"/><Relationship Id="rId10" Type="http://schemas.openxmlformats.org/officeDocument/2006/relationships/image" Target="../media/image1.jpeg"/><Relationship Id="rId1" Type="http://schemas.openxmlformats.org/officeDocument/2006/relationships/slideLayout" Target="../slideLayouts/slideLayout55.xml"/><Relationship Id="rId2"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theme" Target="../theme/theme8.xml"/><Relationship Id="rId9" Type="http://schemas.openxmlformats.org/officeDocument/2006/relationships/image" Target="../media/image6.jpeg"/><Relationship Id="rId1" Type="http://schemas.openxmlformats.org/officeDocument/2006/relationships/slideLayout" Target="../slideLayouts/slideLayout63.xml"/><Relationship Id="rId2"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t>‹#›</a:t>
            </a:fld>
            <a:endParaRPr lang="en-US" dirty="0"/>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6/17/14</a:t>
            </a:r>
            <a:endParaRPr lang="en-US" dirty="0"/>
          </a:p>
        </p:txBody>
      </p:sp>
    </p:spTree>
    <p:extLst>
      <p:ext uri="{BB962C8B-B14F-4D97-AF65-F5344CB8AC3E}">
        <p14:creationId xmlns:p14="http://schemas.microsoft.com/office/powerpoint/2010/main" val="2519722608"/>
      </p:ext>
    </p:extLst>
  </p:cSld>
  <p:clrMap bg1="lt1" tx1="dk1" bg2="lt2" tx2="dk2" accent1="accent1" accent2="accent2" accent3="accent3" accent4="accent4" accent5="accent5" accent6="accent6" hlink="hlink" folHlink="folHlink"/>
  <p:sldLayoutIdLst>
    <p:sldLayoutId id="2147483650" r:id="rId1"/>
    <p:sldLayoutId id="2147483659" r:id="rId2"/>
    <p:sldLayoutId id="2147483660" r:id="rId3"/>
    <p:sldLayoutId id="2147483653" r:id="rId4"/>
    <p:sldLayoutId id="2147483661" r:id="rId5"/>
    <p:sldLayoutId id="2147483755" r:id="rId6"/>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r>
              <a:rPr lang="en-US" smtClean="0">
                <a:solidFill>
                  <a:srgbClr val="000000"/>
                </a:solidFill>
                <a:latin typeface="Times New Roman"/>
              </a:rPr>
              <a:t>6/17/14</a:t>
            </a:r>
            <a:endParaRPr lang="en-US" dirty="0">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endParaRPr lang="en-US" dirty="0">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chemeClr val="tx1"/>
                </a:solidFill>
                <a:latin typeface="Times New Roman" charset="0"/>
              </a:defRPr>
            </a:lvl1pPr>
          </a:lstStyle>
          <a:p>
            <a:pPr defTabSz="914400" fontAlgn="base">
              <a:spcAft>
                <a:spcPct val="0"/>
              </a:spcAft>
              <a:defRPr/>
            </a:pPr>
            <a:fld id="{82B05002-7CF6-7743-BD24-A5E601EC20AB}" type="slidenum">
              <a:rPr lang="en-US">
                <a:solidFill>
                  <a:srgbClr val="000000"/>
                </a:solidFill>
                <a:ea typeface="ＭＳ Ｐゴシック" charset="0"/>
                <a:cs typeface="ＭＳ Ｐゴシック" charset="0"/>
              </a:rPr>
              <a:pPr defTabSz="914400" fontAlgn="base">
                <a:spcAft>
                  <a:spcPct val="0"/>
                </a:spcAft>
                <a:defRPr/>
              </a:pPr>
              <a:t>‹#›</a:t>
            </a:fld>
            <a:endParaRPr lang="en-US" dirty="0">
              <a:solidFill>
                <a:srgbClr val="000000"/>
              </a:solidFill>
              <a:ea typeface="ＭＳ Ｐゴシック" charset="0"/>
              <a:cs typeface="ＭＳ Ｐゴシック" charset="0"/>
            </a:endParaRPr>
          </a:p>
        </p:txBody>
      </p:sp>
      <p:pic>
        <p:nvPicPr>
          <p:cNvPr id="1031" name="Picture 7" descr="volcano-pix1"/>
          <p:cNvPicPr>
            <a:picLocks noChangeAspect="1" noChangeArrowheads="1"/>
          </p:cNvPicPr>
          <p:nvPr userDrawn="1"/>
        </p:nvPicPr>
        <p:blipFill>
          <a:blip r:embed="rId17">
            <a:lum bright="50000" contrast="-54000"/>
            <a:extLst>
              <a:ext uri="{28A0092B-C50C-407E-A947-70E740481C1C}">
                <a14:useLocalDpi xmlns:a14="http://schemas.microsoft.com/office/drawing/2010/main" val="0"/>
              </a:ext>
            </a:extLst>
          </a:blip>
          <a:srcRect l="15291" t="21487" r="15572" b="21487"/>
          <a:stretch>
            <a:fillRect/>
          </a:stretch>
        </p:blipFill>
        <p:spPr bwMode="auto">
          <a:xfrm>
            <a:off x="-1588" y="0"/>
            <a:ext cx="914241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693844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hf sldNum="0"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2449727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200826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rgbClr val="7F7F7F"/>
                </a:solidFill>
              </a:defRPr>
            </a:lvl1pPr>
          </a:lstStyle>
          <a:p>
            <a:r>
              <a:rPr lang="en-US" smtClean="0">
                <a:latin typeface="Calibri"/>
              </a:rPr>
              <a:t>6/17/14</a:t>
            </a:r>
            <a:endParaRPr lang="en-US" dirty="0">
              <a:latin typeface="Calibri"/>
            </a:endParaRPr>
          </a:p>
        </p:txBody>
      </p:sp>
    </p:spTree>
    <p:extLst>
      <p:ext uri="{BB962C8B-B14F-4D97-AF65-F5344CB8AC3E}">
        <p14:creationId xmlns:p14="http://schemas.microsoft.com/office/powerpoint/2010/main" val="167456590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7" r:id="rId7"/>
    <p:sldLayoutId id="2147483748" r:id="rId8"/>
    <p:sldLayoutId id="2147483749" r:id="rId9"/>
    <p:sldLayoutId id="2147483751" r:id="rId10"/>
    <p:sldLayoutId id="2147483752" r:id="rId11"/>
    <p:sldLayoutId id="2147483753" r:id="rId12"/>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890" name="Picture 3" descr="TEMPO ppt Banner v6.jp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24"/>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2"/>
          </p:nvPr>
        </p:nvSpPr>
        <p:spPr>
          <a:xfrm>
            <a:off x="112713" y="6504012"/>
            <a:ext cx="2133600" cy="365125"/>
          </a:xfrm>
          <a:prstGeom prst="rect">
            <a:avLst/>
          </a:prstGeom>
        </p:spPr>
        <p:txBody>
          <a:bodyPr vert="horz" lIns="91326" tIns="45664" rIns="91326" bIns="45664" rtlCol="0" anchor="ctr"/>
          <a:lstStyle>
            <a:lvl1pPr algn="l" fontAlgn="auto">
              <a:spcBef>
                <a:spcPts val="0"/>
              </a:spcBef>
              <a:spcAft>
                <a:spcPts val="0"/>
              </a:spcAft>
              <a:defRPr sz="1100" dirty="0" smtClean="0">
                <a:solidFill>
                  <a:prstClr val="black">
                    <a:tint val="75000"/>
                  </a:prstClr>
                </a:solidFill>
                <a:latin typeface="Calibri"/>
                <a:ea typeface="+mn-ea"/>
                <a:cs typeface="+mn-cs"/>
              </a:defRPr>
            </a:lvl1pPr>
          </a:lstStyle>
          <a:p>
            <a:pPr defTabSz="456633">
              <a:defRPr/>
            </a:pPr>
            <a:r>
              <a:rPr lang="en-US" smtClean="0"/>
              <a:t>6/17/14</a:t>
            </a:r>
            <a:endParaRPr lang="en-US" dirty="0"/>
          </a:p>
        </p:txBody>
      </p:sp>
      <p:sp>
        <p:nvSpPr>
          <p:cNvPr id="5" name="Footer Placeholder 4"/>
          <p:cNvSpPr>
            <a:spLocks noGrp="1"/>
          </p:cNvSpPr>
          <p:nvPr>
            <p:ph type="ftr" sz="quarter" idx="3"/>
          </p:nvPr>
        </p:nvSpPr>
        <p:spPr>
          <a:xfrm>
            <a:off x="2779713" y="6504012"/>
            <a:ext cx="2895600" cy="365125"/>
          </a:xfrm>
          <a:prstGeom prst="rect">
            <a:avLst/>
          </a:prstGeom>
        </p:spPr>
        <p:txBody>
          <a:bodyPr vert="horz" lIns="91326" tIns="45664" rIns="91326" bIns="45664" rtlCol="0" anchor="ctr"/>
          <a:lstStyle>
            <a:lvl1pPr algn="ct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endParaRPr lang="en-US" dirty="0"/>
          </a:p>
        </p:txBody>
      </p:sp>
      <p:sp>
        <p:nvSpPr>
          <p:cNvPr id="6" name="Slide Number Placeholder 5"/>
          <p:cNvSpPr>
            <a:spLocks noGrp="1"/>
          </p:cNvSpPr>
          <p:nvPr>
            <p:ph type="sldNum" sz="quarter" idx="4"/>
          </p:nvPr>
        </p:nvSpPr>
        <p:spPr>
          <a:xfrm>
            <a:off x="6927850" y="6504012"/>
            <a:ext cx="2133600" cy="365125"/>
          </a:xfrm>
          <a:prstGeom prst="rect">
            <a:avLst/>
          </a:prstGeom>
        </p:spPr>
        <p:txBody>
          <a:bodyPr vert="horz" lIns="91326" tIns="45664" rIns="91326" bIns="45664" rtlCol="0" anchor="ctr"/>
          <a:lstStyle>
            <a:lvl1pPr algn="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fld id="{76E34F2A-343A-E342-9C99-2B5AF9C594C3}" type="slidenum">
              <a:rPr lang="en-US"/>
              <a:pPr defTabSz="456633">
                <a:defRPr/>
              </a:pPr>
              <a:t>‹#›</a:t>
            </a:fld>
            <a:endParaRPr lang="en-US" dirty="0"/>
          </a:p>
        </p:txBody>
      </p:sp>
    </p:spTree>
    <p:extLst>
      <p:ext uri="{BB962C8B-B14F-4D97-AF65-F5344CB8AC3E}">
        <p14:creationId xmlns:p14="http://schemas.microsoft.com/office/powerpoint/2010/main" val="255238155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Lst>
  <p:hf sldNum="0" hdr="0" ftr="0"/>
  <p:txStyles>
    <p:titleStyle>
      <a:lvl1pPr algn="ctr" defTabSz="456633"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6633"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274"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920"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557"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484" indent="-342484" algn="l" defTabSz="456633"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038" indent="-285404" algn="l" defTabSz="456633"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593" indent="-228316" algn="l" defTabSz="456633"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233"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880"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517" indent="-228316" algn="l" defTabSz="456633" rtl="0" eaLnBrk="1" latinLnBrk="0" hangingPunct="1">
        <a:spcBef>
          <a:spcPct val="20000"/>
        </a:spcBef>
        <a:buFont typeface="Arial"/>
        <a:buChar char="•"/>
        <a:defRPr sz="2000" kern="1200">
          <a:solidFill>
            <a:schemeClr val="tx1"/>
          </a:solidFill>
          <a:latin typeface="+mn-lt"/>
          <a:ea typeface="+mn-ea"/>
          <a:cs typeface="+mn-cs"/>
        </a:defRPr>
      </a:lvl6pPr>
      <a:lvl7pPr marL="2968152" indent="-228316" algn="l" defTabSz="456633" rtl="0" eaLnBrk="1" latinLnBrk="0" hangingPunct="1">
        <a:spcBef>
          <a:spcPct val="20000"/>
        </a:spcBef>
        <a:buFont typeface="Arial"/>
        <a:buChar char="•"/>
        <a:defRPr sz="2000" kern="1200">
          <a:solidFill>
            <a:schemeClr val="tx1"/>
          </a:solidFill>
          <a:latin typeface="+mn-lt"/>
          <a:ea typeface="+mn-ea"/>
          <a:cs typeface="+mn-cs"/>
        </a:defRPr>
      </a:lvl7pPr>
      <a:lvl8pPr marL="3424794" indent="-228316" algn="l" defTabSz="456633" rtl="0" eaLnBrk="1" latinLnBrk="0" hangingPunct="1">
        <a:spcBef>
          <a:spcPct val="20000"/>
        </a:spcBef>
        <a:buFont typeface="Arial"/>
        <a:buChar char="•"/>
        <a:defRPr sz="2000" kern="1200">
          <a:solidFill>
            <a:schemeClr val="tx1"/>
          </a:solidFill>
          <a:latin typeface="+mn-lt"/>
          <a:ea typeface="+mn-ea"/>
          <a:cs typeface="+mn-cs"/>
        </a:defRPr>
      </a:lvl8pPr>
      <a:lvl9pPr marL="3881426" indent="-228316" algn="l" defTabSz="4566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3" rtl="0" eaLnBrk="1" latinLnBrk="0" hangingPunct="1">
        <a:defRPr sz="1800" kern="1200">
          <a:solidFill>
            <a:schemeClr val="tx1"/>
          </a:solidFill>
          <a:latin typeface="+mn-lt"/>
          <a:ea typeface="+mn-ea"/>
          <a:cs typeface="+mn-cs"/>
        </a:defRPr>
      </a:lvl1pPr>
      <a:lvl2pPr marL="456633" algn="l" defTabSz="456633" rtl="0" eaLnBrk="1" latinLnBrk="0" hangingPunct="1">
        <a:defRPr sz="1800" kern="1200">
          <a:solidFill>
            <a:schemeClr val="tx1"/>
          </a:solidFill>
          <a:latin typeface="+mn-lt"/>
          <a:ea typeface="+mn-ea"/>
          <a:cs typeface="+mn-cs"/>
        </a:defRPr>
      </a:lvl2pPr>
      <a:lvl3pPr marL="913274" algn="l" defTabSz="456633" rtl="0" eaLnBrk="1" latinLnBrk="0" hangingPunct="1">
        <a:defRPr sz="1800" kern="1200">
          <a:solidFill>
            <a:schemeClr val="tx1"/>
          </a:solidFill>
          <a:latin typeface="+mn-lt"/>
          <a:ea typeface="+mn-ea"/>
          <a:cs typeface="+mn-cs"/>
        </a:defRPr>
      </a:lvl3pPr>
      <a:lvl4pPr marL="1369920" algn="l" defTabSz="456633" rtl="0" eaLnBrk="1" latinLnBrk="0" hangingPunct="1">
        <a:defRPr sz="1800" kern="1200">
          <a:solidFill>
            <a:schemeClr val="tx1"/>
          </a:solidFill>
          <a:latin typeface="+mn-lt"/>
          <a:ea typeface="+mn-ea"/>
          <a:cs typeface="+mn-cs"/>
        </a:defRPr>
      </a:lvl4pPr>
      <a:lvl5pPr marL="1826557" algn="l" defTabSz="456633" rtl="0" eaLnBrk="1" latinLnBrk="0" hangingPunct="1">
        <a:defRPr sz="1800" kern="1200">
          <a:solidFill>
            <a:schemeClr val="tx1"/>
          </a:solidFill>
          <a:latin typeface="+mn-lt"/>
          <a:ea typeface="+mn-ea"/>
          <a:cs typeface="+mn-cs"/>
        </a:defRPr>
      </a:lvl5pPr>
      <a:lvl6pPr marL="2283192" algn="l" defTabSz="456633" rtl="0" eaLnBrk="1" latinLnBrk="0" hangingPunct="1">
        <a:defRPr sz="1800" kern="1200">
          <a:solidFill>
            <a:schemeClr val="tx1"/>
          </a:solidFill>
          <a:latin typeface="+mn-lt"/>
          <a:ea typeface="+mn-ea"/>
          <a:cs typeface="+mn-cs"/>
        </a:defRPr>
      </a:lvl6pPr>
      <a:lvl7pPr marL="2739836" algn="l" defTabSz="456633" rtl="0" eaLnBrk="1" latinLnBrk="0" hangingPunct="1">
        <a:defRPr sz="1800" kern="1200">
          <a:solidFill>
            <a:schemeClr val="tx1"/>
          </a:solidFill>
          <a:latin typeface="+mn-lt"/>
          <a:ea typeface="+mn-ea"/>
          <a:cs typeface="+mn-cs"/>
        </a:defRPr>
      </a:lvl7pPr>
      <a:lvl8pPr marL="3196470" algn="l" defTabSz="456633" rtl="0" eaLnBrk="1" latinLnBrk="0" hangingPunct="1">
        <a:defRPr sz="1800" kern="1200">
          <a:solidFill>
            <a:schemeClr val="tx1"/>
          </a:solidFill>
          <a:latin typeface="+mn-lt"/>
          <a:ea typeface="+mn-ea"/>
          <a:cs typeface="+mn-cs"/>
        </a:defRPr>
      </a:lvl8pPr>
      <a:lvl9pPr marL="3653112" algn="l" defTabSz="45663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1" y="6623554"/>
            <a:ext cx="2895600" cy="234446"/>
          </a:xfrm>
          <a:prstGeom prst="rect">
            <a:avLst/>
          </a:prstGeom>
        </p:spPr>
        <p:txBody>
          <a:bodyPr vert="horz" lIns="91326" tIns="45664" rIns="91326" bIns="45664" rtlCol="0" anchor="ctr"/>
          <a:lstStyle>
            <a:lvl1pPr algn="ctr">
              <a:defRPr sz="1200">
                <a:solidFill>
                  <a:schemeClr val="tx1">
                    <a:tint val="75000"/>
                  </a:schemeClr>
                </a:solidFill>
              </a:defRPr>
            </a:lvl1pPr>
          </a:lstStyle>
          <a:p>
            <a:pPr defTabSz="456633"/>
            <a:endParaRPr lang="en-US" dirty="0">
              <a:solidFill>
                <a:prstClr val="black">
                  <a:tint val="75000"/>
                </a:prstClr>
              </a:solidFill>
              <a:latin typeface="Calibri"/>
              <a:ea typeface="ＭＳ Ｐゴシック" charset="0"/>
              <a:cs typeface="ＭＳ Ｐゴシック" charset="0"/>
            </a:endParaRPr>
          </a:p>
        </p:txBody>
      </p:sp>
      <p:sp>
        <p:nvSpPr>
          <p:cNvPr id="3" name="Slide Number Placeholder 2"/>
          <p:cNvSpPr>
            <a:spLocks noGrp="1"/>
          </p:cNvSpPr>
          <p:nvPr>
            <p:ph type="sldNum" sz="quarter" idx="4"/>
          </p:nvPr>
        </p:nvSpPr>
        <p:spPr>
          <a:xfrm>
            <a:off x="7010400" y="6623578"/>
            <a:ext cx="2133600" cy="228989"/>
          </a:xfrm>
          <a:prstGeom prst="rect">
            <a:avLst/>
          </a:prstGeom>
        </p:spPr>
        <p:txBody>
          <a:bodyPr vert="horz" lIns="91326" tIns="45664" rIns="91326" bIns="45664" rtlCol="0" anchor="ctr"/>
          <a:lstStyle>
            <a:lvl1pPr algn="r">
              <a:defRPr sz="1200">
                <a:solidFill>
                  <a:schemeClr val="tx1">
                    <a:tint val="75000"/>
                  </a:schemeClr>
                </a:solidFill>
              </a:defRPr>
            </a:lvl1pPr>
          </a:lstStyle>
          <a:p>
            <a:pPr defTabSz="456633"/>
            <a:fld id="{24528EB1-4DC2-B445-862E-7D59106F092A}" type="slidenum">
              <a:rPr lang="en-US" smtClean="0">
                <a:solidFill>
                  <a:prstClr val="black">
                    <a:tint val="75000"/>
                  </a:prstClr>
                </a:solidFill>
                <a:latin typeface="Calibri"/>
                <a:ea typeface="ＭＳ Ｐゴシック" charset="0"/>
                <a:cs typeface="ＭＳ Ｐゴシック" charset="0"/>
              </a:rPr>
              <a:pPr defTabSz="456633"/>
              <a:t>‹#›</a:t>
            </a:fld>
            <a:endParaRPr lang="en-US" dirty="0">
              <a:solidFill>
                <a:prstClr val="black">
                  <a:tint val="75000"/>
                </a:prstClr>
              </a:solidFill>
              <a:latin typeface="Calibri"/>
              <a:ea typeface="ＭＳ Ｐゴシック" charset="0"/>
              <a:cs typeface="ＭＳ Ｐゴシック" charset="0"/>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326" tIns="45664" rIns="91326" bIns="45664" rtlCol="0" anchor="ctr"/>
          <a:lstStyle>
            <a:lvl1pPr algn="l">
              <a:defRPr sz="1200">
                <a:solidFill>
                  <a:schemeClr val="tx1">
                    <a:tint val="75000"/>
                  </a:schemeClr>
                </a:solidFill>
              </a:defRPr>
            </a:lvl1pPr>
          </a:lstStyle>
          <a:p>
            <a:pPr defTabSz="456633"/>
            <a:r>
              <a:rPr lang="en-US" smtClean="0">
                <a:solidFill>
                  <a:prstClr val="black">
                    <a:tint val="75000"/>
                  </a:prstClr>
                </a:solidFill>
                <a:latin typeface="Calibri"/>
                <a:ea typeface="ＭＳ Ｐゴシック" charset="0"/>
                <a:cs typeface="ＭＳ Ｐゴシック" charset="0"/>
              </a:rPr>
              <a:t>6/17/14</a:t>
            </a:r>
            <a:endParaRPr lang="en-US" dirty="0">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6397432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p:timing>
    <p:tnLst>
      <p:par>
        <p:cTn xmlns:p14="http://schemas.microsoft.com/office/powerpoint/2010/main" id="1" dur="indefinite" restart="never" nodeType="tmRoot"/>
      </p:par>
    </p:tnLst>
  </p:timing>
  <p:hf sldNum="0" hdr="0" ftr="0"/>
  <p:txStyles>
    <p:titleStyle>
      <a:lvl1pPr algn="ctr" defTabSz="456633" rtl="0" eaLnBrk="1" latinLnBrk="0" hangingPunct="1">
        <a:spcBef>
          <a:spcPct val="0"/>
        </a:spcBef>
        <a:buNone/>
        <a:defRPr sz="4400" kern="1200">
          <a:solidFill>
            <a:schemeClr val="tx1"/>
          </a:solidFill>
          <a:latin typeface="+mj-lt"/>
          <a:ea typeface="+mj-ea"/>
          <a:cs typeface="+mj-cs"/>
        </a:defRPr>
      </a:lvl1pPr>
    </p:titleStyle>
    <p:bodyStyle>
      <a:lvl1pPr marL="342484" indent="-342484" algn="l" defTabSz="456633" rtl="0" eaLnBrk="1" latinLnBrk="0" hangingPunct="1">
        <a:spcBef>
          <a:spcPct val="20000"/>
        </a:spcBef>
        <a:buFont typeface="Arial"/>
        <a:buChar char="•"/>
        <a:defRPr sz="3200" kern="1200">
          <a:solidFill>
            <a:schemeClr val="tx1"/>
          </a:solidFill>
          <a:latin typeface="+mn-lt"/>
          <a:ea typeface="+mn-ea"/>
          <a:cs typeface="+mn-cs"/>
        </a:defRPr>
      </a:lvl1pPr>
      <a:lvl2pPr marL="742038" indent="-285404" algn="l" defTabSz="456633" rtl="0" eaLnBrk="1" latinLnBrk="0" hangingPunct="1">
        <a:spcBef>
          <a:spcPct val="20000"/>
        </a:spcBef>
        <a:buFont typeface="Arial"/>
        <a:buChar char="–"/>
        <a:defRPr sz="2800" kern="1200">
          <a:solidFill>
            <a:schemeClr val="tx1"/>
          </a:solidFill>
          <a:latin typeface="+mn-lt"/>
          <a:ea typeface="+mn-ea"/>
          <a:cs typeface="+mn-cs"/>
        </a:defRPr>
      </a:lvl2pPr>
      <a:lvl3pPr marL="1141593" indent="-228316" algn="l" defTabSz="456633" rtl="0" eaLnBrk="1" latinLnBrk="0" hangingPunct="1">
        <a:spcBef>
          <a:spcPct val="20000"/>
        </a:spcBef>
        <a:buFont typeface="Arial"/>
        <a:buChar char="•"/>
        <a:defRPr sz="2400" kern="1200">
          <a:solidFill>
            <a:schemeClr val="tx1"/>
          </a:solidFill>
          <a:latin typeface="+mn-lt"/>
          <a:ea typeface="+mn-ea"/>
          <a:cs typeface="+mn-cs"/>
        </a:defRPr>
      </a:lvl3pPr>
      <a:lvl4pPr marL="1598233" indent="-228316" algn="l" defTabSz="456633" rtl="0" eaLnBrk="1" latinLnBrk="0" hangingPunct="1">
        <a:spcBef>
          <a:spcPct val="20000"/>
        </a:spcBef>
        <a:buFont typeface="Arial"/>
        <a:buChar char="–"/>
        <a:defRPr sz="2000" kern="1200">
          <a:solidFill>
            <a:schemeClr val="tx1"/>
          </a:solidFill>
          <a:latin typeface="+mn-lt"/>
          <a:ea typeface="+mn-ea"/>
          <a:cs typeface="+mn-cs"/>
        </a:defRPr>
      </a:lvl4pPr>
      <a:lvl5pPr marL="2054880" indent="-228316" algn="l" defTabSz="456633" rtl="0" eaLnBrk="1" latinLnBrk="0" hangingPunct="1">
        <a:spcBef>
          <a:spcPct val="20000"/>
        </a:spcBef>
        <a:buFont typeface="Arial"/>
        <a:buChar char="»"/>
        <a:defRPr sz="2000" kern="1200">
          <a:solidFill>
            <a:schemeClr val="tx1"/>
          </a:solidFill>
          <a:latin typeface="+mn-lt"/>
          <a:ea typeface="+mn-ea"/>
          <a:cs typeface="+mn-cs"/>
        </a:defRPr>
      </a:lvl5pPr>
      <a:lvl6pPr marL="2511517" indent="-228316" algn="l" defTabSz="456633" rtl="0" eaLnBrk="1" latinLnBrk="0" hangingPunct="1">
        <a:spcBef>
          <a:spcPct val="20000"/>
        </a:spcBef>
        <a:buFont typeface="Arial"/>
        <a:buChar char="•"/>
        <a:defRPr sz="2000" kern="1200">
          <a:solidFill>
            <a:schemeClr val="tx1"/>
          </a:solidFill>
          <a:latin typeface="+mn-lt"/>
          <a:ea typeface="+mn-ea"/>
          <a:cs typeface="+mn-cs"/>
        </a:defRPr>
      </a:lvl6pPr>
      <a:lvl7pPr marL="2968152" indent="-228316" algn="l" defTabSz="456633" rtl="0" eaLnBrk="1" latinLnBrk="0" hangingPunct="1">
        <a:spcBef>
          <a:spcPct val="20000"/>
        </a:spcBef>
        <a:buFont typeface="Arial"/>
        <a:buChar char="•"/>
        <a:defRPr sz="2000" kern="1200">
          <a:solidFill>
            <a:schemeClr val="tx1"/>
          </a:solidFill>
          <a:latin typeface="+mn-lt"/>
          <a:ea typeface="+mn-ea"/>
          <a:cs typeface="+mn-cs"/>
        </a:defRPr>
      </a:lvl7pPr>
      <a:lvl8pPr marL="3424794" indent="-228316" algn="l" defTabSz="456633" rtl="0" eaLnBrk="1" latinLnBrk="0" hangingPunct="1">
        <a:spcBef>
          <a:spcPct val="20000"/>
        </a:spcBef>
        <a:buFont typeface="Arial"/>
        <a:buChar char="•"/>
        <a:defRPr sz="2000" kern="1200">
          <a:solidFill>
            <a:schemeClr val="tx1"/>
          </a:solidFill>
          <a:latin typeface="+mn-lt"/>
          <a:ea typeface="+mn-ea"/>
          <a:cs typeface="+mn-cs"/>
        </a:defRPr>
      </a:lvl8pPr>
      <a:lvl9pPr marL="3881426" indent="-228316" algn="l" defTabSz="4566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3" rtl="0" eaLnBrk="1" latinLnBrk="0" hangingPunct="1">
        <a:defRPr sz="1800" kern="1200">
          <a:solidFill>
            <a:schemeClr val="tx1"/>
          </a:solidFill>
          <a:latin typeface="+mn-lt"/>
          <a:ea typeface="+mn-ea"/>
          <a:cs typeface="+mn-cs"/>
        </a:defRPr>
      </a:lvl1pPr>
      <a:lvl2pPr marL="456633" algn="l" defTabSz="456633" rtl="0" eaLnBrk="1" latinLnBrk="0" hangingPunct="1">
        <a:defRPr sz="1800" kern="1200">
          <a:solidFill>
            <a:schemeClr val="tx1"/>
          </a:solidFill>
          <a:latin typeface="+mn-lt"/>
          <a:ea typeface="+mn-ea"/>
          <a:cs typeface="+mn-cs"/>
        </a:defRPr>
      </a:lvl2pPr>
      <a:lvl3pPr marL="913274" algn="l" defTabSz="456633" rtl="0" eaLnBrk="1" latinLnBrk="0" hangingPunct="1">
        <a:defRPr sz="1800" kern="1200">
          <a:solidFill>
            <a:schemeClr val="tx1"/>
          </a:solidFill>
          <a:latin typeface="+mn-lt"/>
          <a:ea typeface="+mn-ea"/>
          <a:cs typeface="+mn-cs"/>
        </a:defRPr>
      </a:lvl3pPr>
      <a:lvl4pPr marL="1369920" algn="l" defTabSz="456633" rtl="0" eaLnBrk="1" latinLnBrk="0" hangingPunct="1">
        <a:defRPr sz="1800" kern="1200">
          <a:solidFill>
            <a:schemeClr val="tx1"/>
          </a:solidFill>
          <a:latin typeface="+mn-lt"/>
          <a:ea typeface="+mn-ea"/>
          <a:cs typeface="+mn-cs"/>
        </a:defRPr>
      </a:lvl4pPr>
      <a:lvl5pPr marL="1826557" algn="l" defTabSz="456633" rtl="0" eaLnBrk="1" latinLnBrk="0" hangingPunct="1">
        <a:defRPr sz="1800" kern="1200">
          <a:solidFill>
            <a:schemeClr val="tx1"/>
          </a:solidFill>
          <a:latin typeface="+mn-lt"/>
          <a:ea typeface="+mn-ea"/>
          <a:cs typeface="+mn-cs"/>
        </a:defRPr>
      </a:lvl5pPr>
      <a:lvl6pPr marL="2283192" algn="l" defTabSz="456633" rtl="0" eaLnBrk="1" latinLnBrk="0" hangingPunct="1">
        <a:defRPr sz="1800" kern="1200">
          <a:solidFill>
            <a:schemeClr val="tx1"/>
          </a:solidFill>
          <a:latin typeface="+mn-lt"/>
          <a:ea typeface="+mn-ea"/>
          <a:cs typeface="+mn-cs"/>
        </a:defRPr>
      </a:lvl6pPr>
      <a:lvl7pPr marL="2739836" algn="l" defTabSz="456633" rtl="0" eaLnBrk="1" latinLnBrk="0" hangingPunct="1">
        <a:defRPr sz="1800" kern="1200">
          <a:solidFill>
            <a:schemeClr val="tx1"/>
          </a:solidFill>
          <a:latin typeface="+mn-lt"/>
          <a:ea typeface="+mn-ea"/>
          <a:cs typeface="+mn-cs"/>
        </a:defRPr>
      </a:lvl7pPr>
      <a:lvl8pPr marL="3196470" algn="l" defTabSz="456633" rtl="0" eaLnBrk="1" latinLnBrk="0" hangingPunct="1">
        <a:defRPr sz="1800" kern="1200">
          <a:solidFill>
            <a:schemeClr val="tx1"/>
          </a:solidFill>
          <a:latin typeface="+mn-lt"/>
          <a:ea typeface="+mn-ea"/>
          <a:cs typeface="+mn-cs"/>
        </a:defRPr>
      </a:lvl8pPr>
      <a:lvl9pPr marL="3653112" algn="l" defTabSz="45663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6449225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17.png"/><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png"/><Relationship Id="rId1" Type="http://schemas.openxmlformats.org/officeDocument/2006/relationships/slideLayout" Target="../slideLayouts/slideLayout67.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jpeg"/><Relationship Id="rId14" Type="http://schemas.openxmlformats.org/officeDocument/2006/relationships/image" Target="../media/image34.emf"/><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emf"/><Relationship Id="rId7" Type="http://schemas.openxmlformats.org/officeDocument/2006/relationships/image" Target="../media/image27.jpe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jpeg"/></Relationships>
</file>

<file path=ppt/slides/_rels/slide16.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jpeg"/><Relationship Id="rId14" Type="http://schemas.openxmlformats.org/officeDocument/2006/relationships/image" Target="../media/image34.emf"/><Relationship Id="rId1" Type="http://schemas.openxmlformats.org/officeDocument/2006/relationships/slideLayout" Target="../slideLayouts/slideLayout26.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emf"/><Relationship Id="rId7" Type="http://schemas.openxmlformats.org/officeDocument/2006/relationships/image" Target="../media/image27.jpe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35.emf"/><Relationship Id="rId1" Type="http://schemas.openxmlformats.org/officeDocument/2006/relationships/vmlDrawing" Target="../drawings/vmlDrawing1.vml"/><Relationship Id="rId2"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13.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5.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3642042" y="1225848"/>
            <a:ext cx="5159058" cy="215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r>
              <a:rPr lang="en-US" sz="4400" b="1" dirty="0" smtClean="0">
                <a:solidFill>
                  <a:srgbClr val="000090"/>
                </a:solidFill>
                <a:cs typeface="Arial" charset="0"/>
              </a:rPr>
              <a:t>TEMPO Status</a:t>
            </a:r>
            <a:endParaRPr lang="en-US" sz="4400" b="1" dirty="0">
              <a:solidFill>
                <a:srgbClr val="000090"/>
              </a:solidFill>
              <a:cs typeface="Arial" charset="0"/>
            </a:endParaRPr>
          </a:p>
          <a:p>
            <a:pPr algn="r" eaLnBrk="1" hangingPunct="1"/>
            <a:endParaRPr lang="en-US" sz="1600" dirty="0" smtClean="0">
              <a:solidFill>
                <a:srgbClr val="000090"/>
              </a:solidFill>
              <a:cs typeface="Arial" charset="0"/>
            </a:endParaRPr>
          </a:p>
          <a:p>
            <a:pPr algn="r" eaLnBrk="1" hangingPunct="1"/>
            <a:r>
              <a:rPr lang="en-US" sz="2800" dirty="0" smtClean="0">
                <a:solidFill>
                  <a:srgbClr val="000090"/>
                </a:solidFill>
                <a:cs typeface="Arial" charset="0"/>
              </a:rPr>
              <a:t>Kelly Chance</a:t>
            </a:r>
            <a:endParaRPr lang="en-US" sz="2800" dirty="0">
              <a:solidFill>
                <a:srgbClr val="000090"/>
              </a:solidFill>
              <a:cs typeface="Arial" charset="0"/>
            </a:endParaRPr>
          </a:p>
          <a:p>
            <a:pPr algn="r" defTabSz="914400" fontAlgn="base">
              <a:lnSpc>
                <a:spcPct val="80000"/>
              </a:lnSpc>
              <a:spcBef>
                <a:spcPct val="0"/>
              </a:spcBef>
              <a:spcAft>
                <a:spcPct val="0"/>
              </a:spcAft>
            </a:pPr>
            <a:r>
              <a:rPr lang="en-US" sz="2800" dirty="0" smtClean="0">
                <a:solidFill>
                  <a:srgbClr val="000090"/>
                </a:solidFill>
                <a:cs typeface="Arial" charset="0"/>
              </a:rPr>
              <a:t>AQAST 7 meeting</a:t>
            </a:r>
          </a:p>
          <a:p>
            <a:pPr algn="r" defTabSz="914400" fontAlgn="base">
              <a:lnSpc>
                <a:spcPct val="80000"/>
              </a:lnSpc>
              <a:spcBef>
                <a:spcPct val="0"/>
              </a:spcBef>
              <a:spcAft>
                <a:spcPct val="0"/>
              </a:spcAft>
            </a:pPr>
            <a:r>
              <a:rPr lang="en-US" sz="2800" dirty="0" smtClean="0">
                <a:solidFill>
                  <a:srgbClr val="000090"/>
                </a:solidFill>
                <a:cs typeface="Arial" charset="0"/>
              </a:rPr>
              <a:t>June 17, 2014</a:t>
            </a:r>
          </a:p>
        </p:txBody>
      </p:sp>
    </p:spTree>
    <p:extLst>
      <p:ext uri="{BB962C8B-B14F-4D97-AF65-F5344CB8AC3E}">
        <p14:creationId xmlns:p14="http://schemas.microsoft.com/office/powerpoint/2010/main" val="36676547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904948" y="183918"/>
            <a:ext cx="5972807" cy="638108"/>
          </a:xfrm>
        </p:spPr>
        <p:txBody>
          <a:bodyPr/>
          <a:lstStyle/>
          <a:p>
            <a:r>
              <a:rPr lang="en-US" dirty="0" smtClean="0"/>
              <a:t>NO</a:t>
            </a:r>
            <a:r>
              <a:rPr lang="en-US" baseline="-25000" dirty="0" smtClean="0"/>
              <a:t>2</a:t>
            </a:r>
            <a:r>
              <a:rPr lang="en-US" dirty="0" smtClean="0"/>
              <a:t> over Los Angeles</a:t>
            </a:r>
            <a:endParaRPr lang="en-US" dirty="0"/>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pic>
        <p:nvPicPr>
          <p:cNvPr id="8" name="Picture 2" descr="LA2_zoom_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113" y="1579563"/>
            <a:ext cx="685641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LA2_NO2_z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00" y="1592263"/>
            <a:ext cx="6856413"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LA2_zoom_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763" y="1584325"/>
            <a:ext cx="685641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029058" y="6372634"/>
            <a:ext cx="2022434" cy="369332"/>
          </a:xfrm>
          <a:prstGeom prst="rect">
            <a:avLst/>
          </a:prstGeom>
          <a:noFill/>
        </p:spPr>
        <p:txBody>
          <a:bodyPr wrap="none" rtlCol="0">
            <a:spAutoFit/>
          </a:bodyPr>
          <a:lstStyle/>
          <a:p>
            <a:r>
              <a:rPr lang="en-US" b="1" i="1" dirty="0" smtClean="0">
                <a:solidFill>
                  <a:srgbClr val="FFFF00"/>
                </a:solidFill>
                <a:latin typeface="Calibri"/>
              </a:rPr>
              <a:t>Courtesy T. Kurosu</a:t>
            </a:r>
            <a:endParaRPr lang="en-US" b="1" i="1" dirty="0">
              <a:solidFill>
                <a:srgbClr val="FFFF00"/>
              </a:solidFill>
              <a:latin typeface="Calibri"/>
            </a:endParaRPr>
          </a:p>
        </p:txBody>
      </p:sp>
    </p:spTree>
    <p:extLst>
      <p:ext uri="{BB962C8B-B14F-4D97-AF65-F5344CB8AC3E}">
        <p14:creationId xmlns:p14="http://schemas.microsoft.com/office/powerpoint/2010/main" val="33715097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par>
                          <p:cTn id="18" fill="hold">
                            <p:stCondLst>
                              <p:cond delay="1000"/>
                            </p:stCondLst>
                            <p:childTnLst>
                              <p:par>
                                <p:cTn id="19" presetID="9" presetClass="emph" presetSubtype="0" nodeType="afterEffect">
                                  <p:stCondLst>
                                    <p:cond delay="0"/>
                                  </p:stCondLst>
                                  <p:childTnLst>
                                    <p:set>
                                      <p:cBhvr rctx="PPT">
                                        <p:cTn id="20" dur="indefinite"/>
                                        <p:tgtEl>
                                          <p:spTgt spid="10"/>
                                        </p:tgtEl>
                                        <p:attrNameLst>
                                          <p:attrName>style.opacity</p:attrName>
                                        </p:attrNameLst>
                                      </p:cBhvr>
                                      <p:to>
                                        <p:strVal val="0.5"/>
                                      </p:to>
                                    </p:set>
                                    <p:animEffect filter="image" prLst="opacity: 0.5">
                                      <p:cBhvr rctx="IE">
                                        <p:cTn id="21"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Washington, DC coverage</a:t>
            </a:r>
            <a:endParaRPr lang="en-US" dirty="0"/>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pic>
        <p:nvPicPr>
          <p:cNvPr id="3" name="Picture 2" descr="WashingtonD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072" y="1068815"/>
            <a:ext cx="7339584" cy="5810504"/>
          </a:xfrm>
          <a:prstGeom prst="rect">
            <a:avLst/>
          </a:prstGeom>
        </p:spPr>
      </p:pic>
      <p:sp>
        <p:nvSpPr>
          <p:cNvPr id="6" name="TextBox 5"/>
          <p:cNvSpPr txBox="1"/>
          <p:nvPr/>
        </p:nvSpPr>
        <p:spPr>
          <a:xfrm rot="18960000">
            <a:off x="2737976" y="3040841"/>
            <a:ext cx="4493538" cy="1569660"/>
          </a:xfrm>
          <a:prstGeom prst="rect">
            <a:avLst/>
          </a:prstGeom>
          <a:noFill/>
        </p:spPr>
        <p:txBody>
          <a:bodyPr wrap="none" rtlCol="0">
            <a:spAutoFit/>
          </a:bodyPr>
          <a:lstStyle/>
          <a:p>
            <a:r>
              <a:rPr lang="en-US" sz="9600" b="1" dirty="0" smtClean="0">
                <a:solidFill>
                  <a:srgbClr val="FFFF00"/>
                </a:solidFill>
                <a:latin typeface="Arial"/>
                <a:cs typeface="Arial"/>
              </a:rPr>
              <a:t>Hourly! </a:t>
            </a:r>
            <a:endParaRPr lang="en-US" sz="9600" b="1" dirty="0">
              <a:solidFill>
                <a:srgbClr val="FFFF00"/>
              </a:solidFill>
              <a:latin typeface="Arial"/>
              <a:cs typeface="Arial"/>
            </a:endParaRPr>
          </a:p>
        </p:txBody>
      </p:sp>
    </p:spTree>
    <p:extLst>
      <p:ext uri="{BB962C8B-B14F-4D97-AF65-F5344CB8AC3E}">
        <p14:creationId xmlns:p14="http://schemas.microsoft.com/office/powerpoint/2010/main" val="18082365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Mexico City coverage</a:t>
            </a:r>
            <a:endParaRPr lang="en-US" dirty="0"/>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pic>
        <p:nvPicPr>
          <p:cNvPr id="12" name="Picture 11" descr="mexic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9" y="1023990"/>
            <a:ext cx="9462008" cy="5905246"/>
          </a:xfrm>
          <a:prstGeom prst="rect">
            <a:avLst/>
          </a:prstGeom>
        </p:spPr>
      </p:pic>
      <p:pic>
        <p:nvPicPr>
          <p:cNvPr id="13" name="Picture 12" descr="bigred.png"/>
          <p:cNvPicPr>
            <a:picLocks/>
          </p:cNvPicPr>
          <p:nvPr/>
        </p:nvPicPr>
        <p:blipFill rotWithShape="1">
          <a:blip r:embed="rId4">
            <a:extLst>
              <a:ext uri="{28A0092B-C50C-407E-A947-70E740481C1C}">
                <a14:useLocalDpi xmlns:a14="http://schemas.microsoft.com/office/drawing/2010/main" val="0"/>
              </a:ext>
            </a:extLst>
          </a:blip>
          <a:srcRect l="50" t="10384" r="186" b="2368"/>
          <a:stretch/>
        </p:blipFill>
        <p:spPr>
          <a:xfrm>
            <a:off x="0" y="1023990"/>
            <a:ext cx="9060930" cy="5905246"/>
          </a:xfrm>
          <a:prstGeom prst="rect">
            <a:avLst/>
          </a:prstGeom>
        </p:spPr>
      </p:pic>
      <p:sp>
        <p:nvSpPr>
          <p:cNvPr id="14" name="TextBox 13"/>
          <p:cNvSpPr txBox="1"/>
          <p:nvPr/>
        </p:nvSpPr>
        <p:spPr>
          <a:xfrm rot="18960000">
            <a:off x="1724820" y="3194559"/>
            <a:ext cx="5884844" cy="1323439"/>
          </a:xfrm>
          <a:prstGeom prst="rect">
            <a:avLst/>
          </a:prstGeom>
          <a:noFill/>
        </p:spPr>
        <p:txBody>
          <a:bodyPr wrap="none" rtlCol="0">
            <a:spAutoFit/>
          </a:bodyPr>
          <a:lstStyle/>
          <a:p>
            <a:r>
              <a:rPr lang="en-US" sz="8000" b="1" dirty="0" smtClean="0">
                <a:solidFill>
                  <a:srgbClr val="FFFF00"/>
                </a:solidFill>
                <a:latin typeface="Arial"/>
                <a:cs typeface="Arial"/>
              </a:rPr>
              <a:t>¡</a:t>
            </a:r>
            <a:r>
              <a:rPr lang="en-US" sz="8000" b="1" dirty="0">
                <a:solidFill>
                  <a:srgbClr val="FFFF00"/>
                </a:solidFill>
                <a:latin typeface="Arial"/>
                <a:cs typeface="Arial"/>
              </a:rPr>
              <a:t>C</a:t>
            </a:r>
            <a:r>
              <a:rPr lang="en-US" sz="8000" b="1" dirty="0" smtClean="0">
                <a:solidFill>
                  <a:srgbClr val="FFFF00"/>
                </a:solidFill>
                <a:latin typeface="Arial"/>
                <a:cs typeface="Arial"/>
              </a:rPr>
              <a:t>ada hora!</a:t>
            </a:r>
            <a:endParaRPr lang="en-US" sz="8000" b="1" dirty="0">
              <a:solidFill>
                <a:srgbClr val="FFFF00"/>
              </a:solidFill>
              <a:latin typeface="Arial"/>
              <a:cs typeface="Arial"/>
            </a:endParaRPr>
          </a:p>
        </p:txBody>
      </p:sp>
    </p:spTree>
    <p:extLst>
      <p:ext uri="{BB962C8B-B14F-4D97-AF65-F5344CB8AC3E}">
        <p14:creationId xmlns:p14="http://schemas.microsoft.com/office/powerpoint/2010/main" val="9541560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26454"/>
            <a:ext cx="5972807" cy="951695"/>
          </a:xfrm>
        </p:spPr>
        <p:txBody>
          <a:bodyPr/>
          <a:lstStyle/>
          <a:p>
            <a:r>
              <a:rPr lang="en-US" sz="4000" dirty="0" smtClean="0"/>
              <a:t>www.</a:t>
            </a:r>
            <a:r>
              <a:rPr lang="en-US" sz="4000" b="1" dirty="0" smtClean="0"/>
              <a:t>epa</a:t>
            </a:r>
            <a:r>
              <a:rPr lang="en-US" sz="4000" dirty="0" smtClean="0"/>
              <a:t>.gov</a:t>
            </a:r>
            <a:r>
              <a:rPr lang="en-US" sz="4000" dirty="0"/>
              <a:t>/</a:t>
            </a:r>
            <a:r>
              <a:rPr lang="en-US" sz="4000" b="1" dirty="0" smtClean="0"/>
              <a:t>rs</a:t>
            </a:r>
            <a:r>
              <a:rPr lang="en-US" sz="4000" dirty="0" smtClean="0"/>
              <a:t>ig</a:t>
            </a:r>
            <a:endParaRPr lang="en-US" sz="4000" dirty="0"/>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pic>
        <p:nvPicPr>
          <p:cNvPr id="5" name="Picture 4" descr="Screen Shot 2014-06-05 at 2.45.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634" y="2407758"/>
            <a:ext cx="6927330" cy="4071790"/>
          </a:xfrm>
          <a:prstGeom prst="rect">
            <a:avLst/>
          </a:prstGeom>
        </p:spPr>
      </p:pic>
      <p:sp>
        <p:nvSpPr>
          <p:cNvPr id="8" name="TextBox 7"/>
          <p:cNvSpPr txBox="1"/>
          <p:nvPr/>
        </p:nvSpPr>
        <p:spPr>
          <a:xfrm>
            <a:off x="0" y="1154228"/>
            <a:ext cx="9144000" cy="1200328"/>
          </a:xfrm>
          <a:prstGeom prst="rect">
            <a:avLst/>
          </a:prstGeom>
          <a:noFill/>
        </p:spPr>
        <p:txBody>
          <a:bodyPr wrap="square" rtlCol="0">
            <a:spAutoFit/>
          </a:bodyPr>
          <a:lstStyle/>
          <a:p>
            <a:r>
              <a:rPr lang="en-US" sz="2400" b="1" dirty="0" smtClean="0">
                <a:latin typeface="Arial"/>
                <a:cs typeface="Arial"/>
              </a:rPr>
              <a:t>TEMPO will use the EPA’s Remote Sensing Information Gateway (RSIG) for subsetting, visualization, and product distribution – </a:t>
            </a:r>
            <a:r>
              <a:rPr lang="en-US" sz="2400" b="1" i="1" dirty="0" smtClean="0">
                <a:latin typeface="Arial"/>
                <a:cs typeface="Arial"/>
              </a:rPr>
              <a:t>to make TEMPO YOUR instrument</a:t>
            </a:r>
          </a:p>
        </p:txBody>
      </p:sp>
    </p:spTree>
    <p:extLst>
      <p:ext uri="{BB962C8B-B14F-4D97-AF65-F5344CB8AC3E}">
        <p14:creationId xmlns:p14="http://schemas.microsoft.com/office/powerpoint/2010/main" val="429242769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72" y="130398"/>
            <a:ext cx="5972807" cy="638108"/>
          </a:xfrm>
        </p:spPr>
        <p:txBody>
          <a:bodyPr/>
          <a:lstStyle/>
          <a:p>
            <a:r>
              <a:rPr lang="en-US" sz="4000" dirty="0"/>
              <a:t>TEMPO </a:t>
            </a:r>
            <a:r>
              <a:rPr lang="en-US" sz="4000" dirty="0" smtClean="0"/>
              <a:t>Summary</a:t>
            </a:r>
            <a:endParaRPr lang="en-US" sz="4000" dirty="0"/>
          </a:p>
        </p:txBody>
      </p:sp>
      <p:sp>
        <p:nvSpPr>
          <p:cNvPr id="5" name="TextBox 4"/>
          <p:cNvSpPr txBox="1"/>
          <p:nvPr/>
        </p:nvSpPr>
        <p:spPr>
          <a:xfrm>
            <a:off x="304800" y="1219200"/>
            <a:ext cx="8458200" cy="5529606"/>
          </a:xfrm>
          <a:prstGeom prst="rect">
            <a:avLst/>
          </a:prstGeom>
          <a:noFill/>
        </p:spPr>
        <p:txBody>
          <a:bodyPr wrap="square" lIns="91326" tIns="45664" rIns="91326" bIns="45664" rtlCol="0">
            <a:spAutoFit/>
          </a:bodyPr>
          <a:lstStyle/>
          <a:p>
            <a:pPr marL="285404" indent="-285404" defTabSz="456633">
              <a:buFont typeface="Arial"/>
              <a:buChar char="•"/>
            </a:pPr>
            <a:r>
              <a:rPr lang="en-US" sz="2000" dirty="0" smtClean="0">
                <a:solidFill>
                  <a:prstClr val="black"/>
                </a:solidFill>
                <a:latin typeface="Arial"/>
                <a:ea typeface="ＭＳ Ｐゴシック" charset="0"/>
                <a:cs typeface="Arial"/>
              </a:rPr>
              <a:t>TEMPO is a pathfinder for NASA</a:t>
            </a:r>
          </a:p>
          <a:p>
            <a:pPr marL="742037" lvl="1" indent="-285404" defTabSz="456633">
              <a:spcBef>
                <a:spcPts val="400"/>
              </a:spcBef>
              <a:buFont typeface="Arial"/>
              <a:buChar char="•"/>
            </a:pPr>
            <a:r>
              <a:rPr lang="en-US" sz="2000" dirty="0">
                <a:solidFill>
                  <a:prstClr val="black"/>
                </a:solidFill>
                <a:latin typeface="Arial"/>
                <a:ea typeface="ＭＳ Ｐゴシック" charset="0"/>
                <a:cs typeface="Arial"/>
              </a:rPr>
              <a:t>The first mission under the stringently cost-capped Earth Venture Instrument program</a:t>
            </a:r>
          </a:p>
          <a:p>
            <a:pPr marL="742037" lvl="1" indent="-285404" defTabSz="456633">
              <a:spcBef>
                <a:spcPts val="400"/>
              </a:spcBef>
              <a:buFont typeface="Arial"/>
              <a:buChar char="•"/>
            </a:pPr>
            <a:r>
              <a:rPr lang="en-US" sz="2000" dirty="0" smtClean="0">
                <a:solidFill>
                  <a:prstClr val="black"/>
                </a:solidFill>
                <a:latin typeface="Arial"/>
                <a:ea typeface="ＭＳ Ｐゴシック" charset="0"/>
                <a:cs typeface="Arial"/>
              </a:rPr>
              <a:t>First use </a:t>
            </a:r>
            <a:r>
              <a:rPr lang="en-US" sz="2000" dirty="0">
                <a:solidFill>
                  <a:prstClr val="black"/>
                </a:solidFill>
                <a:latin typeface="Arial"/>
                <a:ea typeface="ＭＳ Ｐゴシック" charset="0"/>
                <a:cs typeface="Arial"/>
              </a:rPr>
              <a:t>of a competitively selected co</a:t>
            </a:r>
            <a:r>
              <a:rPr lang="en-US" sz="2000" dirty="0" smtClean="0">
                <a:solidFill>
                  <a:prstClr val="black"/>
                </a:solidFill>
                <a:latin typeface="Arial"/>
                <a:ea typeface="ＭＳ Ｐゴシック" charset="0"/>
                <a:cs typeface="Arial"/>
              </a:rPr>
              <a:t>mmercial host satellite</a:t>
            </a:r>
          </a:p>
          <a:p>
            <a:pPr marL="285404" indent="-285404" defTabSz="456633">
              <a:spcBef>
                <a:spcPts val="1200"/>
              </a:spcBef>
              <a:buFont typeface="Arial"/>
              <a:buChar char="•"/>
            </a:pPr>
            <a:r>
              <a:rPr lang="en-US" sz="2000" dirty="0" smtClean="0">
                <a:solidFill>
                  <a:prstClr val="black"/>
                </a:solidFill>
                <a:latin typeface="Arial"/>
                <a:ea typeface="ＭＳ Ｐゴシック" charset="0"/>
                <a:cs typeface="Arial"/>
              </a:rPr>
              <a:t>Currently on-schedule and on-budget</a:t>
            </a:r>
          </a:p>
          <a:p>
            <a:pPr marL="742037" lvl="1" indent="-285404" defTabSz="456633">
              <a:spcBef>
                <a:spcPts val="400"/>
              </a:spcBef>
              <a:buFont typeface="Arial"/>
              <a:buChar char="•"/>
            </a:pPr>
            <a:r>
              <a:rPr lang="en-US" sz="2000" dirty="0">
                <a:solidFill>
                  <a:prstClr val="black"/>
                </a:solidFill>
                <a:latin typeface="Arial"/>
                <a:ea typeface="ＭＳ Ｐゴシック" charset="0"/>
                <a:cs typeface="Arial"/>
              </a:rPr>
              <a:t>Passed System Requirements Review and Mission Definition Review in November 2013</a:t>
            </a:r>
          </a:p>
          <a:p>
            <a:pPr marL="742037" lvl="1" indent="-285404" defTabSz="456633">
              <a:spcBef>
                <a:spcPts val="400"/>
              </a:spcBef>
              <a:buFont typeface="Arial"/>
              <a:buChar char="•"/>
            </a:pPr>
            <a:r>
              <a:rPr lang="en-US" sz="2000" dirty="0">
                <a:solidFill>
                  <a:prstClr val="black"/>
                </a:solidFill>
                <a:latin typeface="Arial"/>
                <a:ea typeface="ＭＳ Ｐゴシック" charset="0"/>
                <a:cs typeface="Arial"/>
              </a:rPr>
              <a:t>Passed KDP-B April 2014, now in Phase </a:t>
            </a:r>
            <a:r>
              <a:rPr lang="en-US" sz="2000" dirty="0" smtClean="0">
                <a:solidFill>
                  <a:prstClr val="black"/>
                </a:solidFill>
                <a:latin typeface="Arial"/>
                <a:ea typeface="ＭＳ Ｐゴシック" charset="0"/>
                <a:cs typeface="Arial"/>
              </a:rPr>
              <a:t>B</a:t>
            </a:r>
          </a:p>
          <a:p>
            <a:pPr marL="742037" lvl="1" indent="-285404" defTabSz="456633">
              <a:spcBef>
                <a:spcPts val="400"/>
              </a:spcBef>
              <a:buFont typeface="Arial"/>
              <a:buChar char="•"/>
            </a:pPr>
            <a:r>
              <a:rPr lang="en-US" sz="2000" dirty="0">
                <a:latin typeface="Arial"/>
                <a:cs typeface="Arial"/>
              </a:rPr>
              <a:t>Most technical issues solved at the preliminary design level, following technical interchange meeting at Ball, April 2014</a:t>
            </a:r>
            <a:endParaRPr lang="en-US" sz="2000" dirty="0">
              <a:solidFill>
                <a:prstClr val="black"/>
              </a:solidFill>
              <a:latin typeface="Arial"/>
              <a:ea typeface="ＭＳ Ｐゴシック" charset="0"/>
              <a:cs typeface="Arial"/>
            </a:endParaRPr>
          </a:p>
          <a:p>
            <a:pPr marL="742037" lvl="1" indent="-285404" defTabSz="456633">
              <a:spcBef>
                <a:spcPts val="400"/>
              </a:spcBef>
              <a:buFont typeface="Arial"/>
              <a:buChar char="•"/>
            </a:pPr>
            <a:r>
              <a:rPr lang="en-US" sz="2000" dirty="0">
                <a:solidFill>
                  <a:prstClr val="black"/>
                </a:solidFill>
                <a:latin typeface="Arial"/>
                <a:ea typeface="ＭＳ Ｐゴシック" charset="0"/>
                <a:cs typeface="Arial"/>
              </a:rPr>
              <a:t>PDR scheduled for late July 2014</a:t>
            </a:r>
          </a:p>
          <a:p>
            <a:pPr marL="285404" indent="-285404" defTabSz="456633">
              <a:spcBef>
                <a:spcPts val="1200"/>
              </a:spcBef>
              <a:buFont typeface="Arial"/>
              <a:buChar char="•"/>
            </a:pPr>
            <a:r>
              <a:rPr lang="en-US" sz="2000" dirty="0" smtClean="0">
                <a:solidFill>
                  <a:prstClr val="black"/>
                </a:solidFill>
                <a:latin typeface="Arial"/>
                <a:ea typeface="ＭＳ Ｐゴシック" charset="0"/>
                <a:cs typeface="Arial"/>
              </a:rPr>
              <a:t>Commercial satellite host selection and Instrument CDR summer 2015</a:t>
            </a:r>
          </a:p>
          <a:p>
            <a:pPr marL="742037" lvl="1" indent="-285404" defTabSz="456633">
              <a:spcBef>
                <a:spcPts val="400"/>
              </a:spcBef>
              <a:buFont typeface="Arial"/>
              <a:buChar char="•"/>
            </a:pPr>
            <a:r>
              <a:rPr lang="en-US" sz="2000" dirty="0" smtClean="0">
                <a:solidFill>
                  <a:prstClr val="black"/>
                </a:solidFill>
                <a:latin typeface="Arial"/>
                <a:ea typeface="ＭＳ Ｐゴシック" charset="0"/>
                <a:cs typeface="Arial"/>
              </a:rPr>
              <a:t>TEMPO operating longitude and launch date are not known until after host selection</a:t>
            </a:r>
            <a:endParaRPr lang="en-US" sz="2000" dirty="0">
              <a:solidFill>
                <a:prstClr val="black"/>
              </a:solidFill>
              <a:latin typeface="Arial"/>
              <a:ea typeface="ＭＳ Ｐゴシック" charset="0"/>
              <a:cs typeface="Arial"/>
            </a:endParaRPr>
          </a:p>
          <a:p>
            <a:pPr marL="285404" indent="-285404" defTabSz="456633">
              <a:spcBef>
                <a:spcPts val="1200"/>
              </a:spcBef>
              <a:buFont typeface="Arial"/>
              <a:buChar char="•"/>
            </a:pPr>
            <a:r>
              <a:rPr lang="en-US" sz="2000" dirty="0">
                <a:solidFill>
                  <a:prstClr val="black"/>
                </a:solidFill>
                <a:latin typeface="Arial"/>
                <a:ea typeface="ＭＳ Ｐゴシック" charset="0"/>
                <a:cs typeface="Arial"/>
              </a:rPr>
              <a:t>Instrument </a:t>
            </a:r>
            <a:r>
              <a:rPr lang="en-US" sz="2000" smtClean="0">
                <a:solidFill>
                  <a:prstClr val="black"/>
                </a:solidFill>
                <a:latin typeface="Arial"/>
                <a:ea typeface="ＭＳ Ｐゴシック" charset="0"/>
                <a:cs typeface="Arial"/>
              </a:rPr>
              <a:t>delivery 05/</a:t>
            </a:r>
            <a:r>
              <a:rPr lang="en-US" sz="2000" dirty="0">
                <a:solidFill>
                  <a:prstClr val="black"/>
                </a:solidFill>
                <a:latin typeface="Arial"/>
                <a:ea typeface="ＭＳ Ｐゴシック" charset="0"/>
                <a:cs typeface="Arial"/>
              </a:rPr>
              <a:t>2017 for launch no earlier than 11/2018</a:t>
            </a: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315956530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0"/>
            <a:ext cx="5972807" cy="912746"/>
          </a:xfrm>
        </p:spPr>
        <p:txBody>
          <a:bodyPr/>
          <a:lstStyle/>
          <a:p>
            <a:r>
              <a:rPr lang="en-US" sz="4800" dirty="0" smtClean="0"/>
              <a:t>The End!</a:t>
            </a:r>
            <a:endParaRPr lang="en-US" sz="4800" dirty="0"/>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567" y="1385620"/>
            <a:ext cx="990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e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 y="1412301"/>
            <a:ext cx="1434587" cy="156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5779" y="1425803"/>
            <a:ext cx="1490353" cy="149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ucseal_540_139.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396" y="3295104"/>
            <a:ext cx="1575846" cy="1575846"/>
          </a:xfrm>
          <a:prstGeom prst="rect">
            <a:avLst/>
          </a:prstGeom>
        </p:spPr>
      </p:pic>
      <p:pic>
        <p:nvPicPr>
          <p:cNvPr id="9" name="Picture 24" descr="uah"/>
          <p:cNvPicPr>
            <a:picLocks noChangeAspect="1" noChangeArrowheads="1"/>
          </p:cNvPicPr>
          <p:nvPr/>
        </p:nvPicPr>
        <p:blipFill>
          <a:blip r:embed="rId7">
            <a:extLst>
              <a:ext uri="{28A0092B-C50C-407E-A947-70E740481C1C}">
                <a14:useLocalDpi xmlns:a14="http://schemas.microsoft.com/office/drawing/2010/main" val="0"/>
              </a:ext>
            </a:extLst>
          </a:blip>
          <a:srcRect r="76500" b="10800"/>
          <a:stretch>
            <a:fillRect/>
          </a:stretch>
        </p:blipFill>
        <p:spPr bwMode="auto">
          <a:xfrm>
            <a:off x="3652028" y="3443583"/>
            <a:ext cx="1404042" cy="133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R-U_N4c_L_4c.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80289" y="5202915"/>
            <a:ext cx="2202262" cy="876630"/>
          </a:xfrm>
          <a:prstGeom prst="rect">
            <a:avLst/>
          </a:prstGeom>
        </p:spPr>
      </p:pic>
      <p:pic>
        <p:nvPicPr>
          <p:cNvPr id="11" name="Picture 10" descr="UMBC_Sea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148" y="4891752"/>
            <a:ext cx="1626234" cy="1626234"/>
          </a:xfrm>
          <a:prstGeom prst="rect">
            <a:avLst/>
          </a:prstGeom>
        </p:spPr>
      </p:pic>
      <p:pic>
        <p:nvPicPr>
          <p:cNvPr id="12" name="Picture 6" descr="logo_large"/>
          <p:cNvPicPr>
            <a:picLocks noChangeAspect="1" noChangeArrowheads="1"/>
          </p:cNvPicPr>
          <p:nvPr/>
        </p:nvPicPr>
        <p:blipFill>
          <a:blip r:embed="rId10">
            <a:lum contrast="-4000"/>
            <a:extLst>
              <a:ext uri="{28A0092B-C50C-407E-A947-70E740481C1C}">
                <a14:useLocalDpi xmlns:a14="http://schemas.microsoft.com/office/drawing/2010/main" val="0"/>
              </a:ext>
            </a:extLst>
          </a:blip>
          <a:srcRect/>
          <a:stretch>
            <a:fillRect/>
          </a:stretch>
        </p:blipFill>
        <p:spPr bwMode="auto">
          <a:xfrm>
            <a:off x="5588000" y="3084348"/>
            <a:ext cx="1877438" cy="169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arr-logo.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30216" y="5094485"/>
            <a:ext cx="1833814" cy="1139707"/>
          </a:xfrm>
          <a:prstGeom prst="rect">
            <a:avLst/>
          </a:prstGeom>
        </p:spPr>
      </p:pic>
      <p:pic>
        <p:nvPicPr>
          <p:cNvPr id="14" name="Picture 13" descr="homepage.png"/>
          <p:cNvPicPr>
            <a:picLocks noChangeAspect="1"/>
          </p:cNvPicPr>
          <p:nvPr/>
        </p:nvPicPr>
        <p:blipFill rotWithShape="1">
          <a:blip r:embed="rId12">
            <a:extLst>
              <a:ext uri="{28A0092B-C50C-407E-A947-70E740481C1C}">
                <a14:useLocalDpi xmlns:a14="http://schemas.microsoft.com/office/drawing/2010/main" val="0"/>
              </a:ext>
            </a:extLst>
          </a:blip>
          <a:srcRect l="1928" t="10063" r="72155" b="8352"/>
          <a:stretch/>
        </p:blipFill>
        <p:spPr>
          <a:xfrm>
            <a:off x="6932129" y="4776766"/>
            <a:ext cx="1883752" cy="1760622"/>
          </a:xfrm>
          <a:prstGeom prst="rect">
            <a:avLst/>
          </a:prstGeom>
        </p:spPr>
      </p:pic>
      <p:pic>
        <p:nvPicPr>
          <p:cNvPr id="15" name="Picture 15" descr="ncar"/>
          <p:cNvPicPr>
            <a:picLocks noChangeAspect="1" noChangeArrowheads="1"/>
          </p:cNvPicPr>
          <p:nvPr/>
        </p:nvPicPr>
        <p:blipFill>
          <a:blip r:embed="rId13">
            <a:clrChange>
              <a:clrFrom>
                <a:srgbClr val="FFFFFF"/>
              </a:clrFrom>
              <a:clrTo>
                <a:srgbClr val="FFFFFF">
                  <a:alpha val="0"/>
                </a:srgbClr>
              </a:clrTo>
            </a:clrChange>
            <a:lum contrast="-4000"/>
            <a:extLst>
              <a:ext uri="{28A0092B-C50C-407E-A947-70E740481C1C}">
                <a14:useLocalDpi xmlns:a14="http://schemas.microsoft.com/office/drawing/2010/main" val="0"/>
              </a:ext>
            </a:extLst>
          </a:blip>
          <a:srcRect/>
          <a:stretch>
            <a:fillRect/>
          </a:stretch>
        </p:blipFill>
        <p:spPr bwMode="auto">
          <a:xfrm>
            <a:off x="7324725" y="1900539"/>
            <a:ext cx="18192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pic>
        <p:nvPicPr>
          <p:cNvPr id="16" name="Picture 15" descr="slu_4c.ep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24181" y="1046558"/>
            <a:ext cx="1358265" cy="1869440"/>
          </a:xfrm>
          <a:prstGeom prst="rect">
            <a:avLst/>
          </a:prstGeom>
        </p:spPr>
      </p:pic>
    </p:spTree>
    <p:extLst>
      <p:ext uri="{BB962C8B-B14F-4D97-AF65-F5344CB8AC3E}">
        <p14:creationId xmlns:p14="http://schemas.microsoft.com/office/powerpoint/2010/main" val="89402271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0"/>
            <a:ext cx="5972807" cy="912746"/>
          </a:xfrm>
        </p:spPr>
        <p:txBody>
          <a:bodyPr/>
          <a:lstStyle/>
          <a:p>
            <a:r>
              <a:rPr lang="en-US" sz="4800" dirty="0" smtClean="0"/>
              <a:t>Backups</a:t>
            </a:r>
            <a:endParaRPr lang="en-US" sz="4800" dirty="0"/>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567" y="1385620"/>
            <a:ext cx="990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e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 y="1412301"/>
            <a:ext cx="1434587" cy="156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5779" y="1425803"/>
            <a:ext cx="1490353" cy="149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ucseal_540_139.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396" y="3295104"/>
            <a:ext cx="1575846" cy="1575846"/>
          </a:xfrm>
          <a:prstGeom prst="rect">
            <a:avLst/>
          </a:prstGeom>
        </p:spPr>
      </p:pic>
      <p:pic>
        <p:nvPicPr>
          <p:cNvPr id="9" name="Picture 24" descr="uah"/>
          <p:cNvPicPr>
            <a:picLocks noChangeAspect="1" noChangeArrowheads="1"/>
          </p:cNvPicPr>
          <p:nvPr/>
        </p:nvPicPr>
        <p:blipFill>
          <a:blip r:embed="rId7">
            <a:extLst>
              <a:ext uri="{28A0092B-C50C-407E-A947-70E740481C1C}">
                <a14:useLocalDpi xmlns:a14="http://schemas.microsoft.com/office/drawing/2010/main" val="0"/>
              </a:ext>
            </a:extLst>
          </a:blip>
          <a:srcRect r="76500" b="10800"/>
          <a:stretch>
            <a:fillRect/>
          </a:stretch>
        </p:blipFill>
        <p:spPr bwMode="auto">
          <a:xfrm>
            <a:off x="3652028" y="3443583"/>
            <a:ext cx="1404042" cy="133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R-U_N4c_L_4c.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80289" y="5202915"/>
            <a:ext cx="2202262" cy="876630"/>
          </a:xfrm>
          <a:prstGeom prst="rect">
            <a:avLst/>
          </a:prstGeom>
        </p:spPr>
      </p:pic>
      <p:pic>
        <p:nvPicPr>
          <p:cNvPr id="11" name="Picture 10" descr="UMBC_Sea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148" y="4891752"/>
            <a:ext cx="1626234" cy="1626234"/>
          </a:xfrm>
          <a:prstGeom prst="rect">
            <a:avLst/>
          </a:prstGeom>
        </p:spPr>
      </p:pic>
      <p:pic>
        <p:nvPicPr>
          <p:cNvPr id="12" name="Picture 6" descr="logo_large"/>
          <p:cNvPicPr>
            <a:picLocks noChangeAspect="1" noChangeArrowheads="1"/>
          </p:cNvPicPr>
          <p:nvPr/>
        </p:nvPicPr>
        <p:blipFill>
          <a:blip r:embed="rId10">
            <a:lum contrast="-4000"/>
            <a:extLst>
              <a:ext uri="{28A0092B-C50C-407E-A947-70E740481C1C}">
                <a14:useLocalDpi xmlns:a14="http://schemas.microsoft.com/office/drawing/2010/main" val="0"/>
              </a:ext>
            </a:extLst>
          </a:blip>
          <a:srcRect/>
          <a:stretch>
            <a:fillRect/>
          </a:stretch>
        </p:blipFill>
        <p:spPr bwMode="auto">
          <a:xfrm>
            <a:off x="5588000" y="3084348"/>
            <a:ext cx="1877438" cy="169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arr-logo.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30216" y="5094485"/>
            <a:ext cx="1833814" cy="1139707"/>
          </a:xfrm>
          <a:prstGeom prst="rect">
            <a:avLst/>
          </a:prstGeom>
        </p:spPr>
      </p:pic>
      <p:pic>
        <p:nvPicPr>
          <p:cNvPr id="14" name="Picture 13" descr="homepage.png"/>
          <p:cNvPicPr>
            <a:picLocks noChangeAspect="1"/>
          </p:cNvPicPr>
          <p:nvPr/>
        </p:nvPicPr>
        <p:blipFill rotWithShape="1">
          <a:blip r:embed="rId12">
            <a:extLst>
              <a:ext uri="{28A0092B-C50C-407E-A947-70E740481C1C}">
                <a14:useLocalDpi xmlns:a14="http://schemas.microsoft.com/office/drawing/2010/main" val="0"/>
              </a:ext>
            </a:extLst>
          </a:blip>
          <a:srcRect l="1928" t="10063" r="72155" b="8352"/>
          <a:stretch/>
        </p:blipFill>
        <p:spPr>
          <a:xfrm>
            <a:off x="6932129" y="4776766"/>
            <a:ext cx="1883752" cy="1760622"/>
          </a:xfrm>
          <a:prstGeom prst="rect">
            <a:avLst/>
          </a:prstGeom>
        </p:spPr>
      </p:pic>
      <p:pic>
        <p:nvPicPr>
          <p:cNvPr id="15" name="Picture 15" descr="ncar"/>
          <p:cNvPicPr>
            <a:picLocks noChangeAspect="1" noChangeArrowheads="1"/>
          </p:cNvPicPr>
          <p:nvPr/>
        </p:nvPicPr>
        <p:blipFill>
          <a:blip r:embed="rId13">
            <a:clrChange>
              <a:clrFrom>
                <a:srgbClr val="FFFFFF"/>
              </a:clrFrom>
              <a:clrTo>
                <a:srgbClr val="FFFFFF">
                  <a:alpha val="0"/>
                </a:srgbClr>
              </a:clrTo>
            </a:clrChange>
            <a:lum contrast="-4000"/>
            <a:extLst>
              <a:ext uri="{28A0092B-C50C-407E-A947-70E740481C1C}">
                <a14:useLocalDpi xmlns:a14="http://schemas.microsoft.com/office/drawing/2010/main" val="0"/>
              </a:ext>
            </a:extLst>
          </a:blip>
          <a:srcRect/>
          <a:stretch>
            <a:fillRect/>
          </a:stretch>
        </p:blipFill>
        <p:spPr bwMode="auto">
          <a:xfrm>
            <a:off x="7324725" y="1900539"/>
            <a:ext cx="18192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pic>
        <p:nvPicPr>
          <p:cNvPr id="16" name="Picture 15" descr="slu_4c.ep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24181" y="1046558"/>
            <a:ext cx="1358265" cy="1869440"/>
          </a:xfrm>
          <a:prstGeom prst="rect">
            <a:avLst/>
          </a:prstGeom>
        </p:spPr>
      </p:pic>
    </p:spTree>
    <p:extLst>
      <p:ext uri="{BB962C8B-B14F-4D97-AF65-F5344CB8AC3E}">
        <p14:creationId xmlns:p14="http://schemas.microsoft.com/office/powerpoint/2010/main" val="10706204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799046848"/>
              </p:ext>
            </p:extLst>
          </p:nvPr>
        </p:nvGraphicFramePr>
        <p:xfrm>
          <a:off x="304800" y="1066800"/>
          <a:ext cx="6153150" cy="2622550"/>
        </p:xfrm>
        <a:graphic>
          <a:graphicData uri="http://schemas.openxmlformats.org/drawingml/2006/table">
            <a:tbl>
              <a:tblPr firstRow="1" firstCol="1" bandRow="1">
                <a:tableStyleId>{5C22544A-7EE6-4342-B048-85BDC9FD1C3A}</a:tableStyleId>
              </a:tblPr>
              <a:tblGrid>
                <a:gridCol w="2051050"/>
                <a:gridCol w="2051050"/>
                <a:gridCol w="2051050"/>
              </a:tblGrid>
              <a:tr h="318770">
                <a:tc>
                  <a:txBody>
                    <a:bodyPr/>
                    <a:lstStyle/>
                    <a:p>
                      <a:pPr marL="0" marR="0" algn="ctr">
                        <a:spcBef>
                          <a:spcPts val="0"/>
                        </a:spcBef>
                        <a:spcAft>
                          <a:spcPts val="0"/>
                        </a:spcAft>
                      </a:pPr>
                      <a:r>
                        <a:rPr lang="en-US" sz="1400" dirty="0">
                          <a:effectLst/>
                        </a:rPr>
                        <a:t>Species/Products</a:t>
                      </a:r>
                      <a:endParaRPr lang="en-US" sz="1200" dirty="0">
                        <a:effectLst/>
                        <a:latin typeface="Cambria"/>
                        <a:ea typeface="Cambria"/>
                        <a:cs typeface="Times New Roman"/>
                      </a:endParaRPr>
                    </a:p>
                  </a:txBody>
                  <a:tcPr marL="8890" marR="8890" marT="8890" marB="8890"/>
                </a:tc>
                <a:tc>
                  <a:txBody>
                    <a:bodyPr/>
                    <a:lstStyle/>
                    <a:p>
                      <a:pPr marL="0" marR="0" algn="ctr">
                        <a:spcBef>
                          <a:spcPts val="0"/>
                        </a:spcBef>
                        <a:spcAft>
                          <a:spcPts val="0"/>
                        </a:spcAft>
                      </a:pPr>
                      <a:r>
                        <a:rPr lang="en-US" sz="1400" dirty="0">
                          <a:effectLst/>
                        </a:rPr>
                        <a:t>Required </a:t>
                      </a:r>
                      <a:r>
                        <a:rPr lang="en-US" sz="1400" dirty="0" smtClean="0">
                          <a:effectLst/>
                        </a:rPr>
                        <a:t>Precision</a:t>
                      </a:r>
                      <a:endParaRPr lang="en-US" sz="1200" dirty="0">
                        <a:effectLst/>
                        <a:latin typeface="Cambria"/>
                        <a:ea typeface="Cambria"/>
                        <a:cs typeface="Times New Roman"/>
                      </a:endParaRPr>
                    </a:p>
                    <a:p>
                      <a:pPr marL="0" marR="0" algn="ctr">
                        <a:lnSpc>
                          <a:spcPts val="900"/>
                        </a:lnSpc>
                        <a:spcBef>
                          <a:spcPts val="0"/>
                        </a:spcBef>
                        <a:spcAft>
                          <a:spcPts val="0"/>
                        </a:spcAft>
                      </a:pPr>
                      <a:r>
                        <a:rPr lang="en-US" sz="1200" dirty="0">
                          <a:effectLst/>
                        </a:rPr>
                        <a:t> </a:t>
                      </a:r>
                      <a:endParaRPr lang="en-US" sz="1200" dirty="0">
                        <a:effectLst/>
                        <a:latin typeface="Cambria"/>
                        <a:ea typeface="Cambria"/>
                        <a:cs typeface="Times New Roman"/>
                      </a:endParaRPr>
                    </a:p>
                  </a:txBody>
                  <a:tcPr marL="8890" marR="8890" marT="8890" marB="8890"/>
                </a:tc>
                <a:tc>
                  <a:txBody>
                    <a:bodyPr/>
                    <a:lstStyle/>
                    <a:p>
                      <a:pPr marL="0" marR="0" algn="ctr">
                        <a:lnSpc>
                          <a:spcPts val="900"/>
                        </a:lnSpc>
                        <a:spcBef>
                          <a:spcPts val="0"/>
                        </a:spcBef>
                        <a:spcAft>
                          <a:spcPts val="0"/>
                        </a:spcAft>
                      </a:pPr>
                      <a:r>
                        <a:rPr lang="en-US" sz="1400" dirty="0" smtClean="0">
                          <a:effectLst/>
                          <a:latin typeface="+mn-lt"/>
                          <a:ea typeface="Cambria"/>
                          <a:cs typeface="Times New Roman"/>
                        </a:rPr>
                        <a:t>Temporal Revisit</a:t>
                      </a:r>
                      <a:endParaRPr lang="en-US" sz="1400" dirty="0">
                        <a:solidFill>
                          <a:srgbClr val="FF0000"/>
                        </a:solidFill>
                        <a:effectLst/>
                        <a:latin typeface="+mn-lt"/>
                        <a:ea typeface="Cambria"/>
                        <a:cs typeface="Times New Roman"/>
                      </a:endParaRPr>
                    </a:p>
                  </a:txBody>
                  <a:tcPr marL="8890" marR="8890" marT="8890" marB="8890" anchor="ctr"/>
                </a:tc>
              </a:tr>
              <a:tr h="214630">
                <a:tc>
                  <a:txBody>
                    <a:bodyPr/>
                    <a:lstStyle/>
                    <a:p>
                      <a:pPr marL="0" marR="0" algn="ctr">
                        <a:spcBef>
                          <a:spcPts val="0"/>
                        </a:spcBef>
                        <a:spcAft>
                          <a:spcPts val="0"/>
                        </a:spcAft>
                      </a:pPr>
                      <a:r>
                        <a:rPr lang="en-US" sz="1200" dirty="0">
                          <a:solidFill>
                            <a:schemeClr val="tx1">
                              <a:lumMod val="95000"/>
                              <a:lumOff val="5000"/>
                            </a:schemeClr>
                          </a:solidFill>
                          <a:effectLst/>
                        </a:rPr>
                        <a:t>0-2 km O</a:t>
                      </a:r>
                      <a:r>
                        <a:rPr lang="en-US" sz="1200" baseline="-25000" dirty="0">
                          <a:solidFill>
                            <a:schemeClr val="tx1">
                              <a:lumMod val="95000"/>
                              <a:lumOff val="5000"/>
                            </a:schemeClr>
                          </a:solidFill>
                          <a:effectLst/>
                        </a:rPr>
                        <a:t>3</a:t>
                      </a:r>
                      <a:endParaRPr lang="en-US" sz="1200" dirty="0">
                        <a:solidFill>
                          <a:schemeClr val="tx1">
                            <a:lumMod val="95000"/>
                            <a:lumOff val="5000"/>
                          </a:schemeClr>
                        </a:solidFill>
                        <a:effectLst/>
                      </a:endParaRPr>
                    </a:p>
                    <a:p>
                      <a:pPr marL="0" marR="0" algn="ctr">
                        <a:spcBef>
                          <a:spcPts val="0"/>
                        </a:spcBef>
                        <a:spcAft>
                          <a:spcPts val="0"/>
                        </a:spcAft>
                      </a:pPr>
                      <a:r>
                        <a:rPr lang="en-US" sz="1200" dirty="0" smtClean="0">
                          <a:solidFill>
                            <a:schemeClr val="tx1">
                              <a:lumMod val="95000"/>
                              <a:lumOff val="5000"/>
                            </a:schemeClr>
                          </a:solidFill>
                          <a:effectLst/>
                        </a:rPr>
                        <a:t>Selected Scenes,</a:t>
                      </a:r>
                      <a:r>
                        <a:rPr lang="en-US" sz="1200" baseline="0" dirty="0" smtClean="0">
                          <a:solidFill>
                            <a:schemeClr val="tx1">
                              <a:lumMod val="95000"/>
                              <a:lumOff val="5000"/>
                            </a:schemeClr>
                          </a:solidFill>
                          <a:effectLst/>
                        </a:rPr>
                        <a:t> </a:t>
                      </a:r>
                      <a:r>
                        <a:rPr lang="en-US" sz="1200" dirty="0" smtClean="0">
                          <a:solidFill>
                            <a:schemeClr val="tx1">
                              <a:lumMod val="95000"/>
                              <a:lumOff val="5000"/>
                            </a:schemeClr>
                          </a:solidFill>
                          <a:effectLst/>
                        </a:rPr>
                        <a:t>Baseline only</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3">
                        <a:lumMod val="40000"/>
                        <a:lumOff val="60000"/>
                      </a:schemeClr>
                    </a:solidFill>
                  </a:tcPr>
                </a:tc>
                <a:tc>
                  <a:txBody>
                    <a:bodyPr/>
                    <a:lstStyle/>
                    <a:p>
                      <a:pPr marL="0" marR="0" algn="ctr">
                        <a:spcBef>
                          <a:spcPts val="0"/>
                        </a:spcBef>
                        <a:spcAft>
                          <a:spcPts val="0"/>
                        </a:spcAft>
                      </a:pPr>
                      <a:r>
                        <a:rPr lang="en-US" sz="1200" dirty="0">
                          <a:solidFill>
                            <a:schemeClr val="tx1">
                              <a:lumMod val="95000"/>
                              <a:lumOff val="5000"/>
                            </a:schemeClr>
                          </a:solidFill>
                          <a:effectLst/>
                        </a:rPr>
                        <a:t>10 ppbv</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3">
                        <a:lumMod val="40000"/>
                        <a:lumOff val="60000"/>
                      </a:schemeClr>
                    </a:solidFill>
                  </a:tcPr>
                </a:tc>
                <a:tc>
                  <a:txBody>
                    <a:bodyPr/>
                    <a:lstStyle/>
                    <a:p>
                      <a:pPr marL="0" marR="0" algn="ctr">
                        <a:spcBef>
                          <a:spcPts val="0"/>
                        </a:spcBef>
                        <a:spcAft>
                          <a:spcPts val="0"/>
                        </a:spcAft>
                      </a:pPr>
                      <a:r>
                        <a:rPr lang="en-US" sz="1200" dirty="0">
                          <a:solidFill>
                            <a:schemeClr val="tx1">
                              <a:lumMod val="95000"/>
                              <a:lumOff val="5000"/>
                            </a:schemeClr>
                          </a:solidFill>
                          <a:effectLst/>
                        </a:rPr>
                        <a:t>2 hour</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3">
                        <a:lumMod val="40000"/>
                        <a:lumOff val="60000"/>
                      </a:schemeClr>
                    </a:solidFill>
                  </a:tcPr>
                </a:tc>
              </a:tr>
              <a:tr h="274320">
                <a:tc>
                  <a:txBody>
                    <a:bodyPr/>
                    <a:lstStyle/>
                    <a:p>
                      <a:pPr marL="0" marR="0" algn="ctr">
                        <a:spcBef>
                          <a:spcPts val="0"/>
                        </a:spcBef>
                        <a:spcAft>
                          <a:spcPts val="0"/>
                        </a:spcAft>
                      </a:pPr>
                      <a:r>
                        <a:rPr lang="en-US" sz="1200" dirty="0">
                          <a:solidFill>
                            <a:schemeClr val="tx1">
                              <a:lumMod val="95000"/>
                              <a:lumOff val="5000"/>
                            </a:schemeClr>
                          </a:solidFill>
                          <a:effectLst/>
                        </a:rPr>
                        <a:t>Tropospheric O</a:t>
                      </a:r>
                      <a:r>
                        <a:rPr lang="en-US" sz="1200" baseline="-25000" dirty="0">
                          <a:solidFill>
                            <a:schemeClr val="tx1">
                              <a:lumMod val="95000"/>
                              <a:lumOff val="5000"/>
                            </a:schemeClr>
                          </a:solidFill>
                          <a:effectLst/>
                        </a:rPr>
                        <a:t>3</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3">
                        <a:lumMod val="40000"/>
                        <a:lumOff val="60000"/>
                      </a:schemeClr>
                    </a:solidFill>
                  </a:tcPr>
                </a:tc>
                <a:tc>
                  <a:txBody>
                    <a:bodyPr/>
                    <a:lstStyle/>
                    <a:p>
                      <a:pPr marL="0" marR="0" algn="ctr">
                        <a:spcBef>
                          <a:spcPts val="0"/>
                        </a:spcBef>
                        <a:spcAft>
                          <a:spcPts val="0"/>
                        </a:spcAft>
                      </a:pPr>
                      <a:r>
                        <a:rPr lang="en-US" sz="1200" dirty="0">
                          <a:solidFill>
                            <a:schemeClr val="tx1">
                              <a:lumMod val="95000"/>
                              <a:lumOff val="5000"/>
                            </a:schemeClr>
                          </a:solidFill>
                          <a:effectLst/>
                        </a:rPr>
                        <a:t>10 ppbv</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3">
                        <a:lumMod val="40000"/>
                        <a:lumOff val="60000"/>
                      </a:schemeClr>
                    </a:solidFill>
                  </a:tcPr>
                </a:tc>
                <a:tc>
                  <a:txBody>
                    <a:bodyPr/>
                    <a:lstStyle/>
                    <a:p>
                      <a:pPr marL="0" marR="0" algn="ctr">
                        <a:spcBef>
                          <a:spcPts val="0"/>
                        </a:spcBef>
                        <a:spcAft>
                          <a:spcPts val="0"/>
                        </a:spcAft>
                      </a:pPr>
                      <a:r>
                        <a:rPr lang="en-US" sz="1200" dirty="0">
                          <a:solidFill>
                            <a:schemeClr val="tx1">
                              <a:lumMod val="95000"/>
                              <a:lumOff val="5000"/>
                            </a:schemeClr>
                          </a:solidFill>
                          <a:effectLst/>
                        </a:rPr>
                        <a:t>1 hour</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3">
                        <a:lumMod val="40000"/>
                        <a:lumOff val="60000"/>
                      </a:schemeClr>
                    </a:solidFill>
                  </a:tcPr>
                </a:tc>
              </a:tr>
              <a:tr h="274320">
                <a:tc>
                  <a:txBody>
                    <a:bodyPr/>
                    <a:lstStyle/>
                    <a:p>
                      <a:pPr marL="0" marR="0" algn="ctr">
                        <a:spcBef>
                          <a:spcPts val="0"/>
                        </a:spcBef>
                        <a:spcAft>
                          <a:spcPts val="0"/>
                        </a:spcAft>
                      </a:pPr>
                      <a:r>
                        <a:rPr lang="en-US" sz="1200" dirty="0">
                          <a:solidFill>
                            <a:schemeClr val="tx1">
                              <a:lumMod val="95000"/>
                              <a:lumOff val="5000"/>
                            </a:schemeClr>
                          </a:solidFill>
                          <a:effectLst/>
                        </a:rPr>
                        <a:t>Total O</a:t>
                      </a:r>
                      <a:r>
                        <a:rPr lang="en-US" sz="1200" baseline="-25000" dirty="0">
                          <a:solidFill>
                            <a:schemeClr val="tx1">
                              <a:lumMod val="95000"/>
                              <a:lumOff val="5000"/>
                            </a:schemeClr>
                          </a:solidFill>
                          <a:effectLst/>
                        </a:rPr>
                        <a:t>3</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3">
                        <a:lumMod val="40000"/>
                        <a:lumOff val="60000"/>
                      </a:schemeClr>
                    </a:solidFill>
                  </a:tcPr>
                </a:tc>
                <a:tc>
                  <a:txBody>
                    <a:bodyPr/>
                    <a:lstStyle/>
                    <a:p>
                      <a:pPr marL="0" marR="0" algn="ctr">
                        <a:spcBef>
                          <a:spcPts val="0"/>
                        </a:spcBef>
                        <a:spcAft>
                          <a:spcPts val="0"/>
                        </a:spcAft>
                      </a:pPr>
                      <a:r>
                        <a:rPr lang="en-US" sz="1200" dirty="0">
                          <a:solidFill>
                            <a:schemeClr val="tx1">
                              <a:lumMod val="95000"/>
                              <a:lumOff val="5000"/>
                            </a:schemeClr>
                          </a:solidFill>
                          <a:effectLst/>
                        </a:rPr>
                        <a:t>3%</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3">
                        <a:lumMod val="40000"/>
                        <a:lumOff val="60000"/>
                      </a:schemeClr>
                    </a:solidFill>
                  </a:tcPr>
                </a:tc>
                <a:tc>
                  <a:txBody>
                    <a:bodyPr/>
                    <a:lstStyle/>
                    <a:p>
                      <a:pPr marL="0" marR="0" algn="ctr">
                        <a:spcBef>
                          <a:spcPts val="0"/>
                        </a:spcBef>
                        <a:spcAft>
                          <a:spcPts val="0"/>
                        </a:spcAft>
                      </a:pPr>
                      <a:r>
                        <a:rPr lang="en-US" sz="1200" dirty="0">
                          <a:solidFill>
                            <a:schemeClr val="tx1">
                              <a:lumMod val="95000"/>
                              <a:lumOff val="5000"/>
                            </a:schemeClr>
                          </a:solidFill>
                          <a:effectLst/>
                        </a:rPr>
                        <a:t>1 hour</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3">
                        <a:lumMod val="40000"/>
                        <a:lumOff val="60000"/>
                      </a:schemeClr>
                    </a:solidFill>
                  </a:tcPr>
                </a:tc>
              </a:tr>
              <a:tr h="274320">
                <a:tc>
                  <a:txBody>
                    <a:bodyPr/>
                    <a:lstStyle/>
                    <a:p>
                      <a:pPr marL="0" marR="0" algn="ctr">
                        <a:spcBef>
                          <a:spcPts val="0"/>
                        </a:spcBef>
                        <a:spcAft>
                          <a:spcPts val="0"/>
                        </a:spcAft>
                      </a:pPr>
                      <a:r>
                        <a:rPr lang="en-US" sz="1200" dirty="0">
                          <a:solidFill>
                            <a:schemeClr val="tx1">
                              <a:lumMod val="95000"/>
                              <a:lumOff val="5000"/>
                            </a:schemeClr>
                          </a:solidFill>
                          <a:effectLst/>
                        </a:rPr>
                        <a:t>Tropospheric NO</a:t>
                      </a:r>
                      <a:r>
                        <a:rPr lang="en-US" sz="1200" baseline="-25000" dirty="0">
                          <a:solidFill>
                            <a:schemeClr val="tx1">
                              <a:lumMod val="95000"/>
                              <a:lumOff val="5000"/>
                            </a:schemeClr>
                          </a:solidFill>
                          <a:effectLst/>
                        </a:rPr>
                        <a:t>2</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3">
                        <a:lumMod val="40000"/>
                        <a:lumOff val="60000"/>
                      </a:schemeClr>
                    </a:solidFill>
                  </a:tcPr>
                </a:tc>
                <a:tc>
                  <a:txBody>
                    <a:bodyPr/>
                    <a:lstStyle/>
                    <a:p>
                      <a:pPr marL="0" marR="0" algn="ctr">
                        <a:spcBef>
                          <a:spcPts val="0"/>
                        </a:spcBef>
                        <a:spcAft>
                          <a:spcPts val="0"/>
                        </a:spcAft>
                      </a:pPr>
                      <a:r>
                        <a:rPr lang="en-US" sz="1200" dirty="0">
                          <a:solidFill>
                            <a:schemeClr val="tx1">
                              <a:lumMod val="95000"/>
                              <a:lumOff val="5000"/>
                            </a:schemeClr>
                          </a:solidFill>
                          <a:effectLst/>
                        </a:rPr>
                        <a:t>1.0 × 10</a:t>
                      </a:r>
                      <a:r>
                        <a:rPr lang="en-US" sz="1200" baseline="30000" dirty="0">
                          <a:solidFill>
                            <a:schemeClr val="tx1">
                              <a:lumMod val="95000"/>
                              <a:lumOff val="5000"/>
                            </a:schemeClr>
                          </a:solidFill>
                          <a:effectLst/>
                        </a:rPr>
                        <a:t>15</a:t>
                      </a:r>
                      <a:r>
                        <a:rPr lang="en-US" sz="1200" dirty="0">
                          <a:solidFill>
                            <a:schemeClr val="tx1">
                              <a:lumMod val="95000"/>
                              <a:lumOff val="5000"/>
                            </a:schemeClr>
                          </a:solidFill>
                          <a:effectLst/>
                        </a:rPr>
                        <a:t> molecules cm</a:t>
                      </a:r>
                      <a:r>
                        <a:rPr lang="en-US" sz="1200" baseline="30000" dirty="0">
                          <a:solidFill>
                            <a:schemeClr val="tx1">
                              <a:lumMod val="95000"/>
                              <a:lumOff val="5000"/>
                            </a:schemeClr>
                          </a:solidFill>
                          <a:effectLst/>
                        </a:rPr>
                        <a:t>-2</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3">
                        <a:lumMod val="40000"/>
                        <a:lumOff val="60000"/>
                      </a:schemeClr>
                    </a:solidFill>
                  </a:tcPr>
                </a:tc>
                <a:tc>
                  <a:txBody>
                    <a:bodyPr/>
                    <a:lstStyle/>
                    <a:p>
                      <a:pPr marL="0" marR="0" algn="ctr">
                        <a:spcBef>
                          <a:spcPts val="0"/>
                        </a:spcBef>
                        <a:spcAft>
                          <a:spcPts val="0"/>
                        </a:spcAft>
                      </a:pPr>
                      <a:r>
                        <a:rPr lang="en-US" sz="1200" dirty="0">
                          <a:solidFill>
                            <a:schemeClr val="tx1">
                              <a:lumMod val="95000"/>
                              <a:lumOff val="5000"/>
                            </a:schemeClr>
                          </a:solidFill>
                          <a:effectLst/>
                        </a:rPr>
                        <a:t>1 hour</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3">
                        <a:lumMod val="40000"/>
                        <a:lumOff val="60000"/>
                      </a:schemeClr>
                    </a:solidFill>
                  </a:tcPr>
                </a:tc>
              </a:tr>
              <a:tr h="274320">
                <a:tc>
                  <a:txBody>
                    <a:bodyPr/>
                    <a:lstStyle/>
                    <a:p>
                      <a:pPr marL="0" marR="0" algn="ctr">
                        <a:spcBef>
                          <a:spcPts val="0"/>
                        </a:spcBef>
                        <a:spcAft>
                          <a:spcPts val="0"/>
                        </a:spcAft>
                      </a:pPr>
                      <a:r>
                        <a:rPr lang="en-US" sz="1200" dirty="0">
                          <a:solidFill>
                            <a:schemeClr val="tx1">
                              <a:lumMod val="95000"/>
                              <a:lumOff val="5000"/>
                            </a:schemeClr>
                          </a:solidFill>
                          <a:effectLst/>
                        </a:rPr>
                        <a:t>Tropospheric H</a:t>
                      </a:r>
                      <a:r>
                        <a:rPr lang="en-US" sz="1200" baseline="-25000" dirty="0">
                          <a:solidFill>
                            <a:schemeClr val="tx1">
                              <a:lumMod val="95000"/>
                              <a:lumOff val="5000"/>
                            </a:schemeClr>
                          </a:solidFill>
                          <a:effectLst/>
                        </a:rPr>
                        <a:t>2</a:t>
                      </a:r>
                      <a:r>
                        <a:rPr lang="en-US" sz="1200" dirty="0">
                          <a:solidFill>
                            <a:schemeClr val="tx1">
                              <a:lumMod val="95000"/>
                              <a:lumOff val="5000"/>
                            </a:schemeClr>
                          </a:solidFill>
                          <a:effectLst/>
                        </a:rPr>
                        <a:t>CO</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3">
                        <a:lumMod val="40000"/>
                        <a:lumOff val="60000"/>
                      </a:schemeClr>
                    </a:solidFill>
                  </a:tcPr>
                </a:tc>
                <a:tc>
                  <a:txBody>
                    <a:bodyPr/>
                    <a:lstStyle/>
                    <a:p>
                      <a:pPr marL="0" marR="0" algn="ctr">
                        <a:spcBef>
                          <a:spcPts val="0"/>
                        </a:spcBef>
                        <a:spcAft>
                          <a:spcPts val="0"/>
                        </a:spcAft>
                      </a:pPr>
                      <a:r>
                        <a:rPr lang="en-US" sz="1200" dirty="0">
                          <a:solidFill>
                            <a:schemeClr val="tx1">
                              <a:lumMod val="95000"/>
                              <a:lumOff val="5000"/>
                            </a:schemeClr>
                          </a:solidFill>
                          <a:effectLst/>
                        </a:rPr>
                        <a:t>1.0 × 10</a:t>
                      </a:r>
                      <a:r>
                        <a:rPr lang="en-US" sz="1200" baseline="30000" dirty="0">
                          <a:solidFill>
                            <a:schemeClr val="tx1">
                              <a:lumMod val="95000"/>
                              <a:lumOff val="5000"/>
                            </a:schemeClr>
                          </a:solidFill>
                          <a:effectLst/>
                        </a:rPr>
                        <a:t>16</a:t>
                      </a:r>
                      <a:r>
                        <a:rPr lang="en-US" sz="1200" dirty="0">
                          <a:solidFill>
                            <a:schemeClr val="tx1">
                              <a:lumMod val="95000"/>
                              <a:lumOff val="5000"/>
                            </a:schemeClr>
                          </a:solidFill>
                          <a:effectLst/>
                        </a:rPr>
                        <a:t> molecules cm</a:t>
                      </a:r>
                      <a:r>
                        <a:rPr lang="en-US" sz="1200" baseline="30000" dirty="0">
                          <a:solidFill>
                            <a:schemeClr val="tx1">
                              <a:lumMod val="95000"/>
                              <a:lumOff val="5000"/>
                            </a:schemeClr>
                          </a:solidFill>
                          <a:effectLst/>
                        </a:rPr>
                        <a:t>-2</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3">
                        <a:lumMod val="40000"/>
                        <a:lumOff val="60000"/>
                      </a:schemeClr>
                    </a:solidFill>
                  </a:tcPr>
                </a:tc>
                <a:tc>
                  <a:txBody>
                    <a:bodyPr/>
                    <a:lstStyle/>
                    <a:p>
                      <a:pPr marL="0" marR="0" algn="ctr">
                        <a:spcBef>
                          <a:spcPts val="0"/>
                        </a:spcBef>
                        <a:spcAft>
                          <a:spcPts val="0"/>
                        </a:spcAft>
                      </a:pPr>
                      <a:r>
                        <a:rPr lang="en-US" sz="1200" dirty="0">
                          <a:solidFill>
                            <a:schemeClr val="tx1">
                              <a:lumMod val="95000"/>
                              <a:lumOff val="5000"/>
                            </a:schemeClr>
                          </a:solidFill>
                          <a:effectLst/>
                        </a:rPr>
                        <a:t>3 hour</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3">
                        <a:lumMod val="40000"/>
                        <a:lumOff val="60000"/>
                      </a:schemeClr>
                    </a:solidFill>
                  </a:tcPr>
                </a:tc>
              </a:tr>
              <a:tr h="274320">
                <a:tc>
                  <a:txBody>
                    <a:bodyPr/>
                    <a:lstStyle/>
                    <a:p>
                      <a:pPr marL="0" marR="0" algn="ctr">
                        <a:spcBef>
                          <a:spcPts val="0"/>
                        </a:spcBef>
                        <a:spcAft>
                          <a:spcPts val="0"/>
                        </a:spcAft>
                      </a:pPr>
                      <a:r>
                        <a:rPr lang="en-US" sz="1200" dirty="0" smtClean="0">
                          <a:solidFill>
                            <a:schemeClr val="tx1">
                              <a:lumMod val="95000"/>
                              <a:lumOff val="5000"/>
                            </a:schemeClr>
                          </a:solidFill>
                          <a:effectLst/>
                        </a:rPr>
                        <a:t>*Tropospheric </a:t>
                      </a:r>
                      <a:r>
                        <a:rPr lang="en-US" sz="1200" dirty="0">
                          <a:solidFill>
                            <a:schemeClr val="tx1">
                              <a:lumMod val="95000"/>
                              <a:lumOff val="5000"/>
                            </a:schemeClr>
                          </a:solidFill>
                          <a:effectLst/>
                        </a:rPr>
                        <a:t>SO</a:t>
                      </a:r>
                      <a:r>
                        <a:rPr lang="en-US" sz="1200" baseline="-25000" dirty="0">
                          <a:solidFill>
                            <a:schemeClr val="tx1">
                              <a:lumMod val="95000"/>
                              <a:lumOff val="5000"/>
                            </a:schemeClr>
                          </a:solidFill>
                          <a:effectLst/>
                        </a:rPr>
                        <a:t>2</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6">
                        <a:lumMod val="40000"/>
                        <a:lumOff val="60000"/>
                      </a:schemeClr>
                    </a:solidFill>
                  </a:tcPr>
                </a:tc>
                <a:tc>
                  <a:txBody>
                    <a:bodyPr/>
                    <a:lstStyle/>
                    <a:p>
                      <a:pPr marL="0" marR="0" algn="ctr">
                        <a:spcBef>
                          <a:spcPts val="0"/>
                        </a:spcBef>
                        <a:spcAft>
                          <a:spcPts val="0"/>
                        </a:spcAft>
                      </a:pPr>
                      <a:r>
                        <a:rPr lang="en-US" sz="1200" dirty="0">
                          <a:solidFill>
                            <a:schemeClr val="tx1">
                              <a:lumMod val="95000"/>
                              <a:lumOff val="5000"/>
                            </a:schemeClr>
                          </a:solidFill>
                          <a:effectLst/>
                        </a:rPr>
                        <a:t>1.0 × 10</a:t>
                      </a:r>
                      <a:r>
                        <a:rPr lang="en-US" sz="1200" baseline="30000" dirty="0">
                          <a:solidFill>
                            <a:schemeClr val="tx1">
                              <a:lumMod val="95000"/>
                              <a:lumOff val="5000"/>
                            </a:schemeClr>
                          </a:solidFill>
                          <a:effectLst/>
                        </a:rPr>
                        <a:t>16</a:t>
                      </a:r>
                      <a:r>
                        <a:rPr lang="en-US" sz="1200" dirty="0">
                          <a:solidFill>
                            <a:schemeClr val="tx1">
                              <a:lumMod val="95000"/>
                              <a:lumOff val="5000"/>
                            </a:schemeClr>
                          </a:solidFill>
                          <a:effectLst/>
                        </a:rPr>
                        <a:t> molecules cm</a:t>
                      </a:r>
                      <a:r>
                        <a:rPr lang="en-US" sz="1200" baseline="30000" dirty="0">
                          <a:solidFill>
                            <a:schemeClr val="tx1">
                              <a:lumMod val="95000"/>
                              <a:lumOff val="5000"/>
                            </a:schemeClr>
                          </a:solidFill>
                          <a:effectLst/>
                        </a:rPr>
                        <a:t>-2</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6">
                        <a:lumMod val="40000"/>
                        <a:lumOff val="60000"/>
                      </a:schemeClr>
                    </a:solidFill>
                  </a:tcPr>
                </a:tc>
                <a:tc>
                  <a:txBody>
                    <a:bodyPr/>
                    <a:lstStyle/>
                    <a:p>
                      <a:pPr marL="0" marR="0" algn="ctr">
                        <a:spcBef>
                          <a:spcPts val="0"/>
                        </a:spcBef>
                        <a:spcAft>
                          <a:spcPts val="0"/>
                        </a:spcAft>
                      </a:pPr>
                      <a:r>
                        <a:rPr lang="en-US" sz="1200" dirty="0">
                          <a:solidFill>
                            <a:schemeClr val="tx1">
                              <a:lumMod val="95000"/>
                              <a:lumOff val="5000"/>
                            </a:schemeClr>
                          </a:solidFill>
                          <a:effectLst/>
                        </a:rPr>
                        <a:t>3 hour</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6">
                        <a:lumMod val="40000"/>
                        <a:lumOff val="60000"/>
                      </a:schemeClr>
                    </a:solidFill>
                  </a:tcPr>
                </a:tc>
              </a:tr>
              <a:tr h="274320">
                <a:tc>
                  <a:txBody>
                    <a:bodyPr/>
                    <a:lstStyle/>
                    <a:p>
                      <a:pPr marL="0" marR="0" algn="ctr">
                        <a:spcBef>
                          <a:spcPts val="0"/>
                        </a:spcBef>
                        <a:spcAft>
                          <a:spcPts val="0"/>
                        </a:spcAft>
                      </a:pPr>
                      <a:r>
                        <a:rPr lang="en-US" sz="1200" dirty="0" smtClean="0">
                          <a:solidFill>
                            <a:schemeClr val="tx1">
                              <a:lumMod val="95000"/>
                              <a:lumOff val="5000"/>
                            </a:schemeClr>
                          </a:solidFill>
                          <a:effectLst/>
                        </a:rPr>
                        <a:t>*Tropospheric </a:t>
                      </a:r>
                      <a:r>
                        <a:rPr lang="en-US" sz="1200" dirty="0">
                          <a:solidFill>
                            <a:schemeClr val="tx1">
                              <a:lumMod val="95000"/>
                              <a:lumOff val="5000"/>
                            </a:schemeClr>
                          </a:solidFill>
                          <a:effectLst/>
                        </a:rPr>
                        <a:t>C</a:t>
                      </a:r>
                      <a:r>
                        <a:rPr lang="en-US" sz="1200" baseline="-25000" dirty="0">
                          <a:solidFill>
                            <a:schemeClr val="tx1">
                              <a:lumMod val="95000"/>
                              <a:lumOff val="5000"/>
                            </a:schemeClr>
                          </a:solidFill>
                          <a:effectLst/>
                        </a:rPr>
                        <a:t>2</a:t>
                      </a:r>
                      <a:r>
                        <a:rPr lang="en-US" sz="1200" dirty="0">
                          <a:solidFill>
                            <a:schemeClr val="tx1">
                              <a:lumMod val="95000"/>
                              <a:lumOff val="5000"/>
                            </a:schemeClr>
                          </a:solidFill>
                          <a:effectLst/>
                        </a:rPr>
                        <a:t>H</a:t>
                      </a:r>
                      <a:r>
                        <a:rPr lang="en-US" sz="1200" baseline="-25000" dirty="0">
                          <a:solidFill>
                            <a:schemeClr val="tx1">
                              <a:lumMod val="95000"/>
                              <a:lumOff val="5000"/>
                            </a:schemeClr>
                          </a:solidFill>
                          <a:effectLst/>
                        </a:rPr>
                        <a:t>2</a:t>
                      </a:r>
                      <a:r>
                        <a:rPr lang="en-US" sz="1200" dirty="0">
                          <a:solidFill>
                            <a:schemeClr val="tx1">
                              <a:lumMod val="95000"/>
                              <a:lumOff val="5000"/>
                            </a:schemeClr>
                          </a:solidFill>
                          <a:effectLst/>
                        </a:rPr>
                        <a:t>O</a:t>
                      </a:r>
                      <a:r>
                        <a:rPr lang="en-US" sz="1200" baseline="-25000" dirty="0">
                          <a:solidFill>
                            <a:schemeClr val="tx1">
                              <a:lumMod val="95000"/>
                              <a:lumOff val="5000"/>
                            </a:schemeClr>
                          </a:solidFill>
                          <a:effectLst/>
                        </a:rPr>
                        <a:t>2</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6">
                        <a:lumMod val="40000"/>
                        <a:lumOff val="60000"/>
                      </a:schemeClr>
                    </a:solidFill>
                  </a:tcPr>
                </a:tc>
                <a:tc>
                  <a:txBody>
                    <a:bodyPr/>
                    <a:lstStyle/>
                    <a:p>
                      <a:pPr marL="0" marR="0" algn="ctr">
                        <a:spcBef>
                          <a:spcPts val="0"/>
                        </a:spcBef>
                        <a:spcAft>
                          <a:spcPts val="0"/>
                        </a:spcAft>
                      </a:pPr>
                      <a:r>
                        <a:rPr lang="en-US" sz="1200" dirty="0">
                          <a:solidFill>
                            <a:schemeClr val="tx1">
                              <a:lumMod val="95000"/>
                              <a:lumOff val="5000"/>
                            </a:schemeClr>
                          </a:solidFill>
                          <a:effectLst/>
                        </a:rPr>
                        <a:t>4.0 × 10</a:t>
                      </a:r>
                      <a:r>
                        <a:rPr lang="en-US" sz="1200" baseline="30000" dirty="0">
                          <a:solidFill>
                            <a:schemeClr val="tx1">
                              <a:lumMod val="95000"/>
                              <a:lumOff val="5000"/>
                            </a:schemeClr>
                          </a:solidFill>
                          <a:effectLst/>
                        </a:rPr>
                        <a:t>14</a:t>
                      </a:r>
                      <a:r>
                        <a:rPr lang="en-US" sz="1200" dirty="0">
                          <a:solidFill>
                            <a:schemeClr val="tx1">
                              <a:lumMod val="95000"/>
                              <a:lumOff val="5000"/>
                            </a:schemeClr>
                          </a:solidFill>
                          <a:effectLst/>
                        </a:rPr>
                        <a:t> molecules cm</a:t>
                      </a:r>
                      <a:r>
                        <a:rPr lang="en-US" sz="1200" baseline="30000" dirty="0">
                          <a:solidFill>
                            <a:schemeClr val="tx1">
                              <a:lumMod val="95000"/>
                              <a:lumOff val="5000"/>
                            </a:schemeClr>
                          </a:solidFill>
                          <a:effectLst/>
                        </a:rPr>
                        <a:t>-2</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6">
                        <a:lumMod val="40000"/>
                        <a:lumOff val="60000"/>
                      </a:schemeClr>
                    </a:solidFill>
                  </a:tcPr>
                </a:tc>
                <a:tc>
                  <a:txBody>
                    <a:bodyPr/>
                    <a:lstStyle/>
                    <a:p>
                      <a:pPr marL="0" marR="0" algn="ctr">
                        <a:spcBef>
                          <a:spcPts val="0"/>
                        </a:spcBef>
                        <a:spcAft>
                          <a:spcPts val="0"/>
                        </a:spcAft>
                      </a:pPr>
                      <a:r>
                        <a:rPr lang="en-US" sz="1200" dirty="0">
                          <a:solidFill>
                            <a:schemeClr val="tx1">
                              <a:lumMod val="95000"/>
                              <a:lumOff val="5000"/>
                            </a:schemeClr>
                          </a:solidFill>
                          <a:effectLst/>
                        </a:rPr>
                        <a:t>3 hour</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6">
                        <a:lumMod val="40000"/>
                        <a:lumOff val="60000"/>
                      </a:schemeClr>
                    </a:solidFill>
                  </a:tcPr>
                </a:tc>
              </a:tr>
              <a:tr h="274320">
                <a:tc>
                  <a:txBody>
                    <a:bodyPr/>
                    <a:lstStyle/>
                    <a:p>
                      <a:pPr marL="0" marR="0" algn="ctr">
                        <a:spcBef>
                          <a:spcPts val="0"/>
                        </a:spcBef>
                        <a:spcAft>
                          <a:spcPts val="0"/>
                        </a:spcAft>
                      </a:pPr>
                      <a:r>
                        <a:rPr lang="en-US" sz="1200" dirty="0" smtClean="0">
                          <a:solidFill>
                            <a:schemeClr val="tx1">
                              <a:lumMod val="95000"/>
                              <a:lumOff val="5000"/>
                            </a:schemeClr>
                          </a:solidFill>
                          <a:effectLst/>
                        </a:rPr>
                        <a:t>*Aerosol </a:t>
                      </a:r>
                      <a:r>
                        <a:rPr lang="en-US" sz="1200" dirty="0">
                          <a:solidFill>
                            <a:schemeClr val="tx1">
                              <a:lumMod val="95000"/>
                              <a:lumOff val="5000"/>
                            </a:schemeClr>
                          </a:solidFill>
                          <a:effectLst/>
                        </a:rPr>
                        <a:t>Optical Depth</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6">
                        <a:lumMod val="40000"/>
                        <a:lumOff val="60000"/>
                      </a:schemeClr>
                    </a:solidFill>
                  </a:tcPr>
                </a:tc>
                <a:tc>
                  <a:txBody>
                    <a:bodyPr/>
                    <a:lstStyle/>
                    <a:p>
                      <a:pPr marL="0" marR="0" algn="ctr">
                        <a:spcBef>
                          <a:spcPts val="0"/>
                        </a:spcBef>
                        <a:spcAft>
                          <a:spcPts val="0"/>
                        </a:spcAft>
                      </a:pPr>
                      <a:r>
                        <a:rPr lang="en-US" sz="1200" dirty="0">
                          <a:solidFill>
                            <a:schemeClr val="tx1">
                              <a:lumMod val="95000"/>
                              <a:lumOff val="5000"/>
                            </a:schemeClr>
                          </a:solidFill>
                          <a:effectLst/>
                        </a:rPr>
                        <a:t>0.10</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6">
                        <a:lumMod val="40000"/>
                        <a:lumOff val="60000"/>
                      </a:schemeClr>
                    </a:solidFill>
                  </a:tcPr>
                </a:tc>
                <a:tc>
                  <a:txBody>
                    <a:bodyPr/>
                    <a:lstStyle/>
                    <a:p>
                      <a:pPr marL="0" marR="0" algn="ctr">
                        <a:spcBef>
                          <a:spcPts val="0"/>
                        </a:spcBef>
                        <a:spcAft>
                          <a:spcPts val="0"/>
                        </a:spcAft>
                      </a:pPr>
                      <a:r>
                        <a:rPr lang="en-US" sz="1200" dirty="0">
                          <a:solidFill>
                            <a:schemeClr val="tx1">
                              <a:lumMod val="95000"/>
                              <a:lumOff val="5000"/>
                            </a:schemeClr>
                          </a:solidFill>
                          <a:effectLst/>
                        </a:rPr>
                        <a:t>1 hour</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6">
                        <a:lumMod val="40000"/>
                        <a:lumOff val="60000"/>
                      </a:schemeClr>
                    </a:solidFill>
                  </a:tcPr>
                </a:tc>
              </a:tr>
            </a:tbl>
          </a:graphicData>
        </a:graphic>
      </p:graphicFrame>
      <p:sp>
        <p:nvSpPr>
          <p:cNvPr id="8" name="Content Placeholder 5"/>
          <p:cNvSpPr txBox="1">
            <a:spLocks/>
          </p:cNvSpPr>
          <p:nvPr/>
        </p:nvSpPr>
        <p:spPr>
          <a:xfrm>
            <a:off x="152400" y="3763047"/>
            <a:ext cx="8839200" cy="2790153"/>
          </a:xfrm>
          <a:prstGeom prst="rect">
            <a:avLst/>
          </a:prstGeom>
        </p:spPr>
        <p:txBody>
          <a:bodyPr lIns="91326" tIns="45664" rIns="91326" bIns="45664"/>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400"/>
              </a:spcBef>
            </a:pPr>
            <a:r>
              <a:rPr lang="en-US" sz="1600" b="1" dirty="0">
                <a:solidFill>
                  <a:srgbClr val="0D0D0D"/>
                </a:solidFill>
                <a:latin typeface="Arial"/>
                <a:cs typeface="Arial"/>
              </a:rPr>
              <a:t>Minimal set of products sufficient for constraining air quality</a:t>
            </a:r>
          </a:p>
          <a:p>
            <a:pPr>
              <a:spcBef>
                <a:spcPts val="400"/>
              </a:spcBef>
            </a:pPr>
            <a:r>
              <a:rPr lang="en-US" sz="1600" b="1" dirty="0" smtClean="0">
                <a:solidFill>
                  <a:srgbClr val="0D0D0D"/>
                </a:solidFill>
                <a:latin typeface="Arial"/>
                <a:cs typeface="Arial"/>
              </a:rPr>
              <a:t>Field of Regard (FOR) is Greater </a:t>
            </a:r>
            <a:r>
              <a:rPr lang="en-US" sz="1600" b="1" dirty="0">
                <a:solidFill>
                  <a:srgbClr val="0D0D0D"/>
                </a:solidFill>
                <a:latin typeface="Arial"/>
                <a:cs typeface="Arial"/>
              </a:rPr>
              <a:t>North </a:t>
            </a:r>
            <a:r>
              <a:rPr lang="en-US" sz="1600" b="1" dirty="0" smtClean="0">
                <a:solidFill>
                  <a:srgbClr val="0D0D0D"/>
                </a:solidFill>
                <a:latin typeface="Arial"/>
                <a:cs typeface="Arial"/>
              </a:rPr>
              <a:t>America, </a:t>
            </a:r>
            <a:r>
              <a:rPr lang="en-US" altLang="ja-JP" sz="1600" b="1" dirty="0" smtClean="0">
                <a:solidFill>
                  <a:srgbClr val="0D0D0D"/>
                </a:solidFill>
                <a:latin typeface="Arial"/>
                <a:ea typeface="ＭＳ Ｐゴシック"/>
                <a:cs typeface="Arial"/>
              </a:rPr>
              <a:t>depending </a:t>
            </a:r>
            <a:r>
              <a:rPr lang="en-US" altLang="ja-JP" sz="1600" b="1" dirty="0">
                <a:solidFill>
                  <a:srgbClr val="0D0D0D"/>
                </a:solidFill>
                <a:latin typeface="Arial"/>
                <a:ea typeface="ＭＳ Ｐゴシック"/>
                <a:cs typeface="Arial"/>
              </a:rPr>
              <a:t>on </a:t>
            </a:r>
            <a:r>
              <a:rPr lang="en-US" altLang="ja-JP" sz="1600" b="1" dirty="0" smtClean="0">
                <a:solidFill>
                  <a:srgbClr val="0D0D0D"/>
                </a:solidFill>
                <a:latin typeface="Arial"/>
                <a:ea typeface="ＭＳ Ｐゴシック"/>
                <a:cs typeface="Arial"/>
              </a:rPr>
              <a:t>host </a:t>
            </a:r>
            <a:r>
              <a:rPr lang="en-US" altLang="ja-JP" sz="1600" b="1" dirty="0">
                <a:solidFill>
                  <a:srgbClr val="0D0D0D"/>
                </a:solidFill>
                <a:latin typeface="Arial"/>
                <a:ea typeface="ＭＳ Ｐゴシック"/>
                <a:cs typeface="Arial"/>
              </a:rPr>
              <a:t>satellite </a:t>
            </a:r>
            <a:r>
              <a:rPr lang="en-US" altLang="ja-JP" sz="1600" b="1" dirty="0" smtClean="0">
                <a:solidFill>
                  <a:srgbClr val="0D0D0D"/>
                </a:solidFill>
                <a:latin typeface="Arial"/>
                <a:ea typeface="ＭＳ Ｐゴシック"/>
                <a:cs typeface="Arial"/>
              </a:rPr>
              <a:t>selected</a:t>
            </a:r>
            <a:r>
              <a:rPr lang="en-US" sz="1600" b="1" dirty="0" smtClean="0">
                <a:solidFill>
                  <a:srgbClr val="0D0D0D"/>
                </a:solidFill>
                <a:latin typeface="Arial"/>
                <a:cs typeface="Arial"/>
              </a:rPr>
              <a:t>: </a:t>
            </a:r>
          </a:p>
          <a:p>
            <a:pPr lvl="1">
              <a:spcBef>
                <a:spcPts val="0"/>
              </a:spcBef>
            </a:pPr>
            <a:r>
              <a:rPr lang="en-US" sz="1200" b="1" dirty="0" smtClean="0">
                <a:solidFill>
                  <a:srgbClr val="0D0D0D"/>
                </a:solidFill>
                <a:latin typeface="Arial"/>
                <a:cs typeface="Arial"/>
              </a:rPr>
              <a:t>At </a:t>
            </a:r>
            <a:r>
              <a:rPr lang="en-US" sz="1200" b="1" dirty="0">
                <a:solidFill>
                  <a:srgbClr val="0D0D0D"/>
                </a:solidFill>
                <a:latin typeface="Arial"/>
                <a:cs typeface="Arial"/>
              </a:rPr>
              <a:t>least 19°N to 57.5°N near 100°</a:t>
            </a:r>
            <a:r>
              <a:rPr lang="en-US" sz="1200" b="1" dirty="0" smtClean="0">
                <a:solidFill>
                  <a:srgbClr val="0D0D0D"/>
                </a:solidFill>
                <a:latin typeface="Arial"/>
                <a:cs typeface="Arial"/>
              </a:rPr>
              <a:t>W </a:t>
            </a:r>
            <a:endParaRPr lang="en-US" sz="1200" b="1" dirty="0">
              <a:solidFill>
                <a:srgbClr val="0D0D0D"/>
              </a:solidFill>
              <a:latin typeface="Arial"/>
              <a:cs typeface="Arial"/>
            </a:endParaRPr>
          </a:p>
          <a:p>
            <a:pPr lvl="1">
              <a:spcBef>
                <a:spcPts val="0"/>
              </a:spcBef>
            </a:pPr>
            <a:r>
              <a:rPr lang="en-US" sz="1200" b="1" dirty="0" smtClean="0">
                <a:solidFill>
                  <a:srgbClr val="0D0D0D"/>
                </a:solidFill>
                <a:latin typeface="Arial"/>
                <a:cs typeface="Arial"/>
              </a:rPr>
              <a:t>At least 67</a:t>
            </a:r>
            <a:r>
              <a:rPr lang="en-US" sz="1200" b="1" dirty="0">
                <a:solidFill>
                  <a:srgbClr val="0D0D0D"/>
                </a:solidFill>
                <a:latin typeface="Arial"/>
                <a:cs typeface="Arial"/>
              </a:rPr>
              <a:t>°W to 125°W near 42°N</a:t>
            </a:r>
          </a:p>
          <a:p>
            <a:pPr>
              <a:spcBef>
                <a:spcPts val="400"/>
              </a:spcBef>
            </a:pPr>
            <a:r>
              <a:rPr lang="en-US" sz="1600" b="1" dirty="0">
                <a:solidFill>
                  <a:srgbClr val="0D0D0D"/>
                </a:solidFill>
                <a:latin typeface="Arial"/>
                <a:cs typeface="Arial"/>
              </a:rPr>
              <a:t>Data products at urban-regional spatial scales</a:t>
            </a:r>
          </a:p>
          <a:p>
            <a:pPr lvl="1">
              <a:spcBef>
                <a:spcPts val="0"/>
              </a:spcBef>
            </a:pPr>
            <a:r>
              <a:rPr lang="en-US" sz="1200" b="1" dirty="0">
                <a:solidFill>
                  <a:srgbClr val="0D0D0D"/>
                </a:solidFill>
                <a:latin typeface="Arial"/>
                <a:cs typeface="Arial"/>
              </a:rPr>
              <a:t>Baseline ≤ 60 km</a:t>
            </a:r>
            <a:r>
              <a:rPr lang="en-US" sz="1200" b="1" baseline="30000" dirty="0">
                <a:solidFill>
                  <a:srgbClr val="0D0D0D"/>
                </a:solidFill>
                <a:latin typeface="Arial"/>
                <a:cs typeface="Arial"/>
              </a:rPr>
              <a:t>2</a:t>
            </a:r>
            <a:r>
              <a:rPr lang="en-US" sz="1200" b="1" i="1" dirty="0">
                <a:solidFill>
                  <a:srgbClr val="0D0D0D"/>
                </a:solidFill>
                <a:latin typeface="Arial"/>
                <a:cs typeface="Arial"/>
              </a:rPr>
              <a:t> </a:t>
            </a:r>
            <a:r>
              <a:rPr lang="en-US" sz="1200" b="1" dirty="0">
                <a:solidFill>
                  <a:srgbClr val="0D0D0D"/>
                </a:solidFill>
                <a:latin typeface="Arial"/>
                <a:cs typeface="Arial"/>
              </a:rPr>
              <a:t>at center of </a:t>
            </a:r>
            <a:r>
              <a:rPr lang="en-US" sz="1200" b="1" dirty="0" smtClean="0">
                <a:solidFill>
                  <a:srgbClr val="0D0D0D"/>
                </a:solidFill>
                <a:latin typeface="Arial"/>
                <a:cs typeface="Arial"/>
              </a:rPr>
              <a:t>FOR</a:t>
            </a:r>
            <a:endParaRPr lang="en-US" sz="1200" b="1" dirty="0">
              <a:solidFill>
                <a:srgbClr val="0D0D0D"/>
              </a:solidFill>
              <a:latin typeface="Arial"/>
              <a:cs typeface="Arial"/>
            </a:endParaRPr>
          </a:p>
          <a:p>
            <a:pPr lvl="1">
              <a:spcBef>
                <a:spcPts val="0"/>
              </a:spcBef>
            </a:pPr>
            <a:r>
              <a:rPr lang="en-US" sz="1200" b="1" dirty="0" smtClean="0">
                <a:solidFill>
                  <a:srgbClr val="0D0D0D"/>
                </a:solidFill>
                <a:latin typeface="Arial"/>
                <a:cs typeface="Arial"/>
              </a:rPr>
              <a:t>Capability for retrieval at native pixel resolution (approx. 2.1 km x 4.7 km) when SNR allows</a:t>
            </a:r>
            <a:endParaRPr lang="en-US" sz="1200" b="1" dirty="0">
              <a:solidFill>
                <a:srgbClr val="0D0D0D"/>
              </a:solidFill>
              <a:latin typeface="Arial"/>
              <a:cs typeface="Arial"/>
            </a:endParaRPr>
          </a:p>
          <a:p>
            <a:pPr>
              <a:spcBef>
                <a:spcPts val="400"/>
              </a:spcBef>
            </a:pPr>
            <a:r>
              <a:rPr lang="en-US" altLang="ja-JP" sz="1600" b="1" dirty="0">
                <a:solidFill>
                  <a:srgbClr val="0D0D0D"/>
                </a:solidFill>
                <a:latin typeface="Arial"/>
                <a:ea typeface="ＭＳ Ｐゴシック"/>
                <a:cs typeface="Arial"/>
              </a:rPr>
              <a:t>Geolocation uncertainty of less than 4 km </a:t>
            </a:r>
          </a:p>
          <a:p>
            <a:pPr>
              <a:spcBef>
                <a:spcPts val="400"/>
              </a:spcBef>
            </a:pPr>
            <a:r>
              <a:rPr lang="en-US" sz="1600" b="1" dirty="0">
                <a:solidFill>
                  <a:srgbClr val="0D0D0D"/>
                </a:solidFill>
                <a:latin typeface="Arial"/>
                <a:cs typeface="Arial"/>
              </a:rPr>
              <a:t>Temporal scales to resolve diurnal changes in pollutant distributions</a:t>
            </a:r>
          </a:p>
          <a:p>
            <a:pPr>
              <a:spcBef>
                <a:spcPts val="400"/>
              </a:spcBef>
            </a:pPr>
            <a:r>
              <a:rPr lang="en-US" sz="1600" b="1" dirty="0">
                <a:solidFill>
                  <a:srgbClr val="0D0D0D"/>
                </a:solidFill>
                <a:latin typeface="Arial"/>
                <a:cs typeface="Arial"/>
              </a:rPr>
              <a:t>Mission duration, subject to instrument availability</a:t>
            </a:r>
          </a:p>
          <a:p>
            <a:pPr lvl="1">
              <a:spcBef>
                <a:spcPts val="0"/>
              </a:spcBef>
            </a:pPr>
            <a:r>
              <a:rPr lang="en-US" sz="1200" b="1" dirty="0">
                <a:solidFill>
                  <a:srgbClr val="0D0D0D"/>
                </a:solidFill>
                <a:latin typeface="Arial"/>
                <a:cs typeface="Arial"/>
              </a:rPr>
              <a:t>Baseline 20 months</a:t>
            </a:r>
          </a:p>
          <a:p>
            <a:pPr lvl="1">
              <a:spcBef>
                <a:spcPts val="0"/>
              </a:spcBef>
            </a:pPr>
            <a:r>
              <a:rPr lang="en-US" sz="1200" b="1" dirty="0">
                <a:solidFill>
                  <a:srgbClr val="0D0D0D"/>
                </a:solidFill>
                <a:latin typeface="Arial"/>
                <a:cs typeface="Arial"/>
              </a:rPr>
              <a:t>Threshold 12 months</a:t>
            </a:r>
          </a:p>
        </p:txBody>
      </p:sp>
      <p:sp>
        <p:nvSpPr>
          <p:cNvPr id="9" name="TextBox 8"/>
          <p:cNvSpPr txBox="1"/>
          <p:nvPr/>
        </p:nvSpPr>
        <p:spPr>
          <a:xfrm>
            <a:off x="6501859" y="1524000"/>
            <a:ext cx="2642141" cy="1800380"/>
          </a:xfrm>
          <a:prstGeom prst="rect">
            <a:avLst/>
          </a:prstGeom>
          <a:noFill/>
        </p:spPr>
        <p:txBody>
          <a:bodyPr wrap="square" lIns="91326" tIns="45664" rIns="91326" bIns="45664" rtlCol="0">
            <a:spAutoFit/>
          </a:bodyPr>
          <a:lstStyle/>
          <a:p>
            <a:pPr defTabSz="456633"/>
            <a:r>
              <a:rPr lang="en-US" sz="1200" b="1" dirty="0" smtClean="0">
                <a:solidFill>
                  <a:prstClr val="black"/>
                </a:solidFill>
                <a:latin typeface="Calibri"/>
                <a:ea typeface="ＭＳ Ｐゴシック" charset="0"/>
                <a:cs typeface="Arial"/>
              </a:rPr>
              <a:t>*Implementation </a:t>
            </a:r>
            <a:r>
              <a:rPr lang="en-US" sz="1200" b="1" dirty="0">
                <a:solidFill>
                  <a:prstClr val="black"/>
                </a:solidFill>
                <a:latin typeface="Calibri"/>
                <a:ea typeface="ＭＳ Ｐゴシック" charset="0"/>
                <a:cs typeface="Arial"/>
              </a:rPr>
              <a:t>of SO</a:t>
            </a:r>
            <a:r>
              <a:rPr lang="en-US" sz="1200" b="1" baseline="-25000" dirty="0">
                <a:solidFill>
                  <a:prstClr val="black"/>
                </a:solidFill>
                <a:latin typeface="Calibri"/>
                <a:ea typeface="ＭＳ Ｐゴシック" charset="0"/>
                <a:cs typeface="Arial"/>
              </a:rPr>
              <a:t>2</a:t>
            </a:r>
            <a:r>
              <a:rPr lang="en-US" sz="1200" b="1" dirty="0">
                <a:solidFill>
                  <a:prstClr val="black"/>
                </a:solidFill>
                <a:latin typeface="Calibri"/>
                <a:ea typeface="ＭＳ Ｐゴシック" charset="0"/>
                <a:cs typeface="Arial"/>
              </a:rPr>
              <a:t>, C</a:t>
            </a:r>
            <a:r>
              <a:rPr lang="en-US" sz="1200" b="1" baseline="-25000" dirty="0">
                <a:solidFill>
                  <a:prstClr val="black"/>
                </a:solidFill>
                <a:latin typeface="Calibri"/>
                <a:ea typeface="ＭＳ Ｐゴシック" charset="0"/>
                <a:cs typeface="Arial"/>
              </a:rPr>
              <a:t>2</a:t>
            </a:r>
            <a:r>
              <a:rPr lang="en-US" sz="1200" b="1" dirty="0">
                <a:solidFill>
                  <a:prstClr val="black"/>
                </a:solidFill>
                <a:latin typeface="Calibri"/>
                <a:ea typeface="ＭＳ Ｐゴシック" charset="0"/>
                <a:cs typeface="Arial"/>
              </a:rPr>
              <a:t>H</a:t>
            </a:r>
            <a:r>
              <a:rPr lang="en-US" sz="1200" b="1" baseline="-25000" dirty="0">
                <a:solidFill>
                  <a:prstClr val="black"/>
                </a:solidFill>
                <a:latin typeface="Calibri"/>
                <a:ea typeface="ＭＳ Ｐゴシック" charset="0"/>
                <a:cs typeface="Arial"/>
              </a:rPr>
              <a:t>2</a:t>
            </a:r>
            <a:r>
              <a:rPr lang="en-US" sz="1200" b="1" dirty="0">
                <a:solidFill>
                  <a:prstClr val="black"/>
                </a:solidFill>
                <a:latin typeface="Calibri"/>
                <a:ea typeface="ＭＳ Ｐゴシック" charset="0"/>
                <a:cs typeface="Arial"/>
              </a:rPr>
              <a:t>O</a:t>
            </a:r>
            <a:r>
              <a:rPr lang="en-US" sz="1200" b="1" baseline="-25000" dirty="0">
                <a:solidFill>
                  <a:prstClr val="black"/>
                </a:solidFill>
                <a:latin typeface="Calibri"/>
                <a:ea typeface="ＭＳ Ｐゴシック" charset="0"/>
                <a:cs typeface="Arial"/>
              </a:rPr>
              <a:t>2</a:t>
            </a:r>
            <a:r>
              <a:rPr lang="en-US" sz="1200" b="1" dirty="0">
                <a:solidFill>
                  <a:prstClr val="black"/>
                </a:solidFill>
                <a:latin typeface="Calibri"/>
                <a:ea typeface="ＭＳ Ｐゴシック" charset="0"/>
                <a:cs typeface="Arial"/>
              </a:rPr>
              <a:t>, and </a:t>
            </a:r>
            <a:r>
              <a:rPr lang="en-US" sz="1200" b="1" dirty="0" smtClean="0">
                <a:solidFill>
                  <a:prstClr val="black"/>
                </a:solidFill>
                <a:latin typeface="Calibri"/>
                <a:ea typeface="ＭＳ Ｐゴシック" charset="0"/>
                <a:cs typeface="Arial"/>
              </a:rPr>
              <a:t>aerosol algorithms is deferred </a:t>
            </a:r>
            <a:r>
              <a:rPr lang="en-US" sz="1200" b="1" dirty="0">
                <a:solidFill>
                  <a:prstClr val="black"/>
                </a:solidFill>
                <a:latin typeface="Calibri"/>
                <a:ea typeface="ＭＳ Ｐゴシック" charset="0"/>
                <a:cs typeface="Arial"/>
              </a:rPr>
              <a:t>until </a:t>
            </a:r>
            <a:r>
              <a:rPr lang="en-US" sz="1200" b="1" dirty="0" smtClean="0">
                <a:solidFill>
                  <a:prstClr val="black"/>
                </a:solidFill>
                <a:latin typeface="Calibri"/>
                <a:ea typeface="ＭＳ Ｐゴシック" charset="0"/>
                <a:cs typeface="Arial"/>
              </a:rPr>
              <a:t>after successful instrument PDR</a:t>
            </a:r>
            <a:endParaRPr lang="en-US" sz="1200" b="1" dirty="0">
              <a:solidFill>
                <a:prstClr val="black"/>
              </a:solidFill>
              <a:latin typeface="Calibri"/>
              <a:ea typeface="ＭＳ Ｐゴシック" charset="0"/>
              <a:cs typeface="Arial"/>
            </a:endParaRPr>
          </a:p>
          <a:p>
            <a:pPr marL="168275" indent="-168275" defTabSz="456633">
              <a:spcBef>
                <a:spcPts val="600"/>
              </a:spcBef>
              <a:buFont typeface="Arial"/>
              <a:buChar char="•"/>
            </a:pPr>
            <a:r>
              <a:rPr lang="en-US" sz="1200" b="1" dirty="0">
                <a:solidFill>
                  <a:prstClr val="black"/>
                </a:solidFill>
                <a:latin typeface="Calibri"/>
                <a:ea typeface="ＭＳ Ｐゴシック" charset="0"/>
                <a:cs typeface="Arial"/>
              </a:rPr>
              <a:t>Likely ~October 2015</a:t>
            </a:r>
          </a:p>
          <a:p>
            <a:pPr marL="168275" indent="-168275" defTabSz="456633">
              <a:spcBef>
                <a:spcPts val="600"/>
              </a:spcBef>
              <a:buFont typeface="Arial"/>
              <a:buChar char="•"/>
            </a:pPr>
            <a:r>
              <a:rPr lang="en-US" sz="1200" b="1" dirty="0" smtClean="0">
                <a:solidFill>
                  <a:prstClr val="black"/>
                </a:solidFill>
                <a:latin typeface="Calibri"/>
                <a:ea typeface="ＭＳ Ｐゴシック" charset="0"/>
                <a:cs typeface="Arial"/>
              </a:rPr>
              <a:t>No impact on instrument design capability</a:t>
            </a:r>
          </a:p>
          <a:p>
            <a:pPr marL="168275" indent="-168275" defTabSz="456633">
              <a:spcBef>
                <a:spcPts val="600"/>
              </a:spcBef>
              <a:buFont typeface="Arial"/>
              <a:buChar char="•"/>
            </a:pPr>
            <a:r>
              <a:rPr lang="en-US" sz="1200" b="1" dirty="0" smtClean="0">
                <a:solidFill>
                  <a:prstClr val="black"/>
                </a:solidFill>
                <a:latin typeface="Calibri"/>
                <a:ea typeface="ＭＳ Ｐゴシック" charset="0"/>
                <a:cs typeface="Arial"/>
              </a:rPr>
              <a:t>All products still </a:t>
            </a:r>
            <a:r>
              <a:rPr lang="en-US" sz="1200" b="1" dirty="0">
                <a:solidFill>
                  <a:prstClr val="black"/>
                </a:solidFill>
                <a:latin typeface="Calibri"/>
                <a:ea typeface="ＭＳ Ｐゴシック" charset="0"/>
                <a:cs typeface="Arial"/>
              </a:rPr>
              <a:t>ready for launch </a:t>
            </a:r>
            <a:r>
              <a:rPr lang="en-US" sz="1200" b="1" dirty="0" smtClean="0">
                <a:solidFill>
                  <a:prstClr val="black"/>
                </a:solidFill>
                <a:latin typeface="Calibri"/>
                <a:ea typeface="ＭＳ Ｐゴシック" charset="0"/>
                <a:cs typeface="Arial"/>
              </a:rPr>
              <a:t>once approved</a:t>
            </a:r>
            <a:endParaRPr lang="en-US" sz="1200" b="1" dirty="0">
              <a:solidFill>
                <a:prstClr val="black"/>
              </a:solidFill>
              <a:latin typeface="Calibri"/>
              <a:ea typeface="ＭＳ Ｐゴシック" charset="0"/>
              <a:cs typeface="Arial"/>
            </a:endParaRPr>
          </a:p>
        </p:txBody>
      </p:sp>
      <p:sp>
        <p:nvSpPr>
          <p:cNvPr id="10" name="Title 3"/>
          <p:cNvSpPr txBox="1">
            <a:spLocks/>
          </p:cNvSpPr>
          <p:nvPr/>
        </p:nvSpPr>
        <p:spPr>
          <a:xfrm>
            <a:off x="1904972" y="16997"/>
            <a:ext cx="5972807" cy="969601"/>
          </a:xfrm>
          <a:prstGeom prst="rect">
            <a:avLst/>
          </a:prstGeom>
        </p:spPr>
        <p:txBody>
          <a:bodyPr vert="horz" lIns="91326" tIns="45664" rIns="91326" bIns="45664"/>
          <a:lstStyle>
            <a:lvl1pPr algn="ctr" defTabSz="457200" rtl="0" eaLnBrk="1" latinLnBrk="0" hangingPunct="1">
              <a:spcBef>
                <a:spcPct val="0"/>
              </a:spcBef>
              <a:buNone/>
              <a:defRPr sz="2800" kern="1200">
                <a:solidFill>
                  <a:srgbClr val="D9D9D9"/>
                </a:solidFill>
                <a:latin typeface="Arial Rounded MT Bold"/>
                <a:ea typeface="+mj-ea"/>
                <a:cs typeface="Arial Rounded MT Bold"/>
              </a:defRPr>
            </a:lvl1pPr>
          </a:lstStyle>
          <a:p>
            <a:r>
              <a:rPr lang="en-US" dirty="0" smtClean="0"/>
              <a:t>Baseline and threshold</a:t>
            </a:r>
          </a:p>
          <a:p>
            <a:r>
              <a:rPr lang="en-US" dirty="0" smtClean="0"/>
              <a:t>data products</a:t>
            </a:r>
            <a:endParaRPr lang="en-US" dirty="0"/>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419238202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39833"/>
            <a:ext cx="5972807" cy="971167"/>
          </a:xfrm>
        </p:spPr>
        <p:txBody>
          <a:bodyPr/>
          <a:lstStyle/>
          <a:p>
            <a:r>
              <a:rPr lang="en-US" sz="3200" dirty="0" smtClean="0">
                <a:solidFill>
                  <a:srgbClr val="FFFFFF"/>
                </a:solidFill>
                <a:latin typeface="+mj-lt"/>
              </a:rPr>
              <a:t>TEMPO Science</a:t>
            </a:r>
            <a:br>
              <a:rPr lang="en-US" sz="3200" dirty="0" smtClean="0">
                <a:solidFill>
                  <a:srgbClr val="FFFFFF"/>
                </a:solidFill>
                <a:latin typeface="+mj-lt"/>
              </a:rPr>
            </a:br>
            <a:r>
              <a:rPr lang="en-US" sz="3200" dirty="0" smtClean="0">
                <a:solidFill>
                  <a:srgbClr val="FFFFFF"/>
                </a:solidFill>
                <a:latin typeface="+mj-lt"/>
              </a:rPr>
              <a:t>Traceability Matrix</a:t>
            </a:r>
            <a:endParaRPr lang="en-US" sz="3200" dirty="0">
              <a:solidFill>
                <a:srgbClr val="FFFFFF"/>
              </a:solidFill>
              <a:latin typeface="+mj-lt"/>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005815915"/>
              </p:ext>
            </p:extLst>
          </p:nvPr>
        </p:nvGraphicFramePr>
        <p:xfrm>
          <a:off x="130174" y="1002506"/>
          <a:ext cx="8912225" cy="5808922"/>
        </p:xfrm>
        <a:graphic>
          <a:graphicData uri="http://schemas.openxmlformats.org/presentationml/2006/ole">
            <mc:AlternateContent xmlns:mc="http://schemas.openxmlformats.org/markup-compatibility/2006">
              <mc:Choice xmlns:v="urn:schemas-microsoft-com:vml" Requires="v">
                <p:oleObj spid="_x0000_s3108" name="Document" r:id="rId4" imgW="8325471" imgH="5425374" progId="Word.Document.12">
                  <p:embed/>
                </p:oleObj>
              </mc:Choice>
              <mc:Fallback>
                <p:oleObj name="Document" r:id="rId4" imgW="8325471" imgH="5425374"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174" y="1002506"/>
                        <a:ext cx="8912225" cy="58089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301649356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00000"/>
                </a:solidFill>
                <a:latin typeface="Times New Roman"/>
              </a:rPr>
              <a:t>6/17/14</a:t>
            </a:r>
            <a:endParaRPr lang="en-US" dirty="0">
              <a:solidFill>
                <a:srgbClr val="000000"/>
              </a:solidFill>
              <a:latin typeface="Times New Roman"/>
            </a:endParaRPr>
          </a:p>
        </p:txBody>
      </p:sp>
      <p:graphicFrame>
        <p:nvGraphicFramePr>
          <p:cNvPr id="8" name="Table 7"/>
          <p:cNvGraphicFramePr>
            <a:graphicFrameLocks noGrp="1"/>
          </p:cNvGraphicFramePr>
          <p:nvPr>
            <p:extLst>
              <p:ext uri="{D42A27DB-BD31-4B8C-83A1-F6EECF244321}">
                <p14:modId xmlns:p14="http://schemas.microsoft.com/office/powerpoint/2010/main" val="2492305495"/>
              </p:ext>
            </p:extLst>
          </p:nvPr>
        </p:nvGraphicFramePr>
        <p:xfrm>
          <a:off x="1" y="665687"/>
          <a:ext cx="9143999" cy="6186590"/>
        </p:xfrm>
        <a:graphic>
          <a:graphicData uri="http://schemas.openxmlformats.org/drawingml/2006/table">
            <a:tbl>
              <a:tblPr firstRow="1" bandRow="1">
                <a:tableStyleId>{9DCAF9ED-07DC-4A11-8D7F-57B35C25682E}</a:tableStyleId>
              </a:tblPr>
              <a:tblGrid>
                <a:gridCol w="1680633"/>
                <a:gridCol w="2294467"/>
                <a:gridCol w="1299163"/>
                <a:gridCol w="3869736"/>
              </a:tblGrid>
              <a:tr h="226771">
                <a:tc>
                  <a:txBody>
                    <a:bodyPr/>
                    <a:lstStyle/>
                    <a:p>
                      <a:pPr algn="ctr"/>
                      <a:r>
                        <a:rPr lang="en-US" sz="800" b="1" dirty="0" smtClean="0">
                          <a:latin typeface="Arial"/>
                          <a:cs typeface="Arial"/>
                        </a:rPr>
                        <a:t>Team Member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Institution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Role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Responsibility</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5511">
                <a:tc>
                  <a:txBody>
                    <a:bodyPr/>
                    <a:lstStyle/>
                    <a:p>
                      <a:r>
                        <a:rPr lang="en-US" sz="800" b="1" dirty="0" smtClean="0">
                          <a:latin typeface="Arial"/>
                          <a:cs typeface="Arial"/>
                        </a:rPr>
                        <a:t>K. Chance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PI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Overall science development; </a:t>
                      </a:r>
                      <a:r>
                        <a:rPr lang="en-US" sz="800" b="1" dirty="0" smtClean="0">
                          <a:latin typeface="Arial"/>
                          <a:cs typeface="Arial"/>
                        </a:rPr>
                        <a:t>Level 1b, H</a:t>
                      </a:r>
                      <a:r>
                        <a:rPr lang="en-US" sz="800" b="1" baseline="-25000" dirty="0" smtClean="0">
                          <a:latin typeface="Arial"/>
                          <a:cs typeface="Arial"/>
                        </a:rPr>
                        <a:t>2</a:t>
                      </a:r>
                      <a:r>
                        <a:rPr lang="en-US" sz="800" b="1" dirty="0" smtClean="0">
                          <a:latin typeface="Arial"/>
                          <a:cs typeface="Arial"/>
                        </a:rPr>
                        <a:t>CO, C</a:t>
                      </a:r>
                      <a:r>
                        <a:rPr lang="en-US" sz="800" b="1" baseline="-25000" dirty="0" smtClean="0">
                          <a:latin typeface="Arial"/>
                          <a:cs typeface="Arial"/>
                        </a:rPr>
                        <a:t>2</a:t>
                      </a:r>
                      <a:r>
                        <a:rPr lang="en-US" sz="800" b="1" dirty="0" smtClean="0">
                          <a:latin typeface="Arial"/>
                          <a:cs typeface="Arial"/>
                        </a:rPr>
                        <a:t>H</a:t>
                      </a:r>
                      <a:r>
                        <a:rPr lang="en-US" sz="800" b="1" baseline="-25000" dirty="0" smtClean="0">
                          <a:latin typeface="Arial"/>
                          <a:cs typeface="Arial"/>
                        </a:rPr>
                        <a:t>2</a:t>
                      </a:r>
                      <a:r>
                        <a:rPr lang="en-US" sz="800" b="1" dirty="0" smtClean="0">
                          <a:latin typeface="Arial"/>
                          <a:cs typeface="Arial"/>
                        </a:rPr>
                        <a:t>O</a:t>
                      </a:r>
                      <a:r>
                        <a:rPr lang="en-US" sz="800" b="1" baseline="-25000" dirty="0" smtClean="0">
                          <a:latin typeface="Arial"/>
                          <a:cs typeface="Arial"/>
                        </a:rPr>
                        <a:t>2</a:t>
                      </a:r>
                      <a:endParaRPr lang="en-US" sz="800" b="1" baseline="-250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5511">
                <a:tc>
                  <a:txBody>
                    <a:bodyPr/>
                    <a:lstStyle/>
                    <a:p>
                      <a:r>
                        <a:rPr lang="en-US" sz="800" b="1" dirty="0" smtClean="0">
                          <a:latin typeface="Arial"/>
                          <a:cs typeface="Arial"/>
                        </a:rPr>
                        <a:t>X. Liu</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Deputy</a:t>
                      </a:r>
                      <a:r>
                        <a:rPr lang="en-US" sz="800" baseline="0" dirty="0" smtClean="0">
                          <a:latin typeface="Arial"/>
                          <a:cs typeface="Arial"/>
                        </a:rPr>
                        <a:t> PI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Science development, data processing; </a:t>
                      </a:r>
                      <a:r>
                        <a:rPr lang="en-US" sz="800" b="1" dirty="0" smtClean="0">
                          <a:latin typeface="Arial"/>
                          <a:cs typeface="Arial"/>
                        </a:rPr>
                        <a:t>O</a:t>
                      </a:r>
                      <a:r>
                        <a:rPr lang="en-US" sz="800" b="1" baseline="-25000" dirty="0" smtClean="0">
                          <a:latin typeface="Arial"/>
                          <a:cs typeface="Arial"/>
                        </a:rPr>
                        <a:t>3</a:t>
                      </a:r>
                      <a:r>
                        <a:rPr lang="en-US" sz="800" b="1" dirty="0" smtClean="0">
                          <a:latin typeface="Arial"/>
                          <a:cs typeface="Arial"/>
                        </a:rPr>
                        <a:t> profile, tropospheric O</a:t>
                      </a:r>
                      <a:r>
                        <a:rPr lang="en-US" sz="800" b="1" baseline="-25000" dirty="0" smtClean="0">
                          <a:latin typeface="Arial"/>
                          <a:cs typeface="Arial"/>
                        </a:rPr>
                        <a:t>3</a:t>
                      </a:r>
                      <a:endParaRPr lang="en-US" sz="800" b="1" baseline="-250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5511">
                <a:tc>
                  <a:txBody>
                    <a:bodyPr/>
                    <a:lstStyle/>
                    <a:p>
                      <a:r>
                        <a:rPr lang="en-US" sz="800" b="0" dirty="0" smtClean="0">
                          <a:latin typeface="Arial"/>
                          <a:cs typeface="Arial"/>
                        </a:rPr>
                        <a:t>J. Al-Saadi</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LaRC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Deputy PS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0" dirty="0" smtClean="0">
                          <a:latin typeface="Arial"/>
                          <a:cs typeface="Arial"/>
                        </a:rPr>
                        <a:t>Project science</a:t>
                      </a:r>
                      <a:r>
                        <a:rPr lang="en-US" sz="800" b="0" baseline="0" dirty="0" smtClean="0">
                          <a:latin typeface="Arial"/>
                          <a:cs typeface="Arial"/>
                        </a:rPr>
                        <a:t> development</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5511">
                <a:tc>
                  <a:txBody>
                    <a:bodyPr/>
                    <a:lstStyle/>
                    <a:p>
                      <a:r>
                        <a:rPr lang="en-US" sz="800" b="1" dirty="0" smtClean="0">
                          <a:latin typeface="Arial"/>
                          <a:cs typeface="Arial"/>
                        </a:rPr>
                        <a:t>J. Carr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Carr Astronautics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INR Modeling and algorithm</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5511">
                <a:tc>
                  <a:txBody>
                    <a:bodyPr/>
                    <a:lstStyle/>
                    <a:p>
                      <a:r>
                        <a:rPr lang="en-US" sz="800" b="0" dirty="0" smtClean="0">
                          <a:latin typeface="Arial"/>
                          <a:cs typeface="Arial"/>
                        </a:rPr>
                        <a:t>M. Chin</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smtClean="0">
                          <a:latin typeface="Arial"/>
                          <a:cs typeface="Arial"/>
                        </a:rPr>
                        <a:t>Aerosol science</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5511">
                <a:tc>
                  <a:txBody>
                    <a:bodyPr/>
                    <a:lstStyle/>
                    <a:p>
                      <a:r>
                        <a:rPr lang="en-US" sz="800" dirty="0" smtClean="0">
                          <a:latin typeface="Arial"/>
                          <a:cs typeface="Arial"/>
                        </a:rPr>
                        <a:t>R.</a:t>
                      </a:r>
                      <a:r>
                        <a:rPr lang="en-US" sz="800" baseline="0" dirty="0" smtClean="0">
                          <a:latin typeface="Arial"/>
                          <a:cs typeface="Arial"/>
                        </a:rPr>
                        <a:t> Cohen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U.C.</a:t>
                      </a:r>
                      <a:r>
                        <a:rPr lang="en-US" sz="800" baseline="0" dirty="0" smtClean="0">
                          <a:latin typeface="Arial"/>
                          <a:cs typeface="Arial"/>
                        </a:rPr>
                        <a:t> Berkeley</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NO</a:t>
                      </a:r>
                      <a:r>
                        <a:rPr lang="en-US" sz="800" baseline="-25000" dirty="0" smtClean="0">
                          <a:latin typeface="Arial"/>
                          <a:cs typeface="Arial"/>
                        </a:rPr>
                        <a:t>2</a:t>
                      </a:r>
                      <a:r>
                        <a:rPr lang="en-US" sz="800" baseline="0" dirty="0" smtClean="0">
                          <a:latin typeface="Arial"/>
                          <a:cs typeface="Arial"/>
                        </a:rPr>
                        <a:t> v</a:t>
                      </a:r>
                      <a:r>
                        <a:rPr lang="en-US" sz="800" dirty="0" smtClean="0">
                          <a:latin typeface="Arial"/>
                          <a:cs typeface="Arial"/>
                        </a:rPr>
                        <a:t>alidation, atmospheric chemistry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5511">
                <a:tc>
                  <a:txBody>
                    <a:bodyPr/>
                    <a:lstStyle/>
                    <a:p>
                      <a:r>
                        <a:rPr lang="en-US" sz="800" dirty="0" smtClean="0">
                          <a:latin typeface="Arial"/>
                          <a:cs typeface="Arial"/>
                        </a:rPr>
                        <a:t>D. Edwards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NCAR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VOC science, synergy with carbon monoxide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5511">
                <a:tc>
                  <a:txBody>
                    <a:bodyPr/>
                    <a:lstStyle/>
                    <a:p>
                      <a:r>
                        <a:rPr lang="en-US" sz="800" dirty="0" smtClean="0">
                          <a:latin typeface="Arial"/>
                          <a:cs typeface="Arial"/>
                        </a:rPr>
                        <a:t>J. Fishman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St. Louis</a:t>
                      </a:r>
                      <a:r>
                        <a:rPr lang="en-US" sz="800" baseline="0" dirty="0" smtClean="0">
                          <a:latin typeface="Arial"/>
                          <a:cs typeface="Arial"/>
                        </a:rPr>
                        <a:t>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AQ impact on agriculture and the biosphere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5511">
                <a:tc>
                  <a:txBody>
                    <a:bodyPr/>
                    <a:lstStyle/>
                    <a:p>
                      <a:r>
                        <a:rPr lang="en-US" sz="800" dirty="0" smtClean="0">
                          <a:latin typeface="Arial"/>
                          <a:cs typeface="Arial"/>
                        </a:rPr>
                        <a:t>D. Flittner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LaRC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Project Scientist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Overall project development;</a:t>
                      </a:r>
                      <a:r>
                        <a:rPr lang="en-US" sz="800" baseline="0" dirty="0" smtClean="0">
                          <a:latin typeface="Arial"/>
                          <a:cs typeface="Arial"/>
                        </a:rPr>
                        <a:t> STM; instrument cal./char.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5511">
                <a:tc>
                  <a:txBody>
                    <a:bodyPr/>
                    <a:lstStyle/>
                    <a:p>
                      <a:r>
                        <a:rPr lang="en-US" sz="800" dirty="0" smtClean="0">
                          <a:latin typeface="Arial"/>
                          <a:cs typeface="Arial"/>
                        </a:rPr>
                        <a:t>J. Herman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UMBC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Validation (PANDORA</a:t>
                      </a:r>
                      <a:r>
                        <a:rPr lang="en-US" sz="800" baseline="0" dirty="0" smtClean="0">
                          <a:latin typeface="Arial"/>
                          <a:cs typeface="Arial"/>
                        </a:rPr>
                        <a:t>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5511">
                <a:tc>
                  <a:txBody>
                    <a:bodyPr/>
                    <a:lstStyle/>
                    <a:p>
                      <a:r>
                        <a:rPr lang="en-US" sz="800" dirty="0" smtClean="0">
                          <a:latin typeface="Arial"/>
                          <a:cs typeface="Arial"/>
                        </a:rPr>
                        <a:t>D. Jacob</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Harvard</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Science requirements, atmospheric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5511">
                <a:tc>
                  <a:txBody>
                    <a:bodyPr/>
                    <a:lstStyle/>
                    <a:p>
                      <a:r>
                        <a:rPr lang="en-US" sz="800" dirty="0" smtClean="0">
                          <a:latin typeface="Arial"/>
                          <a:cs typeface="Arial"/>
                        </a:rPr>
                        <a:t>S. Janz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Instrument calibration and characterization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5511">
                <a:tc>
                  <a:txBody>
                    <a:bodyPr/>
                    <a:lstStyle/>
                    <a:p>
                      <a:r>
                        <a:rPr lang="en-US" sz="800" b="1" dirty="0" smtClean="0">
                          <a:latin typeface="Arial"/>
                          <a:cs typeface="Arial"/>
                        </a:rPr>
                        <a:t>J. Joiner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Cloud, total O</a:t>
                      </a:r>
                      <a:r>
                        <a:rPr lang="en-US" sz="800" b="1" baseline="-25000" dirty="0" smtClean="0">
                          <a:latin typeface="Arial"/>
                          <a:cs typeface="Arial"/>
                        </a:rPr>
                        <a:t>3</a:t>
                      </a:r>
                      <a:r>
                        <a:rPr lang="en-US" sz="800" b="1" dirty="0" smtClean="0">
                          <a:latin typeface="Arial"/>
                          <a:cs typeface="Arial"/>
                        </a:rPr>
                        <a:t>, TOA shortwave flux research product</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5511">
                <a:tc>
                  <a:txBody>
                    <a:bodyPr/>
                    <a:lstStyle/>
                    <a:p>
                      <a:r>
                        <a:rPr lang="en-US" sz="800" b="1" dirty="0" smtClean="0">
                          <a:latin typeface="Arial"/>
                          <a:cs typeface="Arial"/>
                        </a:rPr>
                        <a:t>N. Krotkov</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NO</a:t>
                      </a:r>
                      <a:r>
                        <a:rPr lang="en-US" sz="800" b="1" baseline="-25000" dirty="0" smtClean="0">
                          <a:latin typeface="Arial"/>
                          <a:cs typeface="Arial"/>
                        </a:rPr>
                        <a:t>2</a:t>
                      </a:r>
                      <a:r>
                        <a:rPr lang="en-US" sz="800" b="1" dirty="0" smtClean="0">
                          <a:latin typeface="Arial"/>
                          <a:cs typeface="Arial"/>
                        </a:rPr>
                        <a:t>, SO</a:t>
                      </a:r>
                      <a:r>
                        <a:rPr lang="en-US" sz="800" b="1" baseline="-25000" dirty="0" smtClean="0">
                          <a:latin typeface="Arial"/>
                          <a:cs typeface="Arial"/>
                        </a:rPr>
                        <a:t>2</a:t>
                      </a:r>
                      <a:r>
                        <a:rPr lang="en-US" sz="800" b="1" dirty="0" smtClean="0">
                          <a:latin typeface="Arial"/>
                          <a:cs typeface="Arial"/>
                        </a:rPr>
                        <a:t>, UVB</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5511">
                <a:tc>
                  <a:txBody>
                    <a:bodyPr/>
                    <a:lstStyle/>
                    <a:p>
                      <a:r>
                        <a:rPr lang="en-US" sz="800" dirty="0" smtClean="0">
                          <a:latin typeface="Arial"/>
                          <a:cs typeface="Arial"/>
                        </a:rPr>
                        <a:t>M. Newchurch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 Alabama Huntsville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Validation (O</a:t>
                      </a:r>
                      <a:r>
                        <a:rPr lang="en-US" sz="800" baseline="-25000" dirty="0" smtClean="0">
                          <a:latin typeface="Arial"/>
                          <a:cs typeface="Arial"/>
                        </a:rPr>
                        <a:t>3</a:t>
                      </a:r>
                      <a:r>
                        <a:rPr lang="en-US" sz="800" dirty="0" smtClean="0">
                          <a:latin typeface="Arial"/>
                          <a:cs typeface="Arial"/>
                        </a:rPr>
                        <a:t> sondes, O</a:t>
                      </a:r>
                      <a:r>
                        <a:rPr lang="en-US" sz="800" baseline="-25000" dirty="0" smtClean="0">
                          <a:latin typeface="Arial"/>
                          <a:cs typeface="Arial"/>
                        </a:rPr>
                        <a:t>3</a:t>
                      </a:r>
                      <a:r>
                        <a:rPr lang="en-US" sz="800" baseline="0" dirty="0" smtClean="0">
                          <a:latin typeface="Arial"/>
                          <a:cs typeface="Arial"/>
                        </a:rPr>
                        <a:t> lidar)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5511">
                <a:tc>
                  <a:txBody>
                    <a:bodyPr/>
                    <a:lstStyle/>
                    <a:p>
                      <a:r>
                        <a:rPr lang="en-US" sz="800" dirty="0" smtClean="0">
                          <a:latin typeface="Arial"/>
                          <a:cs typeface="Arial"/>
                        </a:rPr>
                        <a:t>R.B. Pierce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NOAA/NESDIS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AQ modeling, data assimilation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5511">
                <a:tc>
                  <a:txBody>
                    <a:bodyPr/>
                    <a:lstStyle/>
                    <a:p>
                      <a:r>
                        <a:rPr lang="en-US" sz="800" b="1" dirty="0" smtClean="0">
                          <a:latin typeface="Arial"/>
                          <a:cs typeface="Arial"/>
                        </a:rPr>
                        <a:t>R. Spurr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RT Solutions, Inc.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Radiative transfer modeling for algorithm development</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5511">
                <a:tc>
                  <a:txBody>
                    <a:bodyPr/>
                    <a:lstStyle/>
                    <a:p>
                      <a:r>
                        <a:rPr lang="en-US" sz="800" b="1" dirty="0" smtClean="0">
                          <a:latin typeface="Arial"/>
                          <a:cs typeface="Arial"/>
                        </a:rPr>
                        <a:t>R. Suleiman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 Data Mgr.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Managing science data processing, </a:t>
                      </a:r>
                      <a:r>
                        <a:rPr lang="en-US" sz="800" b="1" dirty="0" smtClean="0">
                          <a:latin typeface="Arial"/>
                          <a:cs typeface="Arial"/>
                        </a:rPr>
                        <a:t>BrO, H</a:t>
                      </a:r>
                      <a:r>
                        <a:rPr lang="en-US" sz="800" b="1" baseline="-25000" dirty="0" smtClean="0">
                          <a:latin typeface="Arial"/>
                          <a:cs typeface="Arial"/>
                        </a:rPr>
                        <a:t>2</a:t>
                      </a:r>
                      <a:r>
                        <a:rPr lang="en-US" sz="800" b="1" dirty="0" smtClean="0">
                          <a:latin typeface="Arial"/>
                          <a:cs typeface="Arial"/>
                        </a:rPr>
                        <a:t>O, and L3 products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5511">
                <a:tc>
                  <a:txBody>
                    <a:bodyPr/>
                    <a:lstStyle/>
                    <a:p>
                      <a:r>
                        <a:rPr lang="en-US" sz="800" dirty="0" smtClean="0">
                          <a:latin typeface="Arial"/>
                          <a:cs typeface="Arial"/>
                        </a:rPr>
                        <a:t>J. Szykman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EPA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AIRNow AQI development, validation (PANDORA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5511">
                <a:tc>
                  <a:txBody>
                    <a:bodyPr/>
                    <a:lstStyle/>
                    <a:p>
                      <a:r>
                        <a:rPr lang="en-US" sz="800" b="1" dirty="0" smtClean="0">
                          <a:latin typeface="Arial"/>
                          <a:cs typeface="Arial"/>
                        </a:rPr>
                        <a:t>O. Torres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UV aerosol product, AI</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5511">
                <a:tc>
                  <a:txBody>
                    <a:bodyPr/>
                    <a:lstStyle/>
                    <a:p>
                      <a:r>
                        <a:rPr lang="en-US" sz="800" b="1" dirty="0" smtClean="0">
                          <a:latin typeface="Arial"/>
                          <a:cs typeface="Arial"/>
                        </a:rPr>
                        <a:t>J. Wang</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 Nebraska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Synergy w/GOES-R ABI, </a:t>
                      </a:r>
                      <a:r>
                        <a:rPr lang="en-US" sz="800" b="1" dirty="0" smtClean="0">
                          <a:latin typeface="Arial"/>
                          <a:cs typeface="Arial"/>
                        </a:rPr>
                        <a:t>aerosol research products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5511">
                <a:tc>
                  <a:txBody>
                    <a:bodyPr/>
                    <a:lstStyle/>
                    <a:p>
                      <a:r>
                        <a:rPr lang="en-US" sz="800" dirty="0" smtClean="0">
                          <a:latin typeface="Arial"/>
                          <a:cs typeface="Arial"/>
                        </a:rPr>
                        <a:t>J. Leitch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Ball Aerospace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Aircraft validation, instrument calibration and characterization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55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D. Neil</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LaRC</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GEO-CAPE mission design team member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5511">
                <a:tc>
                  <a:txBody>
                    <a:bodyPr/>
                    <a:lstStyle/>
                    <a:p>
                      <a:r>
                        <a:rPr lang="en-US" sz="800" dirty="0" smtClean="0">
                          <a:latin typeface="Arial"/>
                          <a:cs typeface="Arial"/>
                        </a:rPr>
                        <a:t>R. Martin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Dalhousie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Atmospheric modeling, air mass factors,</a:t>
                      </a:r>
                      <a:r>
                        <a:rPr lang="en-US" sz="800" baseline="0" dirty="0" smtClean="0">
                          <a:latin typeface="Arial"/>
                          <a:cs typeface="Arial"/>
                        </a:rPr>
                        <a:t> AQI development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r>
              <a:tr h="205511">
                <a:tc>
                  <a:txBody>
                    <a:bodyPr/>
                    <a:lstStyle/>
                    <a:p>
                      <a:r>
                        <a:rPr lang="en-US" sz="800" dirty="0" smtClean="0">
                          <a:latin typeface="Arial"/>
                          <a:cs typeface="Arial"/>
                        </a:rPr>
                        <a:t>Chris McLinden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Environment</a:t>
                      </a:r>
                      <a:r>
                        <a:rPr lang="en-US" sz="800" baseline="0" dirty="0" smtClean="0">
                          <a:latin typeface="Arial"/>
                          <a:cs typeface="Arial"/>
                        </a:rPr>
                        <a:t> Canada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Canadian air quality coordination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r>
              <a:tr h="205511">
                <a:tc>
                  <a:txBody>
                    <a:bodyPr/>
                    <a:lstStyle/>
                    <a:p>
                      <a:r>
                        <a:rPr lang="en-US" sz="800" dirty="0" smtClean="0">
                          <a:latin typeface="Arial"/>
                          <a:cs typeface="Arial"/>
                        </a:rPr>
                        <a:t>Michel Grutter</a:t>
                      </a:r>
                      <a:r>
                        <a:rPr lang="en-US" sz="800" baseline="0" dirty="0" smtClean="0">
                          <a:latin typeface="Arial"/>
                          <a:cs typeface="Arial"/>
                        </a:rPr>
                        <a:t> de la Mora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UNAM,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Mexican air quality coordination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r>
              <a:tr h="205511">
                <a:tc>
                  <a:txBody>
                    <a:bodyPr/>
                    <a:lstStyle/>
                    <a:p>
                      <a:r>
                        <a:rPr lang="en-US" sz="800" dirty="0" smtClean="0">
                          <a:latin typeface="Arial"/>
                          <a:cs typeface="Arial"/>
                        </a:rPr>
                        <a:t>J. Kim</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Yonsei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rowSpan="3">
                  <a:txBody>
                    <a:bodyPr/>
                    <a:lstStyle/>
                    <a:p>
                      <a:r>
                        <a:rPr lang="en-US" sz="800" dirty="0" smtClean="0">
                          <a:latin typeface="Arial"/>
                          <a:cs typeface="Arial"/>
                        </a:rPr>
                        <a:t>Collaborators,</a:t>
                      </a:r>
                    </a:p>
                    <a:p>
                      <a:r>
                        <a:rPr lang="en-US" sz="800" dirty="0" smtClean="0">
                          <a:latin typeface="Arial"/>
                          <a:cs typeface="Arial"/>
                        </a:rPr>
                        <a:t>Science Advisory Panel</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Korean</a:t>
                      </a:r>
                      <a:r>
                        <a:rPr lang="en-US" sz="800" baseline="0" dirty="0" smtClean="0">
                          <a:latin typeface="Arial"/>
                          <a:cs typeface="Arial"/>
                        </a:rPr>
                        <a:t> GEMS,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r>
              <a:tr h="205511">
                <a:tc>
                  <a:txBody>
                    <a:bodyPr/>
                    <a:lstStyle/>
                    <a:p>
                      <a:r>
                        <a:rPr lang="en-US" sz="800" b="0" i="0" dirty="0" smtClean="0">
                          <a:latin typeface="Arial"/>
                          <a:cs typeface="Arial"/>
                        </a:rPr>
                        <a:t>C.T. McElroy</a:t>
                      </a:r>
                      <a:endParaRPr lang="en-US" sz="800" b="0" i="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York U. Canada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vMerge="1">
                  <a:txBody>
                    <a:bodyPr/>
                    <a:lstStyle/>
                    <a:p>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dirty="0" smtClean="0">
                          <a:latin typeface="Arial"/>
                          <a:cs typeface="Arial"/>
                        </a:rPr>
                        <a:t>CSA PHEOS,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r>
              <a:tr h="205511">
                <a:tc>
                  <a:txBody>
                    <a:bodyPr/>
                    <a:lstStyle/>
                    <a:p>
                      <a:r>
                        <a:rPr lang="en-US" sz="800" dirty="0" smtClean="0">
                          <a:latin typeface="Arial"/>
                          <a:cs typeface="Arial"/>
                        </a:rPr>
                        <a:t>B. Veihelmann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ESA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vMerge="1">
                  <a:txBody>
                    <a:bodyPr/>
                    <a:lstStyle/>
                    <a:p>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dirty="0" smtClean="0">
                          <a:latin typeface="Arial"/>
                          <a:cs typeface="Arial"/>
                        </a:rPr>
                        <a:t>ESA Sentinel-4,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r>
            </a:tbl>
          </a:graphicData>
        </a:graphic>
      </p:graphicFrame>
      <p:sp>
        <p:nvSpPr>
          <p:cNvPr id="6" name="Title 3"/>
          <p:cNvSpPr txBox="1">
            <a:spLocks/>
          </p:cNvSpPr>
          <p:nvPr/>
        </p:nvSpPr>
        <p:spPr bwMode="auto">
          <a:xfrm>
            <a:off x="2057348" y="-32784"/>
            <a:ext cx="5972807" cy="63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D9D9D9"/>
                </a:solidFill>
                <a:latin typeface="Arial Rounded MT Bold"/>
                <a:ea typeface="ＭＳ Ｐゴシック" charset="0"/>
                <a:cs typeface="Arial Rounded MT Bold"/>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dirty="0" smtClean="0"/>
              <a:t>TEMPO science team</a:t>
            </a:r>
            <a:endParaRPr lang="en-US" dirty="0"/>
          </a:p>
        </p:txBody>
      </p:sp>
    </p:spTree>
    <p:extLst>
      <p:ext uri="{BB962C8B-B14F-4D97-AF65-F5344CB8AC3E}">
        <p14:creationId xmlns:p14="http://schemas.microsoft.com/office/powerpoint/2010/main" val="100486746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4375" y="23813"/>
            <a:ext cx="5973763" cy="887412"/>
          </a:xfrm>
        </p:spPr>
        <p:txBody>
          <a:bodyPr/>
          <a:lstStyle/>
          <a:p>
            <a:pPr fontAlgn="auto">
              <a:spcAft>
                <a:spcPts val="0"/>
              </a:spcAft>
              <a:defRPr/>
            </a:pPr>
            <a:r>
              <a:rPr lang="en-US" b="1" dirty="0">
                <a:solidFill>
                  <a:schemeClr val="bg1">
                    <a:lumMod val="95000"/>
                  </a:schemeClr>
                </a:solidFill>
                <a:ea typeface="ＭＳ Ｐゴシック" charset="-128"/>
              </a:rPr>
              <a:t>Hourly atmospheric pollution from geostationary Earth orbit</a:t>
            </a:r>
            <a:br>
              <a:rPr lang="en-US" b="1" dirty="0">
                <a:solidFill>
                  <a:schemeClr val="bg1">
                    <a:lumMod val="95000"/>
                  </a:schemeClr>
                </a:solidFill>
                <a:ea typeface="ＭＳ Ｐゴシック" charset="-128"/>
              </a:rPr>
            </a:br>
            <a:endParaRPr lang="en-US" dirty="0">
              <a:solidFill>
                <a:schemeClr val="bg1">
                  <a:lumMod val="95000"/>
                </a:schemeClr>
              </a:solidFill>
              <a:ea typeface="+mj-ea"/>
            </a:endParaRPr>
          </a:p>
        </p:txBody>
      </p:sp>
      <p:pic>
        <p:nvPicPr>
          <p:cNvPr id="727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537" y="1019175"/>
            <a:ext cx="3748087"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1057276"/>
            <a:ext cx="5456238" cy="5224395"/>
          </a:xfrm>
          <a:prstGeom prst="rect">
            <a:avLst/>
          </a:prstGeom>
        </p:spPr>
        <p:txBody>
          <a:bodyPr lIns="91326" tIns="45664" rIns="91326" bIns="45664">
            <a:spAutoFit/>
          </a:bodyPr>
          <a:lstStyle/>
          <a:p>
            <a:pPr defTabSz="456633">
              <a:spcBef>
                <a:spcPts val="100"/>
              </a:spcBef>
              <a:defRPr/>
            </a:pPr>
            <a:r>
              <a:rPr lang="en-US" sz="1300" b="1" dirty="0">
                <a:solidFill>
                  <a:srgbClr val="1F497D"/>
                </a:solidFill>
                <a:latin typeface="Arial"/>
                <a:ea typeface="ＭＳ Ｐゴシック" charset="0"/>
                <a:cs typeface="Arial"/>
              </a:rPr>
              <a:t>PI:</a:t>
            </a:r>
            <a:r>
              <a:rPr lang="en-US" sz="1300" dirty="0">
                <a:solidFill>
                  <a:srgbClr val="1F497D"/>
                </a:solidFill>
                <a:latin typeface="Arial"/>
                <a:ea typeface="ＭＳ Ｐゴシック" charset="0"/>
                <a:cs typeface="Arial"/>
              </a:rPr>
              <a:t> </a:t>
            </a:r>
            <a:r>
              <a:rPr lang="en-US" sz="1300" dirty="0">
                <a:solidFill>
                  <a:prstClr val="black"/>
                </a:solidFill>
                <a:latin typeface="Arial"/>
                <a:ea typeface="ＭＳ Ｐゴシック" charset="0"/>
                <a:cs typeface="Arial"/>
              </a:rPr>
              <a:t>Kelly Chance, Smithsonian Astrophysical Observatory</a:t>
            </a:r>
          </a:p>
          <a:p>
            <a:pPr defTabSz="456633">
              <a:spcBef>
                <a:spcPts val="100"/>
              </a:spcBef>
              <a:defRPr/>
            </a:pPr>
            <a:r>
              <a:rPr lang="en-US" sz="1300" b="1" dirty="0">
                <a:solidFill>
                  <a:srgbClr val="1F497D"/>
                </a:solidFill>
                <a:latin typeface="Arial"/>
                <a:ea typeface="ＭＳ Ｐゴシック" charset="0"/>
                <a:cs typeface="Arial"/>
              </a:rPr>
              <a:t>Instrument Development: </a:t>
            </a:r>
            <a:r>
              <a:rPr lang="en-US" sz="1300" dirty="0">
                <a:solidFill>
                  <a:srgbClr val="000000"/>
                </a:solidFill>
                <a:latin typeface="Arial"/>
                <a:ea typeface="ＭＳ Ｐゴシック" charset="0"/>
                <a:cs typeface="Arial"/>
              </a:rPr>
              <a:t>Ball Aerospace</a:t>
            </a:r>
          </a:p>
          <a:p>
            <a:pPr defTabSz="456633">
              <a:spcBef>
                <a:spcPts val="100"/>
              </a:spcBef>
              <a:defRPr/>
            </a:pPr>
            <a:r>
              <a:rPr lang="en-US" sz="1300" b="1" dirty="0">
                <a:solidFill>
                  <a:srgbClr val="1F497D"/>
                </a:solidFill>
                <a:latin typeface="Arial"/>
                <a:ea typeface="ＭＳ Ｐゴシック" charset="0"/>
                <a:cs typeface="Arial"/>
              </a:rPr>
              <a:t>Project Management: </a:t>
            </a:r>
            <a:r>
              <a:rPr lang="en-US" sz="1300" dirty="0">
                <a:solidFill>
                  <a:srgbClr val="000000"/>
                </a:solidFill>
                <a:latin typeface="Arial"/>
                <a:ea typeface="ＭＳ Ｐゴシック" charset="0"/>
                <a:cs typeface="Arial"/>
              </a:rPr>
              <a:t>NASA LaRC</a:t>
            </a:r>
          </a:p>
          <a:p>
            <a:pPr defTabSz="456633">
              <a:spcBef>
                <a:spcPts val="100"/>
              </a:spcBef>
              <a:defRPr/>
            </a:pPr>
            <a:r>
              <a:rPr lang="en-US" sz="1300" b="1" dirty="0">
                <a:solidFill>
                  <a:srgbClr val="1F497D"/>
                </a:solidFill>
                <a:latin typeface="Arial"/>
                <a:ea typeface="ＭＳ Ｐゴシック" charset="0"/>
                <a:cs typeface="Arial"/>
              </a:rPr>
              <a:t>Other Institutions: </a:t>
            </a:r>
            <a:r>
              <a:rPr lang="en-US" sz="1300" dirty="0">
                <a:solidFill>
                  <a:srgbClr val="000000"/>
                </a:solidFill>
                <a:latin typeface="Arial"/>
                <a:ea typeface="ＭＳ Ｐゴシック" charset="0"/>
                <a:cs typeface="Arial"/>
              </a:rPr>
              <a:t>NASA GSFC, NOAA, EPA, NCAR, Harvard, UC Berkeley, St. Louis U, U Alabama Huntsville, U </a:t>
            </a:r>
            <a:r>
              <a:rPr lang="en-US" sz="1300" dirty="0" smtClean="0">
                <a:solidFill>
                  <a:srgbClr val="000000"/>
                </a:solidFill>
                <a:latin typeface="Arial"/>
                <a:ea typeface="ＭＳ Ｐゴシック" charset="0"/>
                <a:cs typeface="Arial"/>
              </a:rPr>
              <a:t>Nebraska, RT Solutions, Carr Astronautics</a:t>
            </a:r>
            <a:endParaRPr lang="en-US" sz="1300" dirty="0">
              <a:solidFill>
                <a:srgbClr val="000000"/>
              </a:solidFill>
              <a:latin typeface="Arial"/>
              <a:ea typeface="ＭＳ Ｐゴシック" charset="0"/>
              <a:cs typeface="Arial"/>
            </a:endParaRPr>
          </a:p>
          <a:p>
            <a:pPr defTabSz="456633">
              <a:spcBef>
                <a:spcPts val="100"/>
              </a:spcBef>
              <a:defRPr/>
            </a:pPr>
            <a:r>
              <a:rPr lang="en-US" sz="1300" b="1" dirty="0">
                <a:solidFill>
                  <a:srgbClr val="1F497D"/>
                </a:solidFill>
                <a:latin typeface="Arial"/>
                <a:ea typeface="ＭＳ Ｐゴシック" charset="0"/>
                <a:cs typeface="Arial"/>
              </a:rPr>
              <a:t>International collaboration: </a:t>
            </a:r>
            <a:r>
              <a:rPr lang="en-US" sz="1300" dirty="0">
                <a:solidFill>
                  <a:srgbClr val="000000"/>
                </a:solidFill>
                <a:latin typeface="Arial"/>
                <a:ea typeface="ＭＳ Ｐゴシック" charset="0"/>
                <a:cs typeface="Arial"/>
              </a:rPr>
              <a:t>Korea, Europe, </a:t>
            </a:r>
            <a:r>
              <a:rPr lang="en-US" sz="1300" dirty="0" smtClean="0">
                <a:solidFill>
                  <a:srgbClr val="000000"/>
                </a:solidFill>
                <a:latin typeface="Arial"/>
                <a:ea typeface="ＭＳ Ｐゴシック" charset="0"/>
                <a:cs typeface="Arial"/>
              </a:rPr>
              <a:t>Canada, Mexico</a:t>
            </a:r>
            <a:endParaRPr lang="en-US" sz="1300" dirty="0">
              <a:solidFill>
                <a:srgbClr val="000000"/>
              </a:solidFill>
              <a:latin typeface="Arial"/>
              <a:ea typeface="ＭＳ Ｐゴシック" charset="0"/>
              <a:cs typeface="Arial"/>
            </a:endParaRPr>
          </a:p>
          <a:p>
            <a:pPr marL="118919" indent="-118919" defTabSz="456633">
              <a:spcBef>
                <a:spcPts val="1300"/>
              </a:spcBef>
              <a:defRPr/>
            </a:pPr>
            <a:r>
              <a:rPr lang="en-US" sz="1300" b="1" dirty="0">
                <a:solidFill>
                  <a:srgbClr val="1F497D"/>
                </a:solidFill>
                <a:latin typeface="Arial"/>
                <a:ea typeface="ＭＳ Ｐゴシック" charset="0"/>
                <a:cs typeface="Arial"/>
              </a:rPr>
              <a:t>Selected Nov. 2012 as NASA’s first Earth Venture Instrument</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Instrument delivery </a:t>
            </a:r>
            <a:r>
              <a:rPr lang="en-US" sz="1300" dirty="0" smtClean="0">
                <a:solidFill>
                  <a:prstClr val="black"/>
                </a:solidFill>
                <a:latin typeface="Arial"/>
                <a:ea typeface="ＭＳ Ｐゴシック" charset="0"/>
                <a:cs typeface="Arial"/>
              </a:rPr>
              <a:t>May 2017</a:t>
            </a:r>
            <a:endParaRPr lang="en-US" sz="1300" dirty="0">
              <a:solidFill>
                <a:prstClr val="black"/>
              </a:solidFill>
              <a:latin typeface="Arial"/>
              <a:ea typeface="ＭＳ Ｐゴシック" charset="0"/>
              <a:cs typeface="Arial"/>
            </a:endParaRP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NASA will arrange hosting on commercial geostationary communications satellite with launch expected NET 11/2018</a:t>
            </a:r>
          </a:p>
          <a:p>
            <a:pPr marL="118919" indent="-118919" defTabSz="456633">
              <a:spcBef>
                <a:spcPts val="1300"/>
              </a:spcBef>
              <a:defRPr/>
            </a:pPr>
            <a:r>
              <a:rPr lang="en-US" sz="1300" b="1" dirty="0">
                <a:solidFill>
                  <a:srgbClr val="1F497D"/>
                </a:solidFill>
                <a:latin typeface="Arial"/>
                <a:ea typeface="ＭＳ Ｐゴシック" charset="0"/>
                <a:cs typeface="Arial"/>
              </a:rPr>
              <a:t>Provides hourly daylight observations to capture rapidly varying emissions &amp; chemistry important for air quality</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UV/visible grating spectrometer to measure key elements in tropospheric ozone and aerosol pollution</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Exploits extensive measurement heritage from LEO missions</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Distinguishes boundary layer from free tropospheric &amp; stratospheric ozone</a:t>
            </a:r>
          </a:p>
          <a:p>
            <a:pPr marL="118919" indent="-118919" defTabSz="456633">
              <a:spcBef>
                <a:spcPts val="1300"/>
              </a:spcBef>
              <a:defRPr/>
            </a:pPr>
            <a:r>
              <a:rPr lang="en-US" sz="1300" b="1" dirty="0">
                <a:solidFill>
                  <a:srgbClr val="1F497D"/>
                </a:solidFill>
                <a:latin typeface="Arial"/>
                <a:ea typeface="ＭＳ Ｐゴシック" charset="0"/>
                <a:cs typeface="Arial"/>
              </a:rPr>
              <a:t>Aligned with Earth Science Decadal Survey recommendations</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Makes many of the GEO-CAPE atmosphere measurements </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Responds to the phased implementation recommendation of GEO-CAPE mission design team</a:t>
            </a:r>
            <a:endParaRPr lang="en-US" sz="1300" b="1" dirty="0">
              <a:solidFill>
                <a:srgbClr val="1F497D"/>
              </a:solidFill>
              <a:latin typeface="Arial"/>
              <a:ea typeface="ＭＳ Ｐゴシック" charset="0"/>
              <a:cs typeface="Arial"/>
            </a:endParaRPr>
          </a:p>
        </p:txBody>
      </p:sp>
      <p:sp>
        <p:nvSpPr>
          <p:cNvPr id="9" name="Rectangle 8"/>
          <p:cNvSpPr/>
          <p:nvPr/>
        </p:nvSpPr>
        <p:spPr>
          <a:xfrm>
            <a:off x="1" y="6318245"/>
            <a:ext cx="8005763" cy="307975"/>
          </a:xfrm>
          <a:prstGeom prst="rect">
            <a:avLst/>
          </a:prstGeom>
        </p:spPr>
        <p:txBody>
          <a:bodyPr lIns="91326" tIns="45664" rIns="91326" bIns="45664">
            <a:spAutoFit/>
          </a:bodyPr>
          <a:lstStyle/>
          <a:p>
            <a:pPr marL="118919" lvl="1" indent="-118919" defTabSz="456633">
              <a:spcBef>
                <a:spcPts val="700"/>
              </a:spcBef>
              <a:defRPr/>
            </a:pPr>
            <a:r>
              <a:rPr lang="en-US" sz="1400" b="1" dirty="0">
                <a:solidFill>
                  <a:srgbClr val="1F497D"/>
                </a:solidFill>
                <a:latin typeface="Arial"/>
                <a:ea typeface="ＭＳ Ｐゴシック" charset="0"/>
                <a:cs typeface="Arial"/>
              </a:rPr>
              <a:t>North American component of an international constellation for air quality observations</a:t>
            </a:r>
          </a:p>
        </p:txBody>
      </p:sp>
      <p:sp>
        <p:nvSpPr>
          <p:cNvPr id="3" name="Date Placeholder 2"/>
          <p:cNvSpPr>
            <a:spLocks noGrp="1"/>
          </p:cNvSpPr>
          <p:nvPr>
            <p:ph type="dt" sz="half" idx="10"/>
          </p:nvPr>
        </p:nvSpPr>
        <p:spPr/>
        <p:txBody>
          <a:bodyPr/>
          <a:lstStyle/>
          <a:p>
            <a:pPr>
              <a:defRPr/>
            </a:pPr>
            <a:r>
              <a:rPr lang="en-US" smtClean="0"/>
              <a:t>6/17/14</a:t>
            </a:r>
            <a:endParaRPr lang="en-US" dirty="0"/>
          </a:p>
        </p:txBody>
      </p:sp>
    </p:spTree>
    <p:extLst>
      <p:ext uri="{BB962C8B-B14F-4D97-AF65-F5344CB8AC3E}">
        <p14:creationId xmlns:p14="http://schemas.microsoft.com/office/powerpoint/2010/main" val="23386384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0398"/>
            <a:ext cx="5972807" cy="638108"/>
          </a:xfrm>
        </p:spPr>
        <p:txBody>
          <a:bodyPr/>
          <a:lstStyle/>
          <a:p>
            <a:r>
              <a:rPr lang="en-US" sz="4000" dirty="0" smtClean="0"/>
              <a:t>Meeting emphasis</a:t>
            </a:r>
            <a:endParaRPr lang="en-US" sz="4000" dirty="0"/>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sp>
        <p:nvSpPr>
          <p:cNvPr id="5" name="TextBox 4"/>
          <p:cNvSpPr txBox="1"/>
          <p:nvPr/>
        </p:nvSpPr>
        <p:spPr>
          <a:xfrm>
            <a:off x="0" y="1088682"/>
            <a:ext cx="9144000" cy="5755421"/>
          </a:xfrm>
          <a:prstGeom prst="rect">
            <a:avLst/>
          </a:prstGeom>
          <a:noFill/>
        </p:spPr>
        <p:txBody>
          <a:bodyPr wrap="square" rtlCol="0">
            <a:spAutoFit/>
          </a:bodyPr>
          <a:lstStyle/>
          <a:p>
            <a:r>
              <a:rPr lang="en-US" sz="4000" b="1" dirty="0" smtClean="0">
                <a:latin typeface="Arial"/>
                <a:cs typeface="Arial"/>
              </a:rPr>
              <a:t>TEMPO </a:t>
            </a:r>
            <a:r>
              <a:rPr lang="en-US" sz="4000" b="1" dirty="0">
                <a:latin typeface="Arial"/>
                <a:cs typeface="Arial"/>
              </a:rPr>
              <a:t>science studies during and after </a:t>
            </a:r>
            <a:r>
              <a:rPr lang="en-US" sz="4000" b="1" dirty="0" smtClean="0">
                <a:latin typeface="Arial"/>
                <a:cs typeface="Arial"/>
              </a:rPr>
              <a:t>commissioning</a:t>
            </a:r>
          </a:p>
          <a:p>
            <a:endParaRPr lang="en-US" sz="3200" b="1" dirty="0">
              <a:latin typeface="Arial"/>
              <a:cs typeface="Arial"/>
            </a:endParaRPr>
          </a:p>
          <a:p>
            <a:pPr marL="457200" indent="-457200">
              <a:buFont typeface="Arial"/>
              <a:buChar char="•"/>
            </a:pPr>
            <a:r>
              <a:rPr lang="en-US" sz="3200" b="1" dirty="0" smtClean="0">
                <a:latin typeface="Arial"/>
                <a:cs typeface="Arial"/>
              </a:rPr>
              <a:t>Fluorescence</a:t>
            </a:r>
            <a:endParaRPr lang="en-US" sz="3200" b="1" dirty="0">
              <a:latin typeface="Arial"/>
              <a:cs typeface="Arial"/>
            </a:endParaRPr>
          </a:p>
          <a:p>
            <a:pPr marL="457200" indent="-457200">
              <a:buFont typeface="Arial"/>
              <a:buChar char="•"/>
            </a:pPr>
            <a:r>
              <a:rPr lang="en-US" sz="3200" b="1" dirty="0">
                <a:latin typeface="Arial"/>
                <a:cs typeface="Arial"/>
              </a:rPr>
              <a:t>Lightning NO</a:t>
            </a:r>
            <a:r>
              <a:rPr lang="en-US" sz="3200" b="1" baseline="-25000" dirty="0">
                <a:latin typeface="Arial"/>
                <a:cs typeface="Arial"/>
              </a:rPr>
              <a:t>x</a:t>
            </a:r>
            <a:endParaRPr lang="en-US" sz="3200" b="1" dirty="0">
              <a:latin typeface="Arial"/>
              <a:cs typeface="Arial"/>
            </a:endParaRPr>
          </a:p>
          <a:p>
            <a:pPr marL="457200" indent="-457200">
              <a:buFont typeface="Arial"/>
              <a:buChar char="•"/>
            </a:pPr>
            <a:r>
              <a:rPr lang="en-US" sz="3200" b="1" dirty="0">
                <a:latin typeface="Arial"/>
                <a:cs typeface="Arial"/>
              </a:rPr>
              <a:t>Soil NO</a:t>
            </a:r>
            <a:r>
              <a:rPr lang="en-US" sz="3200" b="1" baseline="-25000" dirty="0">
                <a:latin typeface="Arial"/>
                <a:cs typeface="Arial"/>
              </a:rPr>
              <a:t>x</a:t>
            </a:r>
            <a:endParaRPr lang="en-US" sz="3200" b="1" dirty="0">
              <a:latin typeface="Arial"/>
              <a:cs typeface="Arial"/>
            </a:endParaRPr>
          </a:p>
          <a:p>
            <a:pPr marL="457200" indent="-457200">
              <a:buFont typeface="Arial"/>
              <a:buChar char="•"/>
            </a:pPr>
            <a:r>
              <a:rPr lang="en-US" sz="3200" b="1" dirty="0">
                <a:latin typeface="Arial"/>
                <a:cs typeface="Arial"/>
              </a:rPr>
              <a:t>NO/NO</a:t>
            </a:r>
            <a:r>
              <a:rPr lang="en-US" sz="3200" b="1" baseline="-25000" dirty="0">
                <a:latin typeface="Arial"/>
                <a:cs typeface="Arial"/>
              </a:rPr>
              <a:t>2</a:t>
            </a:r>
            <a:r>
              <a:rPr lang="en-US" sz="3200" b="1" dirty="0">
                <a:latin typeface="Arial"/>
                <a:cs typeface="Arial"/>
              </a:rPr>
              <a:t> at high dawn and dusk time resolution</a:t>
            </a:r>
          </a:p>
          <a:p>
            <a:pPr marL="457200" indent="-457200">
              <a:buFont typeface="Arial"/>
              <a:buChar char="•"/>
            </a:pPr>
            <a:r>
              <a:rPr lang="en-US" sz="3200" b="1" dirty="0">
                <a:latin typeface="Arial"/>
                <a:cs typeface="Arial"/>
              </a:rPr>
              <a:t>Forest fires at high time resolution</a:t>
            </a:r>
          </a:p>
          <a:p>
            <a:pPr marL="457200" indent="-457200">
              <a:buFont typeface="Arial"/>
              <a:buChar char="•"/>
            </a:pPr>
            <a:r>
              <a:rPr lang="en-US" sz="3200" b="1" dirty="0">
                <a:latin typeface="Arial"/>
                <a:cs typeface="Arial"/>
              </a:rPr>
              <a:t>Subsampling and spatial </a:t>
            </a:r>
            <a:r>
              <a:rPr lang="en-US" sz="3200" b="1" dirty="0" smtClean="0">
                <a:latin typeface="Arial"/>
                <a:cs typeface="Arial"/>
              </a:rPr>
              <a:t>resolution</a:t>
            </a:r>
          </a:p>
          <a:p>
            <a:pPr marL="457200" indent="-457200">
              <a:buFont typeface="Arial"/>
              <a:buChar char="•"/>
            </a:pPr>
            <a:r>
              <a:rPr lang="en-US" sz="3200" b="1" dirty="0" smtClean="0">
                <a:latin typeface="Wingdings"/>
                <a:ea typeface="Wingdings"/>
                <a:cs typeface="Wingdings"/>
                <a:sym typeface="Wingdings"/>
              </a:rPr>
              <a:t></a:t>
            </a:r>
            <a:endParaRPr lang="en-US" sz="3200" b="1" dirty="0">
              <a:latin typeface="Arial"/>
              <a:cs typeface="Arial"/>
            </a:endParaRPr>
          </a:p>
        </p:txBody>
      </p:sp>
    </p:spTree>
    <p:extLst>
      <p:ext uri="{BB962C8B-B14F-4D97-AF65-F5344CB8AC3E}">
        <p14:creationId xmlns:p14="http://schemas.microsoft.com/office/powerpoint/2010/main" val="144264199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sp>
        <p:nvSpPr>
          <p:cNvPr id="18" name="Rectangle 17"/>
          <p:cNvSpPr/>
          <p:nvPr/>
        </p:nvSpPr>
        <p:spPr>
          <a:xfrm>
            <a:off x="2286000" y="66715"/>
            <a:ext cx="4572000" cy="861774"/>
          </a:xfrm>
          <a:prstGeom prst="rect">
            <a:avLst/>
          </a:prstGeom>
        </p:spPr>
        <p:txBody>
          <a:bodyPr>
            <a:spAutoFit/>
          </a:bodyPr>
          <a:lstStyle/>
          <a:p>
            <a:r>
              <a:rPr lang="en-US" altLang="ko-KR" sz="2500" dirty="0">
                <a:solidFill>
                  <a:srgbClr val="D9D9D9"/>
                </a:solidFill>
                <a:latin typeface="Arial Rounded MT Bold"/>
                <a:cs typeface="Arial Rounded MT Bold"/>
              </a:rPr>
              <a:t>Global pollution monitoring constellation (2018-2020)</a:t>
            </a:r>
            <a:endParaRPr lang="en-US" dirty="0"/>
          </a:p>
        </p:txBody>
      </p:sp>
      <p:pic>
        <p:nvPicPr>
          <p:cNvPr id="2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175" t="9802" r="7201" b="4393"/>
          <a:stretch/>
        </p:blipFill>
        <p:spPr bwMode="auto">
          <a:xfrm>
            <a:off x="213358" y="1060779"/>
            <a:ext cx="8687329" cy="488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4384235" y="1050146"/>
            <a:ext cx="1099112" cy="64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0" y="5657672"/>
            <a:ext cx="9144000" cy="1200328"/>
          </a:xfrm>
          <a:prstGeom prst="rect">
            <a:avLst/>
          </a:prstGeom>
          <a:solidFill>
            <a:schemeClr val="accent1">
              <a:lumMod val="20000"/>
              <a:lumOff val="80000"/>
            </a:schemeClr>
          </a:solidFill>
        </p:spPr>
        <p:txBody>
          <a:bodyPr wrap="square" lIns="182880" rIns="182880" rtlCol="0">
            <a:spAutoFit/>
          </a:bodyPr>
          <a:lstStyle/>
          <a:p>
            <a:pPr>
              <a:defRPr/>
            </a:pPr>
            <a:r>
              <a:rPr lang="en-US" sz="1600" b="1" dirty="0" smtClean="0">
                <a:latin typeface="Arial"/>
                <a:ea typeface="ヒラギノ角ゴ Pro W3" charset="-128"/>
                <a:cs typeface="Arial"/>
              </a:rPr>
              <a:t>Policy-relevant science and environmental services enabled by common observations</a:t>
            </a:r>
          </a:p>
          <a:p>
            <a:pPr marL="347663" indent="-169863">
              <a:buFont typeface="Arial"/>
              <a:buChar char="•"/>
              <a:defRPr/>
            </a:pPr>
            <a:r>
              <a:rPr lang="en-US" sz="1400" dirty="0" smtClean="0">
                <a:latin typeface="Arial"/>
                <a:ea typeface="ヒラギノ角ゴ Pro W3" charset="-128"/>
                <a:cs typeface="Arial"/>
              </a:rPr>
              <a:t>Improved emissions, at common confidence levels, over industrialized Northern Hemisphere</a:t>
            </a:r>
          </a:p>
          <a:p>
            <a:pPr marL="347663" indent="-169863">
              <a:buFont typeface="Arial"/>
              <a:buChar char="•"/>
              <a:defRPr/>
            </a:pPr>
            <a:r>
              <a:rPr lang="en-US" sz="1400" dirty="0" smtClean="0">
                <a:latin typeface="Arial"/>
                <a:ea typeface="ヒラギノ角ゴ Pro W3" charset="-128"/>
                <a:cs typeface="Arial"/>
              </a:rPr>
              <a:t>Improved air quality forecasts and assimilation systems</a:t>
            </a:r>
          </a:p>
          <a:p>
            <a:pPr marL="347663" indent="-169863">
              <a:buFont typeface="Arial"/>
              <a:buChar char="•"/>
              <a:defRPr/>
            </a:pPr>
            <a:r>
              <a:rPr lang="en-US" sz="1400" dirty="0" smtClean="0">
                <a:latin typeface="Arial"/>
                <a:ea typeface="ヒラギノ角ゴ Pro W3" charset="-128"/>
                <a:cs typeface="Arial"/>
              </a:rPr>
              <a:t>Improved assessment, e.g., observations to support United Nations Convention on Long Range Transboundary Air Pollution</a:t>
            </a:r>
          </a:p>
        </p:txBody>
      </p:sp>
      <p:sp>
        <p:nvSpPr>
          <p:cNvPr id="23" name="Rectangle 22"/>
          <p:cNvSpPr/>
          <p:nvPr/>
        </p:nvSpPr>
        <p:spPr>
          <a:xfrm>
            <a:off x="749301" y="4342249"/>
            <a:ext cx="2095500" cy="646331"/>
          </a:xfrm>
          <a:prstGeom prst="rect">
            <a:avLst/>
          </a:prstGeom>
        </p:spPr>
        <p:txBody>
          <a:bodyPr wrap="square">
            <a:spAutoFit/>
          </a:bodyPr>
          <a:lstStyle/>
          <a:p>
            <a:pPr algn="ctr"/>
            <a:r>
              <a:rPr lang="en-US" b="1" i="1" dirty="0" smtClean="0">
                <a:solidFill>
                  <a:srgbClr val="FF3300"/>
                </a:solidFill>
                <a:effectLst>
                  <a:outerShdw blurRad="38100" dist="38100" dir="2700000" algn="tl">
                    <a:srgbClr val="000000"/>
                  </a:outerShdw>
                </a:effectLst>
                <a:latin typeface="Verdana"/>
                <a:cs typeface="Verdana"/>
              </a:rPr>
              <a:t>Sentinel-5P</a:t>
            </a:r>
          </a:p>
          <a:p>
            <a:pPr algn="ctr"/>
            <a:r>
              <a:rPr lang="en-US" b="1" i="1" dirty="0" smtClean="0">
                <a:solidFill>
                  <a:srgbClr val="FF3300"/>
                </a:solidFill>
                <a:effectLst>
                  <a:outerShdw blurRad="38100" dist="38100" dir="2700000" algn="tl">
                    <a:srgbClr val="000000"/>
                  </a:outerShdw>
                </a:effectLst>
                <a:latin typeface="Verdana"/>
                <a:cs typeface="Verdana"/>
              </a:rPr>
              <a:t>(once per day)</a:t>
            </a:r>
            <a:endParaRPr lang="en-US" dirty="0">
              <a:latin typeface="Verdana"/>
              <a:cs typeface="Verdana"/>
            </a:endParaRPr>
          </a:p>
        </p:txBody>
      </p:sp>
      <p:sp>
        <p:nvSpPr>
          <p:cNvPr id="24" name="직사각형 10"/>
          <p:cNvSpPr/>
          <p:nvPr/>
        </p:nvSpPr>
        <p:spPr bwMode="auto">
          <a:xfrm>
            <a:off x="1785833" y="1306385"/>
            <a:ext cx="1925732" cy="1667328"/>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ko-KR" altLang="en-US" b="1" i="1" dirty="0">
              <a:solidFill>
                <a:srgbClr val="FF3300"/>
              </a:solidFill>
              <a:effectLst>
                <a:outerShdw blurRad="38100" dist="38100" dir="2700000" algn="tl">
                  <a:srgbClr val="000000"/>
                </a:outerShdw>
              </a:effectLst>
              <a:latin typeface="맑은 고딕"/>
              <a:ea typeface="맑은 고딕"/>
            </a:endParaRPr>
          </a:p>
        </p:txBody>
      </p:sp>
      <p:sp>
        <p:nvSpPr>
          <p:cNvPr id="25" name="직사각형 11"/>
          <p:cNvSpPr/>
          <p:nvPr/>
        </p:nvSpPr>
        <p:spPr bwMode="auto">
          <a:xfrm>
            <a:off x="4303267" y="1206083"/>
            <a:ext cx="1679632" cy="1459680"/>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ko-KR" altLang="en-US">
              <a:solidFill>
                <a:srgbClr val="FFFFFF"/>
              </a:solidFill>
              <a:latin typeface="맑은 고딕"/>
              <a:ea typeface="맑은 고딕"/>
            </a:endParaRPr>
          </a:p>
        </p:txBody>
      </p:sp>
      <p:sp>
        <p:nvSpPr>
          <p:cNvPr id="26" name="직사각형 5"/>
          <p:cNvSpPr/>
          <p:nvPr/>
        </p:nvSpPr>
        <p:spPr bwMode="auto">
          <a:xfrm>
            <a:off x="6314810" y="1222511"/>
            <a:ext cx="1599650" cy="2434851"/>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ko-KR" altLang="en-US">
              <a:solidFill>
                <a:srgbClr val="FFFFFF"/>
              </a:solidFill>
              <a:latin typeface="맑은 고딕"/>
              <a:ea typeface="맑은 고딕"/>
            </a:endParaRPr>
          </a:p>
        </p:txBody>
      </p:sp>
      <p:sp>
        <p:nvSpPr>
          <p:cNvPr id="27" name="Rectangle 26"/>
          <p:cNvSpPr/>
          <p:nvPr/>
        </p:nvSpPr>
        <p:spPr>
          <a:xfrm>
            <a:off x="2029408" y="2227893"/>
            <a:ext cx="1312334" cy="646331"/>
          </a:xfrm>
          <a:prstGeom prst="rect">
            <a:avLst/>
          </a:prstGeom>
        </p:spPr>
        <p:txBody>
          <a:bodyPr wrap="square">
            <a:spAutoFit/>
          </a:bodyPr>
          <a:lstStyle/>
          <a:p>
            <a:pPr algn="ctr"/>
            <a:r>
              <a:rPr lang="en-US" altLang="ko-KR" b="1" i="1" dirty="0" smtClean="0">
                <a:solidFill>
                  <a:srgbClr val="FF3300"/>
                </a:solidFill>
                <a:effectLst>
                  <a:outerShdw blurRad="38100" dist="38100" dir="2700000" algn="tl">
                    <a:srgbClr val="000000"/>
                  </a:outerShdw>
                </a:effectLst>
                <a:latin typeface="Verdana"/>
                <a:cs typeface="Verdana"/>
              </a:rPr>
              <a:t>TEMPO</a:t>
            </a:r>
          </a:p>
          <a:p>
            <a:pPr algn="ctr"/>
            <a:r>
              <a:rPr lang="en-US" b="1" i="1" dirty="0" smtClean="0">
                <a:solidFill>
                  <a:srgbClr val="FF3300"/>
                </a:solidFill>
                <a:effectLst>
                  <a:outerShdw blurRad="38100" dist="38100" dir="2700000" algn="tl">
                    <a:srgbClr val="000000"/>
                  </a:outerShdw>
                </a:effectLst>
                <a:latin typeface="Verdana"/>
                <a:cs typeface="Verdana"/>
              </a:rPr>
              <a:t>(hourly)</a:t>
            </a:r>
            <a:endParaRPr lang="en-US" dirty="0">
              <a:latin typeface="Verdana"/>
              <a:cs typeface="Verdana"/>
            </a:endParaRPr>
          </a:p>
        </p:txBody>
      </p:sp>
      <p:sp>
        <p:nvSpPr>
          <p:cNvPr id="28" name="Rectangle 27"/>
          <p:cNvSpPr/>
          <p:nvPr/>
        </p:nvSpPr>
        <p:spPr>
          <a:xfrm>
            <a:off x="4365525" y="1951574"/>
            <a:ext cx="1575039" cy="646331"/>
          </a:xfrm>
          <a:prstGeom prst="rect">
            <a:avLst/>
          </a:prstGeom>
        </p:spPr>
        <p:txBody>
          <a:bodyPr wrap="square">
            <a:spAutoFit/>
          </a:bodyPr>
          <a:lstStyle/>
          <a:p>
            <a:pPr algn="ctr"/>
            <a:r>
              <a:rPr lang="en-US" altLang="ko-KR" b="1" i="1" dirty="0" smtClean="0">
                <a:solidFill>
                  <a:srgbClr val="FF3300"/>
                </a:solidFill>
                <a:effectLst>
                  <a:outerShdw blurRad="38100" dist="38100" dir="2700000" algn="tl">
                    <a:srgbClr val="000000">
                      <a:alpha val="43137"/>
                    </a:srgbClr>
                  </a:outerShdw>
                </a:effectLst>
                <a:latin typeface="Verdana" pitchFamily="34" charset="0"/>
                <a:ea typeface="맑은 고딕"/>
                <a:cs typeface="ＭＳ Ｐゴシック" charset="0"/>
              </a:rPr>
              <a:t>Sentinel-4</a:t>
            </a:r>
            <a:endParaRPr lang="en-US" altLang="ko-KR" b="1" i="1" dirty="0">
              <a:solidFill>
                <a:srgbClr val="FF3300"/>
              </a:solidFill>
              <a:effectLst>
                <a:outerShdw blurRad="38100" dist="38100" dir="2700000" algn="tl">
                  <a:srgbClr val="000000"/>
                </a:outerShdw>
              </a:effectLst>
              <a:latin typeface="Verdana"/>
              <a:cs typeface="Verdana"/>
            </a:endParaRPr>
          </a:p>
          <a:p>
            <a:pPr algn="ctr"/>
            <a:r>
              <a:rPr lang="en-US" b="1" i="1" dirty="0">
                <a:solidFill>
                  <a:srgbClr val="FF3300"/>
                </a:solidFill>
                <a:effectLst>
                  <a:outerShdw blurRad="38100" dist="38100" dir="2700000" algn="tl">
                    <a:srgbClr val="000000"/>
                  </a:outerShdw>
                </a:effectLst>
                <a:latin typeface="Verdana"/>
                <a:cs typeface="Verdana"/>
              </a:rPr>
              <a:t>(hourly</a:t>
            </a:r>
            <a:r>
              <a:rPr lang="en-US" b="1" i="1" dirty="0" smtClean="0">
                <a:solidFill>
                  <a:srgbClr val="FF3300"/>
                </a:solidFill>
                <a:effectLst>
                  <a:outerShdw blurRad="38100" dist="38100" dir="2700000" algn="tl">
                    <a:srgbClr val="000000"/>
                  </a:outerShdw>
                </a:effectLst>
                <a:latin typeface="Verdana"/>
                <a:cs typeface="Verdana"/>
              </a:rPr>
              <a:t>)</a:t>
            </a:r>
            <a:endParaRPr lang="en-US" dirty="0">
              <a:latin typeface="Verdana"/>
              <a:cs typeface="Verdana"/>
            </a:endParaRPr>
          </a:p>
        </p:txBody>
      </p:sp>
      <p:sp>
        <p:nvSpPr>
          <p:cNvPr id="29" name="Rectangle 28"/>
          <p:cNvSpPr/>
          <p:nvPr/>
        </p:nvSpPr>
        <p:spPr>
          <a:xfrm>
            <a:off x="6460612" y="2941258"/>
            <a:ext cx="1375487" cy="646331"/>
          </a:xfrm>
          <a:prstGeom prst="rect">
            <a:avLst/>
          </a:prstGeom>
        </p:spPr>
        <p:txBody>
          <a:bodyPr wrap="square">
            <a:spAutoFit/>
          </a:bodyPr>
          <a:lstStyle/>
          <a:p>
            <a:pPr algn="ctr"/>
            <a:r>
              <a:rPr lang="en-US" altLang="ko-KR" b="1" i="1" dirty="0" smtClean="0">
                <a:solidFill>
                  <a:srgbClr val="FF3300"/>
                </a:solidFill>
                <a:effectLst>
                  <a:outerShdw blurRad="38100" dist="38100" dir="2700000" algn="tl">
                    <a:srgbClr val="000000">
                      <a:alpha val="43137"/>
                    </a:srgbClr>
                  </a:outerShdw>
                </a:effectLst>
                <a:latin typeface="Verdana" pitchFamily="34" charset="0"/>
                <a:ea typeface="맑은 고딕"/>
                <a:cs typeface="ＭＳ Ｐゴシック" charset="0"/>
              </a:rPr>
              <a:t>GEMS</a:t>
            </a:r>
            <a:endParaRPr lang="en-US" altLang="ko-KR" b="1" i="1" dirty="0">
              <a:solidFill>
                <a:srgbClr val="FF3300"/>
              </a:solidFill>
              <a:effectLst>
                <a:outerShdw blurRad="38100" dist="38100" dir="2700000" algn="tl">
                  <a:srgbClr val="000000"/>
                </a:outerShdw>
              </a:effectLst>
              <a:latin typeface="Verdana"/>
              <a:cs typeface="Verdana"/>
            </a:endParaRPr>
          </a:p>
          <a:p>
            <a:pPr algn="ctr"/>
            <a:r>
              <a:rPr lang="en-US" b="1" i="1" dirty="0">
                <a:solidFill>
                  <a:srgbClr val="FF3300"/>
                </a:solidFill>
                <a:effectLst>
                  <a:outerShdw blurRad="38100" dist="38100" dir="2700000" algn="tl">
                    <a:srgbClr val="000000"/>
                  </a:outerShdw>
                </a:effectLst>
                <a:latin typeface="Verdana"/>
                <a:cs typeface="Verdana"/>
              </a:rPr>
              <a:t>(hourly</a:t>
            </a:r>
            <a:r>
              <a:rPr lang="en-US" b="1" i="1" dirty="0" smtClean="0">
                <a:solidFill>
                  <a:srgbClr val="FF3300"/>
                </a:solidFill>
                <a:effectLst>
                  <a:outerShdw blurRad="38100" dist="38100" dir="2700000" algn="tl">
                    <a:srgbClr val="000000"/>
                  </a:outerShdw>
                </a:effectLst>
                <a:latin typeface="Verdana"/>
                <a:cs typeface="Verdana"/>
              </a:rPr>
              <a:t>)</a:t>
            </a:r>
            <a:endParaRPr lang="en-US" dirty="0">
              <a:latin typeface="Verdana"/>
              <a:cs typeface="Verdana"/>
            </a:endParaRPr>
          </a:p>
        </p:txBody>
      </p:sp>
      <p:sp>
        <p:nvSpPr>
          <p:cNvPr id="30" name="TextBox 15"/>
          <p:cNvSpPr txBox="1">
            <a:spLocks noChangeArrowheads="1"/>
          </p:cNvSpPr>
          <p:nvPr/>
        </p:nvSpPr>
        <p:spPr bwMode="auto">
          <a:xfrm>
            <a:off x="5633983" y="4639903"/>
            <a:ext cx="2240520" cy="523220"/>
          </a:xfrm>
          <a:prstGeom prst="rect">
            <a:avLst/>
          </a:prstGeom>
          <a:noFill/>
          <a:ln w="9525">
            <a:noFill/>
            <a:miter lim="800000"/>
            <a:headEnd/>
            <a:tailEnd/>
          </a:ln>
        </p:spPr>
        <p:txBody>
          <a:bodyPr wrap="square">
            <a:spAutoFit/>
          </a:bodyPr>
          <a:lstStyle/>
          <a:p>
            <a:pPr defTabSz="914400" eaLnBrk="0" fontAlgn="base" hangingPunct="0">
              <a:spcBef>
                <a:spcPct val="0"/>
              </a:spcBef>
              <a:spcAft>
                <a:spcPct val="0"/>
              </a:spcAft>
              <a:defRPr/>
            </a:pPr>
            <a:r>
              <a:rPr lang="en-US" sz="1400" b="1" i="1" dirty="0">
                <a:solidFill>
                  <a:schemeClr val="bg1"/>
                </a:solidFill>
                <a:latin typeface="Verdana" pitchFamily="34" charset="0"/>
                <a:ea typeface="ＭＳ Ｐゴシック" charset="0"/>
                <a:cs typeface="ＭＳ Ｐゴシック" charset="0"/>
              </a:rPr>
              <a:t>Courtesy Jhoon Kim,</a:t>
            </a:r>
          </a:p>
          <a:p>
            <a:pPr defTabSz="914400" eaLnBrk="0" fontAlgn="base" hangingPunct="0">
              <a:spcBef>
                <a:spcPct val="0"/>
              </a:spcBef>
              <a:spcAft>
                <a:spcPct val="0"/>
              </a:spcAft>
              <a:defRPr/>
            </a:pPr>
            <a:r>
              <a:rPr lang="en-US" sz="1400" b="1" i="1" dirty="0">
                <a:solidFill>
                  <a:schemeClr val="bg1"/>
                </a:solidFill>
                <a:latin typeface="Verdana" pitchFamily="34" charset="0"/>
                <a:ea typeface="ＭＳ Ｐゴシック" charset="0"/>
                <a:cs typeface="ＭＳ Ｐゴシック" charset="0"/>
              </a:rPr>
              <a:t>Andreas Richter</a:t>
            </a:r>
          </a:p>
        </p:txBody>
      </p:sp>
    </p:spTree>
    <p:extLst>
      <p:ext uri="{BB962C8B-B14F-4D97-AF65-F5344CB8AC3E}">
        <p14:creationId xmlns:p14="http://schemas.microsoft.com/office/powerpoint/2010/main" val="414706669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4239"/>
            <a:ext cx="5972807" cy="971167"/>
          </a:xfrm>
        </p:spPr>
        <p:txBody>
          <a:bodyPr anchor="ctr"/>
          <a:lstStyle/>
          <a:p>
            <a:r>
              <a:rPr lang="en-US" sz="3200" dirty="0" smtClean="0">
                <a:solidFill>
                  <a:srgbClr val="FFFFFF"/>
                </a:solidFill>
                <a:latin typeface="+mj-lt"/>
              </a:rPr>
              <a:t>Baseline and Threshold </a:t>
            </a:r>
            <a:br>
              <a:rPr lang="en-US" sz="3200" dirty="0" smtClean="0">
                <a:solidFill>
                  <a:srgbClr val="FFFFFF"/>
                </a:solidFill>
                <a:latin typeface="+mj-lt"/>
              </a:rPr>
            </a:br>
            <a:r>
              <a:rPr lang="en-US" sz="3200" dirty="0" smtClean="0">
                <a:solidFill>
                  <a:srgbClr val="FFFFFF"/>
                </a:solidFill>
                <a:latin typeface="+mj-lt"/>
              </a:rPr>
              <a:t>Data </a:t>
            </a:r>
            <a:r>
              <a:rPr lang="en-US" sz="3200" dirty="0">
                <a:solidFill>
                  <a:srgbClr val="FFFFFF"/>
                </a:solidFill>
                <a:latin typeface="+mj-lt"/>
              </a:rPr>
              <a:t>P</a:t>
            </a:r>
            <a:r>
              <a:rPr lang="en-US" sz="3200" dirty="0" smtClean="0">
                <a:solidFill>
                  <a:srgbClr val="FFFFFF"/>
                </a:solidFill>
                <a:latin typeface="+mj-lt"/>
              </a:rPr>
              <a:t>roducts</a:t>
            </a:r>
            <a:endParaRPr lang="en-US" sz="3200" dirty="0">
              <a:solidFill>
                <a:srgbClr val="FFFFFF"/>
              </a:solidFill>
              <a:latin typeface="+mj-lt"/>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graphicFrame>
        <p:nvGraphicFramePr>
          <p:cNvPr id="5" name="Table 4"/>
          <p:cNvGraphicFramePr>
            <a:graphicFrameLocks noGrp="1"/>
          </p:cNvGraphicFramePr>
          <p:nvPr>
            <p:extLst>
              <p:ext uri="{D42A27DB-BD31-4B8C-83A1-F6EECF244321}">
                <p14:modId xmlns:p14="http://schemas.microsoft.com/office/powerpoint/2010/main" val="2404172334"/>
              </p:ext>
            </p:extLst>
          </p:nvPr>
        </p:nvGraphicFramePr>
        <p:xfrm>
          <a:off x="1723096" y="1136845"/>
          <a:ext cx="4933950" cy="2805430"/>
        </p:xfrm>
        <a:graphic>
          <a:graphicData uri="http://schemas.openxmlformats.org/drawingml/2006/table">
            <a:tbl>
              <a:tblPr firstRow="1" firstCol="1" bandRow="1">
                <a:tableStyleId>{5C22544A-7EE6-4342-B048-85BDC9FD1C3A}</a:tableStyleId>
              </a:tblPr>
              <a:tblGrid>
                <a:gridCol w="1644650"/>
                <a:gridCol w="1644650"/>
                <a:gridCol w="1644650"/>
              </a:tblGrid>
              <a:tr h="318770">
                <a:tc>
                  <a:txBody>
                    <a:bodyPr/>
                    <a:lstStyle/>
                    <a:p>
                      <a:pPr marL="0" marR="0" algn="ctr">
                        <a:spcBef>
                          <a:spcPts val="0"/>
                        </a:spcBef>
                        <a:spcAft>
                          <a:spcPts val="0"/>
                        </a:spcAft>
                      </a:pPr>
                      <a:r>
                        <a:rPr lang="en-US" sz="1400" dirty="0">
                          <a:effectLst/>
                        </a:rPr>
                        <a:t>Species/Products</a:t>
                      </a:r>
                      <a:endParaRPr lang="en-US" sz="1200" dirty="0">
                        <a:effectLst/>
                        <a:latin typeface="Cambria"/>
                        <a:ea typeface="Cambria"/>
                        <a:cs typeface="Times New Roman"/>
                      </a:endParaRPr>
                    </a:p>
                  </a:txBody>
                  <a:tcPr marL="8890" marR="8890" marT="8890" marB="8890"/>
                </a:tc>
                <a:tc>
                  <a:txBody>
                    <a:bodyPr/>
                    <a:lstStyle/>
                    <a:p>
                      <a:pPr marL="0" marR="0" algn="ctr">
                        <a:spcBef>
                          <a:spcPts val="0"/>
                        </a:spcBef>
                        <a:spcAft>
                          <a:spcPts val="0"/>
                        </a:spcAft>
                      </a:pPr>
                      <a:r>
                        <a:rPr lang="en-US" sz="1400" dirty="0">
                          <a:effectLst/>
                        </a:rPr>
                        <a:t>Required </a:t>
                      </a:r>
                      <a:r>
                        <a:rPr lang="en-US" sz="1400" dirty="0" smtClean="0">
                          <a:effectLst/>
                        </a:rPr>
                        <a:t>Precision</a:t>
                      </a:r>
                      <a:endParaRPr lang="en-US" sz="1200" dirty="0">
                        <a:effectLst/>
                        <a:latin typeface="Cambria"/>
                        <a:ea typeface="Cambria"/>
                        <a:cs typeface="Times New Roman"/>
                      </a:endParaRPr>
                    </a:p>
                    <a:p>
                      <a:pPr marL="0" marR="0" algn="ctr">
                        <a:lnSpc>
                          <a:spcPts val="900"/>
                        </a:lnSpc>
                        <a:spcBef>
                          <a:spcPts val="0"/>
                        </a:spcBef>
                        <a:spcAft>
                          <a:spcPts val="0"/>
                        </a:spcAft>
                      </a:pPr>
                      <a:r>
                        <a:rPr lang="en-US" sz="1200" dirty="0">
                          <a:effectLst/>
                        </a:rPr>
                        <a:t> </a:t>
                      </a:r>
                      <a:endParaRPr lang="en-US" sz="1200" dirty="0">
                        <a:effectLst/>
                        <a:latin typeface="Cambria"/>
                        <a:ea typeface="Cambria"/>
                        <a:cs typeface="Times New Roman"/>
                      </a:endParaRPr>
                    </a:p>
                  </a:txBody>
                  <a:tcPr marL="8890" marR="8890" marT="8890" marB="8890"/>
                </a:tc>
                <a:tc>
                  <a:txBody>
                    <a:bodyPr/>
                    <a:lstStyle/>
                    <a:p>
                      <a:pPr marL="0" marR="0" algn="ctr">
                        <a:lnSpc>
                          <a:spcPts val="900"/>
                        </a:lnSpc>
                        <a:spcBef>
                          <a:spcPts val="0"/>
                        </a:spcBef>
                        <a:spcAft>
                          <a:spcPts val="0"/>
                        </a:spcAft>
                      </a:pPr>
                      <a:r>
                        <a:rPr lang="en-US" sz="1400" dirty="0" smtClean="0">
                          <a:effectLst/>
                          <a:latin typeface="+mn-lt"/>
                          <a:ea typeface="Cambria"/>
                          <a:cs typeface="Times New Roman"/>
                        </a:rPr>
                        <a:t>Temporal Revisit</a:t>
                      </a:r>
                      <a:endParaRPr lang="en-US" sz="1400" dirty="0">
                        <a:solidFill>
                          <a:srgbClr val="FF0000"/>
                        </a:solidFill>
                        <a:effectLst/>
                        <a:latin typeface="+mn-lt"/>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0-2 km O</a:t>
                      </a:r>
                      <a:r>
                        <a:rPr lang="en-US" sz="1200" baseline="-25000" dirty="0">
                          <a:effectLst/>
                        </a:rPr>
                        <a:t>3</a:t>
                      </a:r>
                      <a:endParaRPr lang="en-US" sz="1200" dirty="0">
                        <a:effectLst/>
                      </a:endParaRPr>
                    </a:p>
                    <a:p>
                      <a:pPr marL="0" marR="0" algn="ctr">
                        <a:spcBef>
                          <a:spcPts val="0"/>
                        </a:spcBef>
                        <a:spcAft>
                          <a:spcPts val="0"/>
                        </a:spcAft>
                      </a:pPr>
                      <a:r>
                        <a:rPr lang="en-US" sz="1200" dirty="0" smtClean="0">
                          <a:effectLst/>
                        </a:rPr>
                        <a:t>(Selected Scenes) </a:t>
                      </a:r>
                      <a:r>
                        <a:rPr lang="en-US" sz="1200" dirty="0" smtClean="0">
                          <a:solidFill>
                            <a:srgbClr val="FFFF00"/>
                          </a:solidFill>
                          <a:effectLst/>
                        </a:rPr>
                        <a:t>Baseline only</a:t>
                      </a:r>
                      <a:endParaRPr lang="en-US" sz="1200" dirty="0">
                        <a:solidFill>
                          <a:srgbClr val="FFFF00"/>
                        </a:solidFill>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ppbv</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2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O</a:t>
                      </a:r>
                      <a:r>
                        <a:rPr lang="en-US" sz="1200" baseline="-250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ppbv</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Total O</a:t>
                      </a:r>
                      <a:r>
                        <a:rPr lang="en-US" sz="1200" baseline="-250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NO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15</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H</a:t>
                      </a:r>
                      <a:r>
                        <a:rPr lang="en-US" sz="1200" baseline="-25000" dirty="0">
                          <a:effectLst/>
                        </a:rPr>
                        <a:t>2</a:t>
                      </a:r>
                      <a:r>
                        <a:rPr lang="en-US" sz="1200" dirty="0">
                          <a:effectLst/>
                        </a:rPr>
                        <a:t>CO</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16</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SO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16</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C</a:t>
                      </a:r>
                      <a:r>
                        <a:rPr lang="en-US" sz="1200" baseline="-25000" dirty="0">
                          <a:effectLst/>
                        </a:rPr>
                        <a:t>2</a:t>
                      </a:r>
                      <a:r>
                        <a:rPr lang="en-US" sz="1200" dirty="0">
                          <a:effectLst/>
                        </a:rPr>
                        <a:t>H</a:t>
                      </a:r>
                      <a:r>
                        <a:rPr lang="en-US" sz="1200" baseline="-25000" dirty="0">
                          <a:effectLst/>
                        </a:rPr>
                        <a:t>2</a:t>
                      </a:r>
                      <a:r>
                        <a:rPr lang="en-US" sz="1200" dirty="0">
                          <a:effectLst/>
                        </a:rPr>
                        <a:t>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4.0 × 10</a:t>
                      </a:r>
                      <a:r>
                        <a:rPr lang="en-US" sz="1200" baseline="30000" dirty="0">
                          <a:effectLst/>
                        </a:rPr>
                        <a:t>14</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Aerosol Optical Depth</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0.10</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bl>
          </a:graphicData>
        </a:graphic>
      </p:graphicFrame>
      <p:sp>
        <p:nvSpPr>
          <p:cNvPr id="6" name="TextBox 5"/>
          <p:cNvSpPr txBox="1"/>
          <p:nvPr/>
        </p:nvSpPr>
        <p:spPr>
          <a:xfrm>
            <a:off x="6875888" y="1436914"/>
            <a:ext cx="904752" cy="646331"/>
          </a:xfrm>
          <a:prstGeom prst="rect">
            <a:avLst/>
          </a:prstGeom>
          <a:noFill/>
          <a:ln>
            <a:solidFill>
              <a:schemeClr val="tx1"/>
            </a:solidFill>
          </a:ln>
        </p:spPr>
        <p:txBody>
          <a:bodyPr wrap="square" rtlCol="0">
            <a:spAutoFit/>
          </a:bodyPr>
          <a:lstStyle/>
          <a:p>
            <a:r>
              <a:rPr lang="en-US" b="1" dirty="0" smtClean="0">
                <a:solidFill>
                  <a:prstClr val="black"/>
                </a:solidFill>
                <a:latin typeface="Calibri"/>
              </a:rPr>
              <a:t>PLRA Table 1</a:t>
            </a:r>
            <a:endParaRPr lang="en-US" b="1" dirty="0">
              <a:solidFill>
                <a:prstClr val="black"/>
              </a:solidFill>
              <a:latin typeface="Calibri"/>
            </a:endParaRPr>
          </a:p>
        </p:txBody>
      </p:sp>
      <p:sp>
        <p:nvSpPr>
          <p:cNvPr id="8" name="Content Placeholder 5"/>
          <p:cNvSpPr txBox="1">
            <a:spLocks/>
          </p:cNvSpPr>
          <p:nvPr/>
        </p:nvSpPr>
        <p:spPr>
          <a:xfrm>
            <a:off x="199802" y="3966446"/>
            <a:ext cx="8721906" cy="279015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600" b="1" dirty="0" smtClean="0">
                <a:solidFill>
                  <a:srgbClr val="0D0D0D"/>
                </a:solidFill>
                <a:latin typeface="Calibri"/>
              </a:rPr>
              <a:t>Minimal set of products sufficient for constraining air quality</a:t>
            </a:r>
          </a:p>
          <a:p>
            <a:pPr>
              <a:spcBef>
                <a:spcPts val="0"/>
              </a:spcBef>
            </a:pPr>
            <a:r>
              <a:rPr lang="en-US" sz="1600" b="1" dirty="0" smtClean="0">
                <a:solidFill>
                  <a:srgbClr val="0D0D0D"/>
                </a:solidFill>
                <a:latin typeface="Calibri"/>
              </a:rPr>
              <a:t>Across Greater North America (GNA): 18°N to 58°N near 100°W, 67°W to 125°W near 42°N</a:t>
            </a:r>
          </a:p>
          <a:p>
            <a:pPr>
              <a:spcBef>
                <a:spcPts val="0"/>
              </a:spcBef>
            </a:pPr>
            <a:r>
              <a:rPr lang="en-US" sz="1600" b="1" dirty="0" smtClean="0">
                <a:solidFill>
                  <a:srgbClr val="0D0D0D"/>
                </a:solidFill>
                <a:latin typeface="Calibri"/>
              </a:rPr>
              <a:t>Data products at urban-regional spatial scales</a:t>
            </a:r>
          </a:p>
          <a:p>
            <a:pPr lvl="1">
              <a:spcBef>
                <a:spcPts val="0"/>
              </a:spcBef>
            </a:pPr>
            <a:r>
              <a:rPr lang="en-US" sz="1200" b="1" dirty="0" smtClean="0">
                <a:solidFill>
                  <a:srgbClr val="0D0D0D"/>
                </a:solidFill>
                <a:latin typeface="Calibri"/>
              </a:rPr>
              <a:t>Baseline ≤ 60 km</a:t>
            </a:r>
            <a:r>
              <a:rPr lang="en-US" sz="1200" b="1" baseline="30000" dirty="0" smtClean="0">
                <a:solidFill>
                  <a:srgbClr val="0D0D0D"/>
                </a:solidFill>
                <a:latin typeface="Calibri"/>
              </a:rPr>
              <a:t>2</a:t>
            </a:r>
            <a:r>
              <a:rPr lang="en-US" sz="1200" b="1" i="1" dirty="0" smtClean="0">
                <a:solidFill>
                  <a:srgbClr val="0D0D0D"/>
                </a:solidFill>
                <a:latin typeface="Calibri"/>
              </a:rPr>
              <a:t> </a:t>
            </a:r>
            <a:r>
              <a:rPr lang="en-US" sz="1200" b="1" dirty="0" smtClean="0">
                <a:solidFill>
                  <a:srgbClr val="0D0D0D"/>
                </a:solidFill>
                <a:latin typeface="Calibri"/>
              </a:rPr>
              <a:t>at center of Field Of Regard (FOR)</a:t>
            </a:r>
          </a:p>
          <a:p>
            <a:pPr lvl="1">
              <a:spcBef>
                <a:spcPts val="0"/>
              </a:spcBef>
            </a:pPr>
            <a:r>
              <a:rPr lang="en-US" sz="1200" b="1" dirty="0" smtClean="0">
                <a:solidFill>
                  <a:srgbClr val="0D0D0D"/>
                </a:solidFill>
                <a:latin typeface="Calibri"/>
              </a:rPr>
              <a:t>Threshold </a:t>
            </a:r>
            <a:r>
              <a:rPr lang="en-US" sz="1200" b="1" dirty="0">
                <a:solidFill>
                  <a:srgbClr val="0D0D0D"/>
                </a:solidFill>
                <a:latin typeface="Calibri"/>
              </a:rPr>
              <a:t> ≤ </a:t>
            </a:r>
            <a:r>
              <a:rPr lang="en-US" sz="1200" b="1" dirty="0" smtClean="0">
                <a:solidFill>
                  <a:srgbClr val="0D0D0D"/>
                </a:solidFill>
                <a:latin typeface="Calibri"/>
              </a:rPr>
              <a:t>300 km</a:t>
            </a:r>
            <a:r>
              <a:rPr lang="en-US" sz="1200" b="1" baseline="30000" dirty="0" smtClean="0">
                <a:solidFill>
                  <a:srgbClr val="0D0D0D"/>
                </a:solidFill>
                <a:latin typeface="Calibri"/>
              </a:rPr>
              <a:t>2 </a:t>
            </a:r>
            <a:r>
              <a:rPr lang="en-US" sz="1200" b="1" dirty="0" smtClean="0">
                <a:solidFill>
                  <a:srgbClr val="0D0D0D"/>
                </a:solidFill>
                <a:latin typeface="Calibri"/>
              </a:rPr>
              <a:t>at center </a:t>
            </a:r>
            <a:r>
              <a:rPr lang="en-US" sz="1200" b="1" dirty="0">
                <a:solidFill>
                  <a:srgbClr val="0D0D0D"/>
                </a:solidFill>
                <a:latin typeface="Calibri"/>
              </a:rPr>
              <a:t>of </a:t>
            </a:r>
            <a:r>
              <a:rPr lang="en-US" sz="1200" b="1" dirty="0" smtClean="0">
                <a:solidFill>
                  <a:srgbClr val="0D0D0D"/>
                </a:solidFill>
                <a:latin typeface="Calibri"/>
              </a:rPr>
              <a:t>FOR</a:t>
            </a:r>
          </a:p>
          <a:p>
            <a:pPr>
              <a:spcBef>
                <a:spcPts val="0"/>
              </a:spcBef>
            </a:pPr>
            <a:r>
              <a:rPr lang="en-US" sz="1600" b="1" dirty="0" smtClean="0">
                <a:solidFill>
                  <a:srgbClr val="0D0D0D"/>
                </a:solidFill>
                <a:latin typeface="Calibri"/>
              </a:rPr>
              <a:t>Temporal scales to resolve diurnal changes in pollutant distributions</a:t>
            </a:r>
            <a:endParaRPr lang="en-US" sz="1600" b="1" strike="sngStrike" dirty="0" smtClean="0">
              <a:solidFill>
                <a:srgbClr val="0D0D0D"/>
              </a:solidFill>
              <a:latin typeface="Calibri"/>
            </a:endParaRPr>
          </a:p>
          <a:p>
            <a:pPr>
              <a:spcBef>
                <a:spcPts val="0"/>
              </a:spcBef>
            </a:pPr>
            <a:r>
              <a:rPr lang="en-US" sz="1600" b="1" dirty="0" smtClean="0">
                <a:solidFill>
                  <a:srgbClr val="0D0D0D"/>
                </a:solidFill>
                <a:latin typeface="Calibri"/>
              </a:rPr>
              <a:t>Collected in cloud-free scenes </a:t>
            </a:r>
          </a:p>
          <a:p>
            <a:pPr>
              <a:spcBef>
                <a:spcPts val="0"/>
              </a:spcBef>
            </a:pPr>
            <a:r>
              <a:rPr lang="en-US" sz="1600" b="1" dirty="0" smtClean="0">
                <a:solidFill>
                  <a:srgbClr val="0D0D0D"/>
                </a:solidFill>
                <a:latin typeface="Calibri"/>
              </a:rPr>
              <a:t>Geolocation uncertainty of less than 4 km </a:t>
            </a:r>
          </a:p>
          <a:p>
            <a:pPr>
              <a:spcBef>
                <a:spcPts val="0"/>
              </a:spcBef>
            </a:pPr>
            <a:r>
              <a:rPr lang="en-US" sz="1600" b="1" dirty="0" smtClean="0">
                <a:solidFill>
                  <a:srgbClr val="0D0D0D"/>
                </a:solidFill>
                <a:latin typeface="Calibri"/>
              </a:rPr>
              <a:t>Mission duration, subject to instrument availability</a:t>
            </a:r>
          </a:p>
          <a:p>
            <a:pPr lvl="1">
              <a:spcBef>
                <a:spcPts val="0"/>
              </a:spcBef>
            </a:pPr>
            <a:r>
              <a:rPr lang="en-US" sz="1200" b="1" dirty="0" smtClean="0">
                <a:solidFill>
                  <a:srgbClr val="0D0D0D"/>
                </a:solidFill>
                <a:latin typeface="Calibri"/>
              </a:rPr>
              <a:t>Baseline 20 months</a:t>
            </a:r>
          </a:p>
          <a:p>
            <a:pPr lvl="1">
              <a:spcBef>
                <a:spcPts val="0"/>
              </a:spcBef>
            </a:pPr>
            <a:r>
              <a:rPr lang="en-US" sz="1200" b="1" dirty="0" smtClean="0">
                <a:solidFill>
                  <a:srgbClr val="0D0D0D"/>
                </a:solidFill>
                <a:latin typeface="Calibri"/>
              </a:rPr>
              <a:t>Threshold 12 months</a:t>
            </a:r>
            <a:endParaRPr lang="en-US" sz="1200" b="1" dirty="0">
              <a:solidFill>
                <a:srgbClr val="0D0D0D"/>
              </a:solidFill>
              <a:latin typeface="Calibri"/>
            </a:endParaRPr>
          </a:p>
        </p:txBody>
      </p:sp>
    </p:spTree>
    <p:extLst>
      <p:ext uri="{BB962C8B-B14F-4D97-AF65-F5344CB8AC3E}">
        <p14:creationId xmlns:p14="http://schemas.microsoft.com/office/powerpoint/2010/main" val="299796083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7993" y="-51928"/>
            <a:ext cx="5972807" cy="971167"/>
          </a:xfrm>
        </p:spPr>
        <p:txBody>
          <a:bodyPr/>
          <a:lstStyle/>
          <a:p>
            <a:r>
              <a:rPr lang="en-US" sz="3200" dirty="0" smtClean="0">
                <a:solidFill>
                  <a:srgbClr val="FFFFFF"/>
                </a:solidFill>
                <a:latin typeface="+mj-lt"/>
              </a:rPr>
              <a:t>Data Product Definitions</a:t>
            </a:r>
            <a:br>
              <a:rPr lang="en-US" sz="3200" dirty="0" smtClean="0">
                <a:solidFill>
                  <a:srgbClr val="FFFFFF"/>
                </a:solidFill>
                <a:latin typeface="+mj-lt"/>
              </a:rPr>
            </a:br>
            <a:r>
              <a:rPr lang="en-US" sz="3200" dirty="0" smtClean="0">
                <a:solidFill>
                  <a:srgbClr val="FFFFFF"/>
                </a:solidFill>
                <a:latin typeface="+mj-lt"/>
              </a:rPr>
              <a:t> and Details</a:t>
            </a:r>
            <a:endParaRPr lang="en-US" sz="3200" dirty="0">
              <a:solidFill>
                <a:srgbClr val="FFFFFF"/>
              </a:solidFill>
              <a:latin typeface="+mj-lt"/>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graphicFrame>
        <p:nvGraphicFramePr>
          <p:cNvPr id="5" name="Table 4"/>
          <p:cNvGraphicFramePr>
            <a:graphicFrameLocks noGrp="1"/>
          </p:cNvGraphicFramePr>
          <p:nvPr>
            <p:extLst>
              <p:ext uri="{D42A27DB-BD31-4B8C-83A1-F6EECF244321}">
                <p14:modId xmlns:p14="http://schemas.microsoft.com/office/powerpoint/2010/main" val="2613957339"/>
              </p:ext>
            </p:extLst>
          </p:nvPr>
        </p:nvGraphicFramePr>
        <p:xfrm>
          <a:off x="173960" y="1153382"/>
          <a:ext cx="8802596" cy="2936018"/>
        </p:xfrm>
        <a:graphic>
          <a:graphicData uri="http://schemas.openxmlformats.org/drawingml/2006/table">
            <a:tbl>
              <a:tblPr firstRow="1" firstCol="1" bandRow="1">
                <a:tableStyleId>{5C22544A-7EE6-4342-B048-85BDC9FD1C3A}</a:tableStyleId>
              </a:tblPr>
              <a:tblGrid>
                <a:gridCol w="2200649"/>
                <a:gridCol w="2200649"/>
                <a:gridCol w="2200649"/>
                <a:gridCol w="2200649"/>
              </a:tblGrid>
              <a:tr h="589315">
                <a:tc>
                  <a:txBody>
                    <a:bodyPr/>
                    <a:lstStyle/>
                    <a:p>
                      <a:pPr marL="0" marR="0" algn="ctr">
                        <a:spcBef>
                          <a:spcPts val="0"/>
                        </a:spcBef>
                        <a:spcAft>
                          <a:spcPts val="0"/>
                        </a:spcAft>
                      </a:pPr>
                      <a:r>
                        <a:rPr lang="en-US" sz="1200" dirty="0" smtClean="0">
                          <a:effectLst/>
                          <a:latin typeface="+mn-lt"/>
                          <a:ea typeface="Cambria"/>
                          <a:cs typeface="Times New Roman"/>
                        </a:rPr>
                        <a:t>Data</a:t>
                      </a:r>
                      <a:r>
                        <a:rPr lang="en-US" sz="1200" baseline="0" dirty="0" smtClean="0">
                          <a:effectLst/>
                          <a:latin typeface="+mn-lt"/>
                          <a:ea typeface="Cambria"/>
                          <a:cs typeface="Times New Roman"/>
                        </a:rPr>
                        <a:t> Product</a:t>
                      </a:r>
                      <a:endParaRPr lang="en-US" sz="1200" dirty="0">
                        <a:effectLst/>
                        <a:latin typeface="+mn-lt"/>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smtClean="0">
                          <a:effectLst/>
                          <a:latin typeface="+mn-lt"/>
                          <a:ea typeface="+mn-ea"/>
                          <a:cs typeface="+mn-cs"/>
                        </a:rPr>
                        <a:t>Description</a:t>
                      </a:r>
                      <a:endParaRPr lang="en-US" sz="1200" dirty="0">
                        <a:effectLst/>
                        <a:latin typeface="+mn-lt"/>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smtClean="0">
                          <a:effectLst/>
                          <a:latin typeface="+mn-lt"/>
                          <a:ea typeface="+mn-ea"/>
                          <a:cs typeface="+mn-cs"/>
                        </a:rPr>
                        <a:t>Time</a:t>
                      </a:r>
                      <a:r>
                        <a:rPr lang="en-US" sz="1200" baseline="0" dirty="0" smtClean="0">
                          <a:effectLst/>
                          <a:latin typeface="+mn-lt"/>
                          <a:ea typeface="+mn-ea"/>
                          <a:cs typeface="+mn-cs"/>
                        </a:rPr>
                        <a:t> beyond on-orbit checkout to deliver initial data</a:t>
                      </a:r>
                      <a:endParaRPr lang="en-US" sz="1200" dirty="0">
                        <a:effectLst/>
                        <a:latin typeface="+mn-lt"/>
                        <a:ea typeface="Cambria"/>
                        <a:cs typeface="Times New Roman"/>
                      </a:endParaRPr>
                    </a:p>
                  </a:txBody>
                  <a:tcPr marL="8890" marR="8890" marT="8890" marB="88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lt1"/>
                          </a:solidFill>
                          <a:effectLst/>
                          <a:latin typeface="+mn-lt"/>
                          <a:ea typeface="+mn-ea"/>
                          <a:cs typeface="+mn-cs"/>
                        </a:rPr>
                        <a:t>Maximum data latency after first release for ≥ 80% of all products</a:t>
                      </a:r>
                      <a:r>
                        <a:rPr lang="en-US" sz="1200" b="1" kern="1200" baseline="30000" dirty="0" smtClean="0">
                          <a:solidFill>
                            <a:schemeClr val="lt1"/>
                          </a:solidFill>
                          <a:effectLst/>
                          <a:latin typeface="+mn-lt"/>
                          <a:ea typeface="+mn-ea"/>
                          <a:cs typeface="+mn-cs"/>
                        </a:rPr>
                        <a:t>†</a:t>
                      </a:r>
                      <a:r>
                        <a:rPr lang="en-US" sz="1200" dirty="0" smtClean="0">
                          <a:effectLst/>
                          <a:latin typeface="+mn-lt"/>
                        </a:rPr>
                        <a:t> </a:t>
                      </a:r>
                      <a:endParaRPr lang="en-US" sz="1200" dirty="0">
                        <a:effectLst/>
                        <a:latin typeface="+mn-lt"/>
                        <a:ea typeface="Cambria"/>
                        <a:cs typeface="Times New Roman"/>
                      </a:endParaRPr>
                    </a:p>
                  </a:txBody>
                  <a:tcPr marL="8890" marR="8890" marT="8890" marB="8890" anchor="ctr"/>
                </a:tc>
              </a:tr>
              <a:tr h="554582">
                <a:tc>
                  <a:txBody>
                    <a:bodyPr/>
                    <a:lstStyle/>
                    <a:p>
                      <a:pPr marL="0" marR="0" algn="l">
                        <a:spcBef>
                          <a:spcPts val="0"/>
                        </a:spcBef>
                        <a:spcAft>
                          <a:spcPts val="0"/>
                        </a:spcAft>
                      </a:pPr>
                      <a:r>
                        <a:rPr lang="en-US" sz="1200" dirty="0">
                          <a:effectLst/>
                          <a:latin typeface="+mn-lt"/>
                          <a:ea typeface="Times New Roman"/>
                          <a:cs typeface="Times New Roman"/>
                        </a:rPr>
                        <a:t>Level 0</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Reconstructed, Unprocessed Instrument Data</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2 months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Cambria"/>
                          <a:cs typeface="Times New Roman"/>
                        </a:rPr>
                        <a:t>Within 2 hours of receipt at SAO</a:t>
                      </a:r>
                    </a:p>
                  </a:txBody>
                  <a:tcPr marL="68580" marR="68580" marT="0" marB="0" anchor="ctr"/>
                </a:tc>
              </a:tr>
              <a:tr h="544814">
                <a:tc>
                  <a:txBody>
                    <a:bodyPr/>
                    <a:lstStyle/>
                    <a:p>
                      <a:pPr marL="0" marR="0" algn="l">
                        <a:spcBef>
                          <a:spcPts val="0"/>
                        </a:spcBef>
                        <a:spcAft>
                          <a:spcPts val="0"/>
                        </a:spcAft>
                      </a:pPr>
                      <a:r>
                        <a:rPr lang="en-US" sz="1200" dirty="0">
                          <a:effectLst/>
                          <a:latin typeface="+mn-lt"/>
                          <a:ea typeface="Times New Roman"/>
                          <a:cs typeface="Times New Roman"/>
                        </a:rPr>
                        <a:t>Level 1b</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Calibrated, Geolocated Radiances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4 months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Cambria"/>
                          <a:cs typeface="Times New Roman"/>
                        </a:rPr>
                        <a:t>Within 3 hours of Level 0 and ancillary data receipt at SAO</a:t>
                      </a:r>
                    </a:p>
                  </a:txBody>
                  <a:tcPr marL="68580" marR="68580" marT="0" marB="0" anchor="ctr"/>
                </a:tc>
              </a:tr>
              <a:tr h="544813">
                <a:tc>
                  <a:txBody>
                    <a:bodyPr/>
                    <a:lstStyle/>
                    <a:p>
                      <a:pPr marL="0" marR="0" algn="l">
                        <a:spcBef>
                          <a:spcPts val="0"/>
                        </a:spcBef>
                        <a:spcAft>
                          <a:spcPts val="0"/>
                        </a:spcAft>
                      </a:pPr>
                      <a:r>
                        <a:rPr lang="en-US" sz="1200" dirty="0">
                          <a:effectLst/>
                          <a:latin typeface="+mn-lt"/>
                          <a:ea typeface="Times New Roman"/>
                          <a:cs typeface="Times New Roman"/>
                        </a:rPr>
                        <a:t>Level 2</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Derived Geophysical Data Products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6 months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Cambria"/>
                          <a:cs typeface="Times New Roman"/>
                        </a:rPr>
                        <a:t>Within 24 hours of production of Level 1 at SAO</a:t>
                      </a:r>
                    </a:p>
                  </a:txBody>
                  <a:tcPr marL="68580" marR="68580" marT="0" marB="0" anchor="ctr"/>
                </a:tc>
              </a:tr>
              <a:tr h="702494">
                <a:tc>
                  <a:txBody>
                    <a:bodyPr/>
                    <a:lstStyle/>
                    <a:p>
                      <a:pPr marL="0" marR="0" algn="l">
                        <a:spcBef>
                          <a:spcPts val="0"/>
                        </a:spcBef>
                        <a:spcAft>
                          <a:spcPts val="0"/>
                        </a:spcAft>
                      </a:pPr>
                      <a:r>
                        <a:rPr lang="en-US" sz="1200" dirty="0">
                          <a:effectLst/>
                          <a:latin typeface="+mn-lt"/>
                          <a:ea typeface="Times New Roman"/>
                          <a:cs typeface="Times New Roman"/>
                        </a:rPr>
                        <a:t>Level 3</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Derived Gridded Geophysical Data Products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6 months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Cambria"/>
                          <a:cs typeface="Times New Roman"/>
                        </a:rPr>
                        <a:t>1 month after completion of data accumulation required for individual geophysical products</a:t>
                      </a:r>
                    </a:p>
                  </a:txBody>
                  <a:tcPr marL="68580" marR="68580" marT="0" marB="0" anchor="ctr"/>
                </a:tc>
              </a:tr>
            </a:tbl>
          </a:graphicData>
        </a:graphic>
      </p:graphicFrame>
      <p:sp>
        <p:nvSpPr>
          <p:cNvPr id="6" name="Content Placeholder 5"/>
          <p:cNvSpPr txBox="1">
            <a:spLocks/>
          </p:cNvSpPr>
          <p:nvPr/>
        </p:nvSpPr>
        <p:spPr>
          <a:xfrm>
            <a:off x="37266" y="4196033"/>
            <a:ext cx="9089338" cy="220476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smtClean="0">
                <a:solidFill>
                  <a:prstClr val="black">
                    <a:lumMod val="95000"/>
                    <a:lumOff val="5000"/>
                  </a:prstClr>
                </a:solidFill>
                <a:latin typeface="Calibri"/>
              </a:rPr>
              <a:t>All original observation data and standard science data products listed here, along with the scientific source code for algorithm software, coefficients, and ancillary data used to generate these products, shall be delivered to the designated NASA SMD/ESD-assigned DAAC within six months of completion of the prime mission.  </a:t>
            </a:r>
            <a:r>
              <a:rPr lang="en-US" sz="2000" b="1" i="1" dirty="0" smtClean="0">
                <a:solidFill>
                  <a:prstClr val="black">
                    <a:lumMod val="95000"/>
                    <a:lumOff val="5000"/>
                  </a:prstClr>
                </a:solidFill>
                <a:latin typeface="Calibri"/>
              </a:rPr>
              <a:t>Data products are publicly distributed during the mission</a:t>
            </a:r>
            <a:r>
              <a:rPr lang="en-US" sz="2000" b="1" dirty="0" smtClean="0">
                <a:solidFill>
                  <a:prstClr val="black">
                    <a:lumMod val="95000"/>
                    <a:lumOff val="5000"/>
                  </a:prstClr>
                </a:solidFill>
                <a:latin typeface="Calibri"/>
              </a:rPr>
              <a:t>.</a:t>
            </a:r>
          </a:p>
          <a:p>
            <a:pPr marL="0" indent="0">
              <a:buFont typeface="Arial"/>
              <a:buNone/>
            </a:pPr>
            <a:endParaRPr lang="en-US" sz="1600" b="1" dirty="0">
              <a:solidFill>
                <a:prstClr val="black">
                  <a:lumMod val="95000"/>
                  <a:lumOff val="5000"/>
                </a:prstClr>
              </a:solidFill>
              <a:latin typeface="Calibri"/>
            </a:endParaRPr>
          </a:p>
          <a:p>
            <a:pPr marL="0" indent="0">
              <a:buFont typeface="Arial"/>
              <a:buNone/>
            </a:pPr>
            <a:r>
              <a:rPr lang="en-US" sz="1600" b="1" baseline="30000" dirty="0" smtClean="0">
                <a:solidFill>
                  <a:prstClr val="black">
                    <a:lumMod val="95000"/>
                    <a:lumOff val="5000"/>
                  </a:prstClr>
                </a:solidFill>
                <a:latin typeface="Calibri"/>
              </a:rPr>
              <a:t>†</a:t>
            </a:r>
            <a:r>
              <a:rPr lang="en-US" sz="1600" b="1" dirty="0" smtClean="0">
                <a:solidFill>
                  <a:prstClr val="black">
                    <a:lumMod val="95000"/>
                    <a:lumOff val="5000"/>
                  </a:prstClr>
                </a:solidFill>
                <a:latin typeface="Calibri"/>
              </a:rPr>
              <a:t>80% of the products, not 80% of the product types, will be produced within this latency time.</a:t>
            </a:r>
          </a:p>
        </p:txBody>
      </p:sp>
    </p:spTree>
    <p:extLst>
      <p:ext uri="{BB962C8B-B14F-4D97-AF65-F5344CB8AC3E}">
        <p14:creationId xmlns:p14="http://schemas.microsoft.com/office/powerpoint/2010/main" val="123157743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TEMPO</a:t>
            </a:r>
            <a:endParaRPr lang="en-US" dirty="0"/>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255787739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view from GEO</a:t>
            </a:r>
            <a:endParaRPr lang="en-US" dirty="0"/>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pic>
        <p:nvPicPr>
          <p:cNvPr id="5" name="Picture 4" descr="IMG_2233.JPG"/>
          <p:cNvPicPr>
            <a:picLocks noChangeAspect="1"/>
          </p:cNvPicPr>
          <p:nvPr/>
        </p:nvPicPr>
        <p:blipFill rotWithShape="1">
          <a:blip r:embed="rId3">
            <a:extLst>
              <a:ext uri="{28A0092B-C50C-407E-A947-70E740481C1C}">
                <a14:useLocalDpi xmlns:a14="http://schemas.microsoft.com/office/drawing/2010/main" val="0"/>
              </a:ext>
            </a:extLst>
          </a:blip>
          <a:srcRect t="20956" r="908"/>
          <a:stretch/>
        </p:blipFill>
        <p:spPr>
          <a:xfrm>
            <a:off x="0" y="1036104"/>
            <a:ext cx="9144000" cy="5470505"/>
          </a:xfrm>
          <a:prstGeom prst="rect">
            <a:avLst/>
          </a:prstGeom>
        </p:spPr>
      </p:pic>
      <p:cxnSp>
        <p:nvCxnSpPr>
          <p:cNvPr id="8" name="Straight Connector 7"/>
          <p:cNvCxnSpPr/>
          <p:nvPr/>
        </p:nvCxnSpPr>
        <p:spPr>
          <a:xfrm>
            <a:off x="2346463" y="1771425"/>
            <a:ext cx="3468269" cy="914400"/>
          </a:xfrm>
          <a:prstGeom prst="line">
            <a:avLst/>
          </a:prstGeom>
          <a:ln w="76200" cmpd="sng">
            <a:solidFill>
              <a:schemeClr val="bg1"/>
            </a:solidFill>
            <a:prstDash val="dash"/>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686172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20648"/>
            <a:ext cx="5972807" cy="951179"/>
          </a:xfrm>
        </p:spPr>
        <p:txBody>
          <a:bodyPr/>
          <a:lstStyle/>
          <a:p>
            <a:r>
              <a:rPr lang="en-US" dirty="0" smtClean="0"/>
              <a:t>Typical TEMPO-range spectra (from ESA GOME-1)</a:t>
            </a:r>
            <a:endParaRPr lang="en-US" dirty="0"/>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pic>
        <p:nvPicPr>
          <p:cNvPr id="7" name="Picture 6" descr="GOME-albedos-with desert.PNG"/>
          <p:cNvPicPr>
            <a:picLocks noChangeAspect="1"/>
          </p:cNvPicPr>
          <p:nvPr/>
        </p:nvPicPr>
        <p:blipFill rotWithShape="1">
          <a:blip r:embed="rId2">
            <a:extLst>
              <a:ext uri="{28A0092B-C50C-407E-A947-70E740481C1C}">
                <a14:useLocalDpi xmlns:a14="http://schemas.microsoft.com/office/drawing/2010/main" val="0"/>
              </a:ext>
            </a:extLst>
          </a:blip>
          <a:srcRect l="5503" t="9768" r="11300" b="5220"/>
          <a:stretch/>
        </p:blipFill>
        <p:spPr>
          <a:xfrm>
            <a:off x="769875" y="1130300"/>
            <a:ext cx="7607520" cy="5747631"/>
          </a:xfrm>
          <a:prstGeom prst="rect">
            <a:avLst/>
          </a:prstGeom>
        </p:spPr>
      </p:pic>
      <p:sp>
        <p:nvSpPr>
          <p:cNvPr id="3" name="Rectangle 2"/>
          <p:cNvSpPr/>
          <p:nvPr/>
        </p:nvSpPr>
        <p:spPr>
          <a:xfrm>
            <a:off x="2293834" y="1524001"/>
            <a:ext cx="2057400" cy="4365624"/>
          </a:xfrm>
          <a:prstGeom prst="rect">
            <a:avLst/>
          </a:prstGeom>
          <a:noFill/>
          <a:ln w="38100">
            <a:solidFill>
              <a:srgbClr val="00009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 name="Rectangle 5"/>
          <p:cNvSpPr/>
          <p:nvPr/>
        </p:nvSpPr>
        <p:spPr>
          <a:xfrm>
            <a:off x="4922734" y="1533526"/>
            <a:ext cx="2057400" cy="4365624"/>
          </a:xfrm>
          <a:prstGeom prst="rect">
            <a:avLst/>
          </a:prstGeom>
          <a:noFill/>
          <a:ln w="38100">
            <a:solidFill>
              <a:srgbClr val="00009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Tree>
    <p:extLst>
      <p:ext uri="{BB962C8B-B14F-4D97-AF65-F5344CB8AC3E}">
        <p14:creationId xmlns:p14="http://schemas.microsoft.com/office/powerpoint/2010/main" val="131050062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38814" y="20643"/>
            <a:ext cx="5972807" cy="961490"/>
          </a:xfrm>
        </p:spPr>
        <p:txBody>
          <a:bodyPr/>
          <a:lstStyle/>
          <a:p>
            <a:r>
              <a:rPr lang="en-US" b="1" dirty="0" smtClean="0">
                <a:solidFill>
                  <a:srgbClr val="F2F2F2"/>
                </a:solidFill>
              </a:rPr>
              <a:t>TEMPO footprint</a:t>
            </a:r>
            <a:r>
              <a:rPr lang="en-US" b="1" dirty="0">
                <a:solidFill>
                  <a:srgbClr val="F2F2F2"/>
                </a:solidFill>
              </a:rPr>
              <a:t>, </a:t>
            </a:r>
            <a:r>
              <a:rPr lang="en-US" b="1" dirty="0" smtClean="0">
                <a:solidFill>
                  <a:srgbClr val="F2F2F2"/>
                </a:solidFill>
              </a:rPr>
              <a:t>ground sample distance </a:t>
            </a:r>
            <a:r>
              <a:rPr lang="en-US" b="1" dirty="0">
                <a:solidFill>
                  <a:srgbClr val="F2F2F2"/>
                </a:solidFill>
              </a:rPr>
              <a:t>and </a:t>
            </a:r>
            <a:r>
              <a:rPr lang="en-US" b="1" dirty="0" smtClean="0">
                <a:solidFill>
                  <a:srgbClr val="F2F2F2"/>
                </a:solidFill>
              </a:rPr>
              <a:t>field </a:t>
            </a:r>
            <a:r>
              <a:rPr lang="en-US" b="1" dirty="0">
                <a:solidFill>
                  <a:srgbClr val="F2F2F2"/>
                </a:solidFill>
              </a:rPr>
              <a:t>of </a:t>
            </a:r>
            <a:r>
              <a:rPr lang="en-US" b="1" dirty="0" smtClean="0">
                <a:solidFill>
                  <a:srgbClr val="F2F2F2"/>
                </a:solidFill>
              </a:rPr>
              <a:t>regard</a:t>
            </a:r>
            <a:endParaRPr lang="en-US" dirty="0">
              <a:solidFill>
                <a:srgbClr val="F2F2F2"/>
              </a:solidFill>
            </a:endParaRPr>
          </a:p>
        </p:txBody>
      </p:sp>
      <p:pic>
        <p:nvPicPr>
          <p:cNvPr id="3" name="Picture 2" descr="A12108_001.png"/>
          <p:cNvPicPr>
            <a:picLocks noChangeAspect="1"/>
          </p:cNvPicPr>
          <p:nvPr/>
        </p:nvPicPr>
        <p:blipFill rotWithShape="1">
          <a:blip r:embed="rId3">
            <a:extLst>
              <a:ext uri="{28A0092B-C50C-407E-A947-70E740481C1C}">
                <a14:useLocalDpi xmlns:a14="http://schemas.microsoft.com/office/drawing/2010/main" val="0"/>
              </a:ext>
            </a:extLst>
          </a:blip>
          <a:srcRect b="6616"/>
          <a:stretch/>
        </p:blipFill>
        <p:spPr>
          <a:xfrm>
            <a:off x="0" y="1020400"/>
            <a:ext cx="9144000" cy="4558966"/>
          </a:xfrm>
          <a:prstGeom prst="rect">
            <a:avLst/>
          </a:prstGeom>
        </p:spPr>
      </p:pic>
      <p:sp>
        <p:nvSpPr>
          <p:cNvPr id="2" name="Rectangle 1"/>
          <p:cNvSpPr/>
          <p:nvPr/>
        </p:nvSpPr>
        <p:spPr>
          <a:xfrm>
            <a:off x="0" y="5631239"/>
            <a:ext cx="9144000" cy="713016"/>
          </a:xfrm>
          <a:prstGeom prst="rect">
            <a:avLst/>
          </a:prstGeom>
        </p:spPr>
        <p:txBody>
          <a:bodyPr wrap="square">
            <a:spAutoFit/>
          </a:bodyPr>
          <a:lstStyle/>
          <a:p>
            <a:pPr algn="ctr" defTabSz="914400" fontAlgn="base">
              <a:lnSpc>
                <a:spcPct val="90000"/>
              </a:lnSpc>
              <a:spcBef>
                <a:spcPct val="20000"/>
              </a:spcBef>
              <a:spcAft>
                <a:spcPct val="0"/>
              </a:spcAft>
            </a:pPr>
            <a:r>
              <a:rPr lang="en-US" sz="2000" b="1" i="1" dirty="0">
                <a:solidFill>
                  <a:srgbClr val="0000FF"/>
                </a:solidFill>
                <a:latin typeface="Arial"/>
                <a:cs typeface="Arial"/>
              </a:rPr>
              <a:t>Each </a:t>
            </a:r>
            <a:r>
              <a:rPr lang="en-US" sz="2000" b="1" i="1" dirty="0" smtClean="0">
                <a:solidFill>
                  <a:srgbClr val="0000FF"/>
                </a:solidFill>
                <a:latin typeface="Arial"/>
                <a:cs typeface="Arial"/>
              </a:rPr>
              <a:t>2.1 </a:t>
            </a:r>
            <a:r>
              <a:rPr lang="en-US" sz="2000" b="1" i="1" dirty="0">
                <a:solidFill>
                  <a:srgbClr val="0000FF"/>
                </a:solidFill>
                <a:latin typeface="Arial"/>
                <a:cs typeface="Arial"/>
              </a:rPr>
              <a:t>km × </a:t>
            </a:r>
            <a:r>
              <a:rPr lang="en-US" sz="2000" b="1" i="1" dirty="0" smtClean="0">
                <a:solidFill>
                  <a:srgbClr val="0000FF"/>
                </a:solidFill>
                <a:latin typeface="Arial"/>
                <a:cs typeface="Arial"/>
              </a:rPr>
              <a:t>4.7 </a:t>
            </a:r>
            <a:r>
              <a:rPr lang="en-US" sz="2000" b="1" i="1" dirty="0">
                <a:solidFill>
                  <a:srgbClr val="0000FF"/>
                </a:solidFill>
                <a:latin typeface="Arial"/>
                <a:cs typeface="Arial"/>
              </a:rPr>
              <a:t>km pixel is a 2K element spectrum from 290</a:t>
            </a:r>
            <a:r>
              <a:rPr lang="en-US" sz="2000" b="1" i="1" dirty="0" smtClean="0">
                <a:solidFill>
                  <a:srgbClr val="0000FF"/>
                </a:solidFill>
                <a:latin typeface="Arial"/>
                <a:cs typeface="Arial"/>
              </a:rPr>
              <a:t>-740 </a:t>
            </a:r>
            <a:r>
              <a:rPr lang="en-US" sz="2000" b="1" i="1" dirty="0">
                <a:solidFill>
                  <a:srgbClr val="0000FF"/>
                </a:solidFill>
                <a:latin typeface="Arial"/>
                <a:cs typeface="Arial"/>
              </a:rPr>
              <a:t>nm</a:t>
            </a:r>
          </a:p>
          <a:p>
            <a:pPr algn="ctr" defTabSz="914400" fontAlgn="base">
              <a:lnSpc>
                <a:spcPct val="90000"/>
              </a:lnSpc>
              <a:spcBef>
                <a:spcPct val="20000"/>
              </a:spcBef>
              <a:spcAft>
                <a:spcPct val="0"/>
              </a:spcAft>
            </a:pPr>
            <a:r>
              <a:rPr lang="en-US" sz="2000" b="1" i="1" dirty="0">
                <a:solidFill>
                  <a:srgbClr val="0000FF"/>
                </a:solidFill>
                <a:latin typeface="Arial"/>
                <a:cs typeface="Arial"/>
              </a:rPr>
              <a:t>GEO platform selected by NASA for viewing Greater North America</a:t>
            </a: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sp>
        <p:nvSpPr>
          <p:cNvPr id="8" name="Rectangle 7"/>
          <p:cNvSpPr/>
          <p:nvPr/>
        </p:nvSpPr>
        <p:spPr>
          <a:xfrm>
            <a:off x="0" y="2177519"/>
            <a:ext cx="2097821" cy="837152"/>
          </a:xfrm>
          <a:prstGeom prst="rect">
            <a:avLst/>
          </a:prstGeom>
        </p:spPr>
        <p:txBody>
          <a:bodyPr wrap="square">
            <a:spAutoFit/>
          </a:bodyPr>
          <a:lstStyle/>
          <a:p>
            <a:pPr defTabSz="914400" fontAlgn="base">
              <a:lnSpc>
                <a:spcPct val="90000"/>
              </a:lnSpc>
              <a:spcBef>
                <a:spcPct val="20000"/>
              </a:spcBef>
              <a:spcAft>
                <a:spcPct val="0"/>
              </a:spcAft>
            </a:pPr>
            <a:r>
              <a:rPr lang="en-US" sz="2400" b="1" dirty="0" smtClean="0">
                <a:solidFill>
                  <a:srgbClr val="FFFF00"/>
                </a:solidFill>
                <a:latin typeface="Arial"/>
                <a:cs typeface="Arial"/>
              </a:rPr>
              <a:t>2.1 </a:t>
            </a:r>
            <a:r>
              <a:rPr lang="en-US" sz="2400" b="1" dirty="0">
                <a:solidFill>
                  <a:srgbClr val="FFFF00"/>
                </a:solidFill>
                <a:latin typeface="Arial"/>
                <a:cs typeface="Arial"/>
              </a:rPr>
              <a:t>km × </a:t>
            </a:r>
            <a:r>
              <a:rPr lang="en-US" sz="2400" b="1" dirty="0" smtClean="0">
                <a:solidFill>
                  <a:srgbClr val="FFFF00"/>
                </a:solidFill>
                <a:latin typeface="Arial"/>
                <a:cs typeface="Arial"/>
              </a:rPr>
              <a:t>4.7</a:t>
            </a:r>
          </a:p>
          <a:p>
            <a:pPr defTabSz="914400" fontAlgn="base">
              <a:lnSpc>
                <a:spcPct val="90000"/>
              </a:lnSpc>
              <a:spcBef>
                <a:spcPct val="20000"/>
              </a:spcBef>
              <a:spcAft>
                <a:spcPct val="0"/>
              </a:spcAft>
            </a:pPr>
            <a:r>
              <a:rPr lang="en-US" sz="2400" b="1" dirty="0" smtClean="0">
                <a:solidFill>
                  <a:srgbClr val="FFFF00"/>
                </a:solidFill>
                <a:latin typeface="Arial"/>
                <a:cs typeface="Arial"/>
              </a:rPr>
              <a:t>__________</a:t>
            </a:r>
          </a:p>
        </p:txBody>
      </p:sp>
    </p:spTree>
    <p:extLst>
      <p:ext uri="{BB962C8B-B14F-4D97-AF65-F5344CB8AC3E}">
        <p14:creationId xmlns:p14="http://schemas.microsoft.com/office/powerpoint/2010/main" val="270542298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TEMPO hourly NO</a:t>
            </a:r>
            <a:r>
              <a:rPr lang="en-US" baseline="-25000" dirty="0" smtClean="0"/>
              <a:t>2</a:t>
            </a:r>
            <a:r>
              <a:rPr lang="en-US" dirty="0" smtClean="0"/>
              <a:t> sweep</a:t>
            </a:r>
            <a:endParaRPr lang="en-US" dirty="0"/>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pic>
        <p:nvPicPr>
          <p:cNvPr id="6" name="Picture 5" descr="TEMPO_footprint_NO2_movi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005" y="1037935"/>
            <a:ext cx="7616167" cy="5820064"/>
          </a:xfrm>
          <a:prstGeom prst="rect">
            <a:avLst/>
          </a:prstGeom>
        </p:spPr>
      </p:pic>
    </p:spTree>
    <p:extLst>
      <p:ext uri="{BB962C8B-B14F-4D97-AF65-F5344CB8AC3E}">
        <p14:creationId xmlns:p14="http://schemas.microsoft.com/office/powerpoint/2010/main" val="243958411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38814" y="223843"/>
            <a:ext cx="5972807" cy="961490"/>
          </a:xfrm>
        </p:spPr>
        <p:txBody>
          <a:bodyPr/>
          <a:lstStyle/>
          <a:p>
            <a:r>
              <a:rPr lang="en-US" b="1" dirty="0" smtClean="0">
                <a:solidFill>
                  <a:srgbClr val="F2F2F2"/>
                </a:solidFill>
              </a:rPr>
              <a:t>TEMPO footprint (GEO at 100º W)</a:t>
            </a:r>
            <a:endParaRPr lang="en-US" dirty="0">
              <a:solidFill>
                <a:srgbClr val="F2F2F2"/>
              </a:solidFill>
            </a:endParaRPr>
          </a:p>
        </p:txBody>
      </p:sp>
      <p:pic>
        <p:nvPicPr>
          <p:cNvPr id="13" name="Picture 12" descr="TEMPO_footprint_size_100W.png"/>
          <p:cNvPicPr>
            <a:picLocks noChangeAspect="1"/>
          </p:cNvPicPr>
          <p:nvPr/>
        </p:nvPicPr>
        <p:blipFill>
          <a:blip r:embed="rId3"/>
          <a:srcRect l="13016" t="20556" r="1400" b="11667"/>
          <a:stretch>
            <a:fillRect/>
          </a:stretch>
        </p:blipFill>
        <p:spPr>
          <a:xfrm>
            <a:off x="195660" y="1185334"/>
            <a:ext cx="4240337" cy="5318692"/>
          </a:xfrm>
          <a:prstGeom prst="rect">
            <a:avLst/>
          </a:prstGeom>
        </p:spPr>
      </p:pic>
      <p:sp>
        <p:nvSpPr>
          <p:cNvPr id="9" name="Rectangle 8"/>
          <p:cNvSpPr/>
          <p:nvPr/>
        </p:nvSpPr>
        <p:spPr>
          <a:xfrm>
            <a:off x="4432300" y="5899090"/>
            <a:ext cx="4628631" cy="769441"/>
          </a:xfrm>
          <a:prstGeom prst="rect">
            <a:avLst/>
          </a:prstGeom>
        </p:spPr>
        <p:txBody>
          <a:bodyPr wrap="square">
            <a:spAutoFit/>
          </a:bodyPr>
          <a:lstStyle/>
          <a:p>
            <a:pPr defTabSz="914400" fontAlgn="base">
              <a:spcAft>
                <a:spcPct val="0"/>
              </a:spcAft>
            </a:pPr>
            <a:r>
              <a:rPr lang="en-US" sz="2200" b="1" dirty="0" smtClean="0">
                <a:solidFill>
                  <a:srgbClr val="000090"/>
                </a:solidFill>
                <a:latin typeface="Arial"/>
                <a:cs typeface="Arial"/>
              </a:rPr>
              <a:t>For GEO at 80ºW, pixel size at 36.5ºN, 100ºW is 2.2 km × 5.2 km.</a:t>
            </a: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graphicFrame>
        <p:nvGraphicFramePr>
          <p:cNvPr id="10" name="Table 9"/>
          <p:cNvGraphicFramePr>
            <a:graphicFrameLocks noGrp="1"/>
          </p:cNvGraphicFramePr>
          <p:nvPr>
            <p:extLst>
              <p:ext uri="{D42A27DB-BD31-4B8C-83A1-F6EECF244321}">
                <p14:modId xmlns:p14="http://schemas.microsoft.com/office/powerpoint/2010/main" val="3932069885"/>
              </p:ext>
            </p:extLst>
          </p:nvPr>
        </p:nvGraphicFramePr>
        <p:xfrm>
          <a:off x="4557040" y="1506334"/>
          <a:ext cx="4558516" cy="4093211"/>
        </p:xfrm>
        <a:graphic>
          <a:graphicData uri="http://schemas.openxmlformats.org/drawingml/2006/table">
            <a:tbl>
              <a:tblPr firstRow="1" bandRow="1">
                <a:tableStyleId>{5C22544A-7EE6-4342-B048-85BDC9FD1C3A}</a:tableStyleId>
              </a:tblPr>
              <a:tblGrid>
                <a:gridCol w="2292101"/>
                <a:gridCol w="725737"/>
                <a:gridCol w="725736"/>
                <a:gridCol w="814942"/>
              </a:tblGrid>
              <a:tr h="527051">
                <a:tc>
                  <a:txBody>
                    <a:bodyPr/>
                    <a:lstStyle/>
                    <a:p>
                      <a:pPr algn="ctr"/>
                      <a:r>
                        <a:rPr lang="en-US" dirty="0" smtClean="0">
                          <a:solidFill>
                            <a:srgbClr val="000090"/>
                          </a:solidFill>
                          <a:latin typeface="Arial"/>
                          <a:cs typeface="Arial"/>
                        </a:rPr>
                        <a:t>Location</a:t>
                      </a:r>
                      <a:endParaRPr lang="en-US" dirty="0">
                        <a:solidFill>
                          <a:srgbClr val="000090"/>
                        </a:solidFill>
                        <a:latin typeface="Arial"/>
                        <a:cs typeface="Arial"/>
                      </a:endParaRPr>
                    </a:p>
                  </a:txBody>
                  <a:tcPr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N/S</a:t>
                      </a:r>
                    </a:p>
                    <a:p>
                      <a:pPr algn="ctr"/>
                      <a:r>
                        <a:rPr lang="en-US" dirty="0" smtClean="0">
                          <a:solidFill>
                            <a:srgbClr val="000090"/>
                          </a:solidFill>
                          <a:latin typeface="Arial"/>
                          <a:cs typeface="Arial"/>
                        </a:rPr>
                        <a:t>(km)</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E/W</a:t>
                      </a:r>
                    </a:p>
                    <a:p>
                      <a:pPr algn="ctr"/>
                      <a:r>
                        <a:rPr lang="en-US" dirty="0" smtClean="0">
                          <a:solidFill>
                            <a:srgbClr val="000090"/>
                          </a:solidFill>
                          <a:latin typeface="Arial"/>
                          <a:cs typeface="Arial"/>
                        </a:rPr>
                        <a:t>(km)</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GSA</a:t>
                      </a:r>
                    </a:p>
                    <a:p>
                      <a:pPr algn="ctr"/>
                      <a:r>
                        <a:rPr lang="en-US" dirty="0" smtClean="0">
                          <a:solidFill>
                            <a:srgbClr val="000090"/>
                          </a:solidFill>
                          <a:latin typeface="Arial"/>
                          <a:cs typeface="Arial"/>
                        </a:rPr>
                        <a:t>(km</a:t>
                      </a:r>
                      <a:r>
                        <a:rPr lang="en-US" baseline="30000" dirty="0" smtClean="0">
                          <a:solidFill>
                            <a:srgbClr val="000090"/>
                          </a:solidFill>
                          <a:latin typeface="Arial"/>
                          <a:cs typeface="Arial"/>
                        </a:rPr>
                        <a:t>2</a:t>
                      </a:r>
                      <a:r>
                        <a:rPr lang="en-US" dirty="0" smtClean="0">
                          <a:solidFill>
                            <a:srgbClr val="000090"/>
                          </a:solidFill>
                          <a:latin typeface="Arial"/>
                          <a:cs typeface="Arial"/>
                        </a:rPr>
                        <a:t>)</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348429">
                <a:tc>
                  <a:txBody>
                    <a:bodyPr/>
                    <a:lstStyle/>
                    <a:p>
                      <a:r>
                        <a:rPr lang="en-US" dirty="0" smtClean="0">
                          <a:solidFill>
                            <a:srgbClr val="000090"/>
                          </a:solidFill>
                          <a:latin typeface="Arial"/>
                          <a:cs typeface="Arial"/>
                        </a:rPr>
                        <a:t>36.5</a:t>
                      </a:r>
                      <a:r>
                        <a:rPr lang="en-US" baseline="30000" dirty="0" smtClean="0">
                          <a:solidFill>
                            <a:srgbClr val="000090"/>
                          </a:solidFill>
                          <a:latin typeface="Arial"/>
                          <a:cs typeface="Arial"/>
                        </a:rPr>
                        <a:t>o</a:t>
                      </a:r>
                      <a:r>
                        <a:rPr lang="en-US" dirty="0" smtClean="0">
                          <a:solidFill>
                            <a:srgbClr val="000090"/>
                          </a:solidFill>
                          <a:latin typeface="Arial"/>
                          <a:cs typeface="Arial"/>
                        </a:rPr>
                        <a:t>N, 100</a:t>
                      </a:r>
                      <a:r>
                        <a:rPr lang="en-US" baseline="30000" dirty="0" smtClean="0">
                          <a:solidFill>
                            <a:srgbClr val="000090"/>
                          </a:solidFill>
                          <a:latin typeface="Arial"/>
                          <a:cs typeface="Arial"/>
                        </a:rPr>
                        <a:t>o</a:t>
                      </a:r>
                      <a:r>
                        <a:rPr lang="en-US" dirty="0" smtClean="0">
                          <a:solidFill>
                            <a:srgbClr val="000090"/>
                          </a:solidFill>
                          <a:latin typeface="Arial"/>
                          <a:cs typeface="Arial"/>
                        </a:rPr>
                        <a:t>W</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2.11</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4.65</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9.8</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322876">
                <a:tc>
                  <a:txBody>
                    <a:bodyPr/>
                    <a:lstStyle/>
                    <a:p>
                      <a:r>
                        <a:rPr lang="en-US" dirty="0" smtClean="0">
                          <a:solidFill>
                            <a:srgbClr val="000090"/>
                          </a:solidFill>
                          <a:latin typeface="Arial"/>
                          <a:cs typeface="Arial"/>
                        </a:rPr>
                        <a:t>Washington,</a:t>
                      </a:r>
                      <a:r>
                        <a:rPr lang="en-US" baseline="0" dirty="0" smtClean="0">
                          <a:solidFill>
                            <a:srgbClr val="000090"/>
                          </a:solidFill>
                          <a:latin typeface="Arial"/>
                          <a:cs typeface="Arial"/>
                        </a:rPr>
                        <a:t> DC</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2.37</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5.36</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11.9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Seattle</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2.99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5.46</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14.9</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Los Angeles</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2.09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10.2</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Boston</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2.71</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5.90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14.1</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Miami</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1.83</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9.0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Mexico City</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1.65</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4.54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7.5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Canadian tar sands</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3.94</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19.2</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527051">
                <a:tc gridSpan="4">
                  <a:txBody>
                    <a:bodyPr/>
                    <a:lstStyle/>
                    <a:p>
                      <a:r>
                        <a:rPr lang="en-US" b="1" dirty="0" smtClean="0">
                          <a:solidFill>
                            <a:srgbClr val="000090"/>
                          </a:solidFill>
                          <a:latin typeface="Arial"/>
                          <a:cs typeface="Arial"/>
                        </a:rPr>
                        <a:t>Assumes</a:t>
                      </a:r>
                      <a:r>
                        <a:rPr lang="en-US" b="1" baseline="0" dirty="0" smtClean="0">
                          <a:solidFill>
                            <a:srgbClr val="000090"/>
                          </a:solidFill>
                          <a:latin typeface="Arial"/>
                          <a:cs typeface="Arial"/>
                        </a:rPr>
                        <a:t> 2000 N/S pixels</a:t>
                      </a:r>
                      <a:endParaRPr lang="en-US" b="1" dirty="0">
                        <a:solidFill>
                          <a:srgbClr val="000090"/>
                        </a:solidFill>
                        <a:latin typeface="Arial"/>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dirty="0">
                        <a:solidFill>
                          <a:srgbClr val="0D0D0D"/>
                        </a:solidFill>
                        <a:latin typeface="Arial"/>
                        <a:cs typeface="Arial"/>
                      </a:endParaRPr>
                    </a:p>
                  </a:txBody>
                  <a:tcPr/>
                </a:tc>
                <a:tc hMerge="1">
                  <a:txBody>
                    <a:bodyPr/>
                    <a:lstStyle/>
                    <a:p>
                      <a:endParaRPr lang="en-US" dirty="0">
                        <a:solidFill>
                          <a:srgbClr val="0D0D0D"/>
                        </a:solidFill>
                        <a:latin typeface="Arial"/>
                        <a:cs typeface="Arial"/>
                      </a:endParaRPr>
                    </a:p>
                  </a:txBody>
                  <a:tcPr/>
                </a:tc>
                <a:tc hMerge="1">
                  <a:txBody>
                    <a:bodyPr/>
                    <a:lstStyle/>
                    <a:p>
                      <a:endParaRPr lang="en-US" dirty="0">
                        <a:solidFill>
                          <a:srgbClr val="0D0D0D"/>
                        </a:solidFill>
                        <a:latin typeface="Arial"/>
                        <a:cs typeface="Arial"/>
                      </a:endParaRPr>
                    </a:p>
                  </a:txBody>
                  <a:tcPr/>
                </a:tc>
              </a:tr>
            </a:tbl>
          </a:graphicData>
        </a:graphic>
      </p:graphicFrame>
    </p:spTree>
    <p:extLst>
      <p:ext uri="{BB962C8B-B14F-4D97-AF65-F5344CB8AC3E}">
        <p14:creationId xmlns:p14="http://schemas.microsoft.com/office/powerpoint/2010/main" val="273867124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TEMPO baseline products</a:t>
            </a:r>
            <a:endParaRPr lang="en-US" dirty="0"/>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pic>
        <p:nvPicPr>
          <p:cNvPr id="7" name="Picture 6" descr="Pages from TEMPO_NSPIRES_12-EVI1 12-0007_Final.png"/>
          <p:cNvPicPr>
            <a:picLocks noChangeAspect="1"/>
          </p:cNvPicPr>
          <p:nvPr/>
        </p:nvPicPr>
        <p:blipFill rotWithShape="1">
          <a:blip r:embed="rId2">
            <a:extLst>
              <a:ext uri="{28A0092B-C50C-407E-A947-70E740481C1C}">
                <a14:useLocalDpi xmlns:a14="http://schemas.microsoft.com/office/drawing/2010/main" val="0"/>
              </a:ext>
            </a:extLst>
          </a:blip>
          <a:srcRect l="49740" t="11164" r="9646" b="48051"/>
          <a:stretch/>
        </p:blipFill>
        <p:spPr>
          <a:xfrm>
            <a:off x="4690635" y="1092502"/>
            <a:ext cx="4444899" cy="5776287"/>
          </a:xfrm>
          <a:prstGeom prst="rect">
            <a:avLst/>
          </a:prstGeom>
        </p:spPr>
      </p:pic>
      <p:sp>
        <p:nvSpPr>
          <p:cNvPr id="3" name="TextBox 2"/>
          <p:cNvSpPr txBox="1"/>
          <p:nvPr/>
        </p:nvSpPr>
        <p:spPr>
          <a:xfrm>
            <a:off x="22416" y="1461762"/>
            <a:ext cx="3968490" cy="5262980"/>
          </a:xfrm>
          <a:prstGeom prst="rect">
            <a:avLst/>
          </a:prstGeom>
          <a:noFill/>
        </p:spPr>
        <p:txBody>
          <a:bodyPr wrap="square" rtlCol="0">
            <a:spAutoFit/>
          </a:bodyPr>
          <a:lstStyle/>
          <a:p>
            <a:r>
              <a:rPr lang="en-US" sz="2800" dirty="0" smtClean="0">
                <a:solidFill>
                  <a:srgbClr val="000090"/>
                </a:solidFill>
                <a:latin typeface="Arial"/>
                <a:cs typeface="Arial"/>
              </a:rPr>
              <a:t>TEMPO has a minimally-redundant measurement set</a:t>
            </a:r>
            <a:r>
              <a:rPr lang="en-US" sz="2800" dirty="0">
                <a:solidFill>
                  <a:srgbClr val="000090"/>
                </a:solidFill>
                <a:latin typeface="Arial"/>
                <a:cs typeface="Arial"/>
              </a:rPr>
              <a:t> </a:t>
            </a:r>
            <a:r>
              <a:rPr lang="en-US" sz="2800" dirty="0" smtClean="0">
                <a:solidFill>
                  <a:srgbClr val="000090"/>
                </a:solidFill>
                <a:latin typeface="Arial"/>
                <a:cs typeface="Arial"/>
              </a:rPr>
              <a:t>for air quality.</a:t>
            </a:r>
          </a:p>
          <a:p>
            <a:endParaRPr lang="en-US" sz="2800" dirty="0">
              <a:solidFill>
                <a:srgbClr val="000090"/>
              </a:solidFill>
              <a:latin typeface="Arial"/>
              <a:cs typeface="Arial"/>
            </a:endParaRPr>
          </a:p>
          <a:p>
            <a:r>
              <a:rPr lang="en-US" sz="2800" dirty="0" smtClean="0">
                <a:solidFill>
                  <a:srgbClr val="000090"/>
                </a:solidFill>
                <a:latin typeface="Arial"/>
                <a:cs typeface="Arial"/>
              </a:rPr>
              <a:t>Near-real time products will allow for pollution alerts, chemical weather, app-based local air quality.</a:t>
            </a:r>
          </a:p>
          <a:p>
            <a:endParaRPr lang="en-US" sz="2800" dirty="0">
              <a:solidFill>
                <a:srgbClr val="000090"/>
              </a:solidFill>
              <a:latin typeface="Arial"/>
              <a:cs typeface="Arial"/>
            </a:endParaRPr>
          </a:p>
          <a:p>
            <a:endParaRPr lang="en-US" sz="2800" dirty="0" smtClean="0">
              <a:solidFill>
                <a:srgbClr val="000090"/>
              </a:solidFill>
              <a:latin typeface="Arial"/>
              <a:cs typeface="Arial"/>
            </a:endParaRPr>
          </a:p>
        </p:txBody>
      </p:sp>
    </p:spTree>
    <p:extLst>
      <p:ext uri="{BB962C8B-B14F-4D97-AF65-F5344CB8AC3E}">
        <p14:creationId xmlns:p14="http://schemas.microsoft.com/office/powerpoint/2010/main" val="21616922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shman.BAMS.Fig11.png"/>
          <p:cNvPicPr>
            <a:picLocks noChangeAspect="1"/>
          </p:cNvPicPr>
          <p:nvPr/>
        </p:nvPicPr>
        <p:blipFill>
          <a:blip r:embed="rId3"/>
          <a:srcRect l="8688" t="12296" r="10355" b="6091"/>
          <a:stretch>
            <a:fillRect/>
          </a:stretch>
        </p:blipFill>
        <p:spPr bwMode="auto">
          <a:xfrm>
            <a:off x="2388060" y="1007339"/>
            <a:ext cx="6309445" cy="4915498"/>
          </a:xfrm>
          <a:prstGeom prst="rect">
            <a:avLst/>
          </a:prstGeom>
          <a:noFill/>
          <a:ln w="9525">
            <a:noFill/>
            <a:miter lim="800000"/>
            <a:headEnd/>
            <a:tailEnd/>
          </a:ln>
        </p:spPr>
      </p:pic>
      <p:sp>
        <p:nvSpPr>
          <p:cNvPr id="5" name="Title 3"/>
          <p:cNvSpPr txBox="1">
            <a:spLocks/>
          </p:cNvSpPr>
          <p:nvPr/>
        </p:nvSpPr>
        <p:spPr>
          <a:xfrm>
            <a:off x="2252662" y="0"/>
            <a:ext cx="5649255" cy="952576"/>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2400" dirty="0" smtClean="0">
                <a:solidFill>
                  <a:prstClr val="white">
                    <a:lumMod val="85000"/>
                  </a:prstClr>
                </a:solidFill>
                <a:latin typeface="Arial Rounded MT Bold"/>
                <a:ea typeface="ヒラギノ角ゴ Pro W3" charset="-128"/>
                <a:cs typeface="Arial Rounded MT Bold"/>
              </a:rPr>
              <a:t>Why geostationary? High temporal and spatial resolution</a:t>
            </a:r>
          </a:p>
        </p:txBody>
      </p:sp>
      <p:sp>
        <p:nvSpPr>
          <p:cNvPr id="6" name="Text Box 12"/>
          <p:cNvSpPr txBox="1">
            <a:spLocks noChangeArrowheads="1"/>
          </p:cNvSpPr>
          <p:nvPr/>
        </p:nvSpPr>
        <p:spPr bwMode="auto">
          <a:xfrm>
            <a:off x="42863" y="2903538"/>
            <a:ext cx="2209800" cy="1816100"/>
          </a:xfrm>
          <a:prstGeom prst="rect">
            <a:avLst/>
          </a:prstGeom>
          <a:solidFill>
            <a:srgbClr val="FFFFFF"/>
          </a:solidFill>
          <a:ln w="9525">
            <a:noFill/>
            <a:miter lim="800000"/>
            <a:headEnd/>
            <a:tailEnd/>
          </a:ln>
        </p:spPr>
        <p:txBody>
          <a:bodyPr>
            <a:prstTxWarp prst="textNoShape">
              <a:avLst/>
            </a:prstTxWarp>
            <a:spAutoFit/>
          </a:bodyPr>
          <a:lstStyle/>
          <a:p>
            <a:pPr defTabSz="914400" eaLnBrk="0" hangingPunct="0">
              <a:spcBef>
                <a:spcPct val="50000"/>
              </a:spcBef>
              <a:defRPr/>
            </a:pPr>
            <a:r>
              <a:rPr lang="en-US" sz="1600" b="1" kern="0" dirty="0">
                <a:solidFill>
                  <a:srgbClr val="000090"/>
                </a:solidFill>
                <a:latin typeface="Arial"/>
              </a:rPr>
              <a:t>Hourly NO</a:t>
            </a:r>
            <a:r>
              <a:rPr lang="en-US" sz="1600" b="1" kern="0" baseline="-25000" dirty="0">
                <a:solidFill>
                  <a:srgbClr val="000090"/>
                </a:solidFill>
                <a:latin typeface="Arial"/>
              </a:rPr>
              <a:t>2</a:t>
            </a:r>
            <a:r>
              <a:rPr lang="en-US" sz="1600" b="1" kern="0" dirty="0">
                <a:solidFill>
                  <a:srgbClr val="000090"/>
                </a:solidFill>
                <a:latin typeface="Arial"/>
              </a:rPr>
              <a:t> surface concentration and integrated column calculated by CMAQ air quality model: Houston, TX, June 22-23, 2005</a:t>
            </a:r>
          </a:p>
        </p:txBody>
      </p:sp>
      <p:sp>
        <p:nvSpPr>
          <p:cNvPr id="7" name="TextBox 7"/>
          <p:cNvSpPr txBox="1">
            <a:spLocks noChangeArrowheads="1"/>
          </p:cNvSpPr>
          <p:nvPr/>
        </p:nvSpPr>
        <p:spPr bwMode="auto">
          <a:xfrm>
            <a:off x="3738780" y="5638800"/>
            <a:ext cx="757238" cy="276225"/>
          </a:xfrm>
          <a:prstGeom prst="rect">
            <a:avLst/>
          </a:prstGeom>
          <a:solidFill>
            <a:srgbClr val="FFFFFF"/>
          </a:solidFill>
          <a:ln w="9525">
            <a:noFill/>
            <a:miter lim="800000"/>
            <a:headEnd/>
            <a:tailEnd/>
          </a:ln>
        </p:spPr>
        <p:txBody>
          <a:bodyPr wrap="none">
            <a:prstTxWarp prst="textNoShape">
              <a:avLst/>
            </a:prstTxWarp>
            <a:spAutoFit/>
          </a:bodyPr>
          <a:lstStyle/>
          <a:p>
            <a:pPr defTabSz="914400">
              <a:defRPr/>
            </a:pPr>
            <a:r>
              <a:rPr lang="en-US" sz="1200" b="1" kern="0" dirty="0">
                <a:solidFill>
                  <a:srgbClr val="000000"/>
                </a:solidFill>
                <a:latin typeface="Arial"/>
              </a:rPr>
              <a:t>June 22</a:t>
            </a:r>
          </a:p>
        </p:txBody>
      </p:sp>
      <p:sp>
        <p:nvSpPr>
          <p:cNvPr id="8" name="TextBox 9"/>
          <p:cNvSpPr txBox="1">
            <a:spLocks noChangeArrowheads="1"/>
          </p:cNvSpPr>
          <p:nvPr/>
        </p:nvSpPr>
        <p:spPr bwMode="auto">
          <a:xfrm>
            <a:off x="5264160" y="5638800"/>
            <a:ext cx="1406525" cy="261938"/>
          </a:xfrm>
          <a:prstGeom prst="rect">
            <a:avLst/>
          </a:prstGeom>
          <a:solidFill>
            <a:srgbClr val="FFFFFF"/>
          </a:solidFill>
          <a:ln w="9525">
            <a:noFill/>
            <a:miter lim="800000"/>
            <a:headEnd/>
            <a:tailEnd/>
          </a:ln>
        </p:spPr>
        <p:txBody>
          <a:bodyPr wrap="none">
            <a:prstTxWarp prst="textNoShape">
              <a:avLst/>
            </a:prstTxWarp>
            <a:spAutoFit/>
          </a:bodyPr>
          <a:lstStyle/>
          <a:p>
            <a:pPr defTabSz="914400">
              <a:defRPr/>
            </a:pPr>
            <a:r>
              <a:rPr lang="en-US" sz="1100" b="1" kern="0" dirty="0">
                <a:solidFill>
                  <a:srgbClr val="000000"/>
                </a:solidFill>
                <a:latin typeface="Arial"/>
              </a:rPr>
              <a:t>Hour of Day (UTC)</a:t>
            </a:r>
          </a:p>
        </p:txBody>
      </p:sp>
      <p:sp>
        <p:nvSpPr>
          <p:cNvPr id="9" name="TextBox 8"/>
          <p:cNvSpPr txBox="1">
            <a:spLocks noChangeArrowheads="1"/>
          </p:cNvSpPr>
          <p:nvPr/>
        </p:nvSpPr>
        <p:spPr bwMode="auto">
          <a:xfrm>
            <a:off x="7144680" y="5638800"/>
            <a:ext cx="757238" cy="276225"/>
          </a:xfrm>
          <a:prstGeom prst="rect">
            <a:avLst/>
          </a:prstGeom>
          <a:solidFill>
            <a:srgbClr val="FFFFFF"/>
          </a:solidFill>
          <a:ln w="9525">
            <a:noFill/>
            <a:miter lim="800000"/>
            <a:headEnd/>
            <a:tailEnd/>
          </a:ln>
        </p:spPr>
        <p:txBody>
          <a:bodyPr wrap="none">
            <a:prstTxWarp prst="textNoShape">
              <a:avLst/>
            </a:prstTxWarp>
            <a:spAutoFit/>
          </a:bodyPr>
          <a:lstStyle/>
          <a:p>
            <a:pPr defTabSz="914400">
              <a:defRPr/>
            </a:pPr>
            <a:r>
              <a:rPr lang="en-US" sz="1200" b="1" kern="0" dirty="0">
                <a:solidFill>
                  <a:srgbClr val="000000"/>
                </a:solidFill>
                <a:latin typeface="Arial"/>
              </a:rPr>
              <a:t>June 23</a:t>
            </a:r>
          </a:p>
        </p:txBody>
      </p:sp>
      <p:sp>
        <p:nvSpPr>
          <p:cNvPr id="10" name="Text Box 42"/>
          <p:cNvSpPr txBox="1">
            <a:spLocks noChangeArrowheads="1"/>
          </p:cNvSpPr>
          <p:nvPr/>
        </p:nvSpPr>
        <p:spPr bwMode="auto">
          <a:xfrm>
            <a:off x="279400" y="5943600"/>
            <a:ext cx="8678863" cy="307975"/>
          </a:xfrm>
          <a:prstGeom prst="rect">
            <a:avLst/>
          </a:prstGeom>
          <a:noFill/>
          <a:ln w="19050">
            <a:solidFill>
              <a:srgbClr val="FF0000"/>
            </a:solidFill>
            <a:miter lim="800000"/>
            <a:headEnd/>
            <a:tailEnd/>
          </a:ln>
        </p:spPr>
        <p:txBody>
          <a:bodyPr>
            <a:prstTxWarp prst="textNoShape">
              <a:avLst/>
            </a:prstTxWarp>
            <a:spAutoFit/>
          </a:bodyPr>
          <a:lstStyle/>
          <a:p>
            <a:pPr eaLnBrk="0" hangingPunct="0">
              <a:spcBef>
                <a:spcPct val="50000"/>
              </a:spcBef>
            </a:pPr>
            <a:r>
              <a:rPr lang="en-US" sz="1400" b="1" dirty="0">
                <a:solidFill>
                  <a:srgbClr val="000090"/>
                </a:solidFill>
                <a:latin typeface="Arial"/>
              </a:rPr>
              <a:t>LEO observations provide limited information on </a:t>
            </a:r>
            <a:r>
              <a:rPr lang="en-US" sz="1400" b="1" u="sng" dirty="0">
                <a:solidFill>
                  <a:srgbClr val="000090"/>
                </a:solidFill>
                <a:latin typeface="Arial"/>
              </a:rPr>
              <a:t>rapidly varying</a:t>
            </a:r>
            <a:r>
              <a:rPr lang="en-US" sz="1400" b="1" dirty="0">
                <a:solidFill>
                  <a:srgbClr val="000090"/>
                </a:solidFill>
                <a:latin typeface="Arial"/>
              </a:rPr>
              <a:t> emissions, chemistry, &amp; transport</a:t>
            </a:r>
          </a:p>
        </p:txBody>
      </p:sp>
      <p:sp>
        <p:nvSpPr>
          <p:cNvPr id="11" name="Text Box 27"/>
          <p:cNvSpPr txBox="1">
            <a:spLocks noChangeArrowheads="1"/>
          </p:cNvSpPr>
          <p:nvPr/>
        </p:nvSpPr>
        <p:spPr bwMode="auto">
          <a:xfrm>
            <a:off x="279400" y="6278108"/>
            <a:ext cx="8678863" cy="307975"/>
          </a:xfrm>
          <a:prstGeom prst="rect">
            <a:avLst/>
          </a:prstGeom>
          <a:solidFill>
            <a:srgbClr val="FCFF32"/>
          </a:solidFill>
          <a:ln w="19050">
            <a:solidFill>
              <a:schemeClr val="tx1"/>
            </a:solidFill>
            <a:miter lim="800000"/>
            <a:headEnd/>
            <a:tailEnd/>
          </a:ln>
        </p:spPr>
        <p:txBody>
          <a:bodyPr>
            <a:prstTxWarp prst="textNoShape">
              <a:avLst/>
            </a:prstTxWarp>
            <a:spAutoFit/>
          </a:bodyPr>
          <a:lstStyle/>
          <a:p>
            <a:pPr eaLnBrk="0" hangingPunct="0">
              <a:spcBef>
                <a:spcPct val="50000"/>
              </a:spcBef>
            </a:pPr>
            <a:r>
              <a:rPr lang="en-US" sz="1400" b="1" dirty="0">
                <a:solidFill>
                  <a:srgbClr val="000090"/>
                </a:solidFill>
                <a:latin typeface="Arial"/>
              </a:rPr>
              <a:t>GEO will provide observations at temporal and spatial scales highly relevant to air quality processes</a:t>
            </a: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6/17/14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265503862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6554</TotalTime>
  <Words>1940</Words>
  <Application>Microsoft Macintosh PowerPoint</Application>
  <PresentationFormat>On-screen Show (4:3)</PresentationFormat>
  <Paragraphs>388</Paragraphs>
  <Slides>24</Slides>
  <Notes>9</Notes>
  <HiddenSlides>0</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24</vt:i4>
      </vt:variant>
    </vt:vector>
  </HeadingPairs>
  <TitlesOfParts>
    <vt:vector size="33" baseType="lpstr">
      <vt:lpstr>Office Theme</vt:lpstr>
      <vt:lpstr>2_Default Design</vt:lpstr>
      <vt:lpstr>1_Office Theme</vt:lpstr>
      <vt:lpstr>4_Office Theme</vt:lpstr>
      <vt:lpstr>3_Office Theme</vt:lpstr>
      <vt:lpstr>2_Office Theme</vt:lpstr>
      <vt:lpstr>6_Office Theme</vt:lpstr>
      <vt:lpstr>7_Office Theme</vt:lpstr>
      <vt:lpstr>Document</vt:lpstr>
      <vt:lpstr>PowerPoint Presentation</vt:lpstr>
      <vt:lpstr>Hourly atmospheric pollution from geostationary Earth orbit </vt:lpstr>
      <vt:lpstr>The view from GEO</vt:lpstr>
      <vt:lpstr>Typical TEMPO-range spectra (from ESA GOME-1)</vt:lpstr>
      <vt:lpstr>TEMPO footprint, ground sample distance and field of regard</vt:lpstr>
      <vt:lpstr>TEMPO hourly NO2 sweep</vt:lpstr>
      <vt:lpstr>TEMPO footprint (GEO at 100º W)</vt:lpstr>
      <vt:lpstr>TEMPO baseline products</vt:lpstr>
      <vt:lpstr>PowerPoint Presentation</vt:lpstr>
      <vt:lpstr>NO2 over Los Angeles</vt:lpstr>
      <vt:lpstr>Washington, DC coverage</vt:lpstr>
      <vt:lpstr>Mexico City coverage</vt:lpstr>
      <vt:lpstr>www.epa.gov/rsig</vt:lpstr>
      <vt:lpstr>TEMPO Summary</vt:lpstr>
      <vt:lpstr>The End!</vt:lpstr>
      <vt:lpstr>Backups</vt:lpstr>
      <vt:lpstr>PowerPoint Presentation</vt:lpstr>
      <vt:lpstr>TEMPO Science Traceability Matrix</vt:lpstr>
      <vt:lpstr>PowerPoint Presentation</vt:lpstr>
      <vt:lpstr>Meeting emphasis</vt:lpstr>
      <vt:lpstr>PowerPoint Presentation</vt:lpstr>
      <vt:lpstr>Baseline and Threshold  Data Products</vt:lpstr>
      <vt:lpstr>Data Product Definitions  and Details</vt:lpstr>
      <vt:lpstr>TEMPO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NASA ODIN</dc:creator>
  <cp:lastModifiedBy>Kelly Chance</cp:lastModifiedBy>
  <cp:revision>414</cp:revision>
  <cp:lastPrinted>2014-06-13T17:03:04Z</cp:lastPrinted>
  <dcterms:created xsi:type="dcterms:W3CDTF">2013-01-29T19:06:19Z</dcterms:created>
  <dcterms:modified xsi:type="dcterms:W3CDTF">2014-06-16T15:25:15Z</dcterms:modified>
</cp:coreProperties>
</file>