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1.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2.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3.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4.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5.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6.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7.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8.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19.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0.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1.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2.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3.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4.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5.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embeddings/oleObject1.bin" ContentType="application/vnd.openxmlformats-officedocument.oleObject"/>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90" r:id="rId3"/>
    <p:sldMasterId id="2147483705" r:id="rId4"/>
    <p:sldMasterId id="2147483720" r:id="rId5"/>
    <p:sldMasterId id="2147483735" r:id="rId6"/>
    <p:sldMasterId id="2147483750" r:id="rId7"/>
    <p:sldMasterId id="2147483765" r:id="rId8"/>
    <p:sldMasterId id="2147483779" r:id="rId9"/>
    <p:sldMasterId id="2147483791" r:id="rId10"/>
    <p:sldMasterId id="2147483806" r:id="rId11"/>
    <p:sldMasterId id="2147483834" r:id="rId12"/>
    <p:sldMasterId id="2147483843" r:id="rId13"/>
    <p:sldMasterId id="2147483852" r:id="rId14"/>
    <p:sldMasterId id="2147483858" r:id="rId15"/>
    <p:sldMasterId id="2147483871" r:id="rId16"/>
    <p:sldMasterId id="2147483903" r:id="rId17"/>
    <p:sldMasterId id="2147483933" r:id="rId18"/>
    <p:sldMasterId id="2147483950" r:id="rId19"/>
    <p:sldMasterId id="2147483958" r:id="rId20"/>
    <p:sldMasterId id="2147483972" r:id="rId21"/>
    <p:sldMasterId id="2147483980" r:id="rId22"/>
    <p:sldMasterId id="2147483988" r:id="rId23"/>
    <p:sldMasterId id="2147484005" r:id="rId24"/>
    <p:sldMasterId id="2147484020" r:id="rId25"/>
    <p:sldMasterId id="2147484028" r:id="rId26"/>
  </p:sldMasterIdLst>
  <p:notesMasterIdLst>
    <p:notesMasterId r:id="rId98"/>
  </p:notesMasterIdLst>
  <p:handoutMasterIdLst>
    <p:handoutMasterId r:id="rId99"/>
  </p:handoutMasterIdLst>
  <p:sldIdLst>
    <p:sldId id="343" r:id="rId27"/>
    <p:sldId id="300" r:id="rId28"/>
    <p:sldId id="336" r:id="rId29"/>
    <p:sldId id="352" r:id="rId30"/>
    <p:sldId id="344" r:id="rId31"/>
    <p:sldId id="349" r:id="rId32"/>
    <p:sldId id="350" r:id="rId33"/>
    <p:sldId id="351" r:id="rId34"/>
    <p:sldId id="267" r:id="rId35"/>
    <p:sldId id="353" r:id="rId36"/>
    <p:sldId id="360" r:id="rId37"/>
    <p:sldId id="278" r:id="rId38"/>
    <p:sldId id="277" r:id="rId39"/>
    <p:sldId id="354" r:id="rId40"/>
    <p:sldId id="283" r:id="rId41"/>
    <p:sldId id="285" r:id="rId42"/>
    <p:sldId id="284" r:id="rId43"/>
    <p:sldId id="287" r:id="rId44"/>
    <p:sldId id="286" r:id="rId45"/>
    <p:sldId id="288" r:id="rId46"/>
    <p:sldId id="289" r:id="rId47"/>
    <p:sldId id="357" r:id="rId48"/>
    <p:sldId id="345" r:id="rId49"/>
    <p:sldId id="355" r:id="rId50"/>
    <p:sldId id="302" r:id="rId51"/>
    <p:sldId id="328" r:id="rId52"/>
    <p:sldId id="323" r:id="rId53"/>
    <p:sldId id="324" r:id="rId54"/>
    <p:sldId id="292" r:id="rId55"/>
    <p:sldId id="293" r:id="rId56"/>
    <p:sldId id="347" r:id="rId57"/>
    <p:sldId id="315" r:id="rId58"/>
    <p:sldId id="327" r:id="rId59"/>
    <p:sldId id="294" r:id="rId60"/>
    <p:sldId id="296" r:id="rId61"/>
    <p:sldId id="346" r:id="rId62"/>
    <p:sldId id="297" r:id="rId63"/>
    <p:sldId id="356" r:id="rId64"/>
    <p:sldId id="332" r:id="rId65"/>
    <p:sldId id="298" r:id="rId66"/>
    <p:sldId id="361" r:id="rId67"/>
    <p:sldId id="348" r:id="rId68"/>
    <p:sldId id="303" r:id="rId69"/>
    <p:sldId id="316" r:id="rId70"/>
    <p:sldId id="317" r:id="rId71"/>
    <p:sldId id="318" r:id="rId72"/>
    <p:sldId id="319" r:id="rId73"/>
    <p:sldId id="320" r:id="rId74"/>
    <p:sldId id="321" r:id="rId75"/>
    <p:sldId id="322" r:id="rId76"/>
    <p:sldId id="362" r:id="rId77"/>
    <p:sldId id="304" r:id="rId78"/>
    <p:sldId id="305" r:id="rId79"/>
    <p:sldId id="306" r:id="rId80"/>
    <p:sldId id="299" r:id="rId81"/>
    <p:sldId id="307" r:id="rId82"/>
    <p:sldId id="310" r:id="rId83"/>
    <p:sldId id="329" r:id="rId84"/>
    <p:sldId id="330" r:id="rId85"/>
    <p:sldId id="331" r:id="rId86"/>
    <p:sldId id="262" r:id="rId87"/>
    <p:sldId id="268" r:id="rId88"/>
    <p:sldId id="269" r:id="rId89"/>
    <p:sldId id="270" r:id="rId90"/>
    <p:sldId id="271" r:id="rId91"/>
    <p:sldId id="272" r:id="rId92"/>
    <p:sldId id="273" r:id="rId93"/>
    <p:sldId id="274" r:id="rId94"/>
    <p:sldId id="275" r:id="rId95"/>
    <p:sldId id="282" r:id="rId96"/>
    <p:sldId id="358" r:id="rId9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754" autoAdjust="0"/>
  </p:normalViewPr>
  <p:slideViewPr>
    <p:cSldViewPr snapToGrid="0" snapToObjects="1">
      <p:cViewPr varScale="1">
        <p:scale>
          <a:sx n="117" d="100"/>
          <a:sy n="117" d="100"/>
        </p:scale>
        <p:origin x="-1272" y="-104"/>
      </p:cViewPr>
      <p:guideLst>
        <p:guide orient="horz" pos="2160"/>
        <p:guide pos="2880"/>
      </p:guideLst>
    </p:cSldViewPr>
  </p:slideViewPr>
  <p:notesTextViewPr>
    <p:cViewPr>
      <p:scale>
        <a:sx n="100" d="100"/>
        <a:sy n="100" d="100"/>
      </p:scale>
      <p:origin x="0" y="0"/>
    </p:cViewPr>
  </p:notesTextViewPr>
  <p:sorterViewPr>
    <p:cViewPr>
      <p:scale>
        <a:sx n="59" d="100"/>
        <a:sy n="59"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presProps" Target="presProps.xml"/><Relationship Id="rId102" Type="http://schemas.openxmlformats.org/officeDocument/2006/relationships/viewProps" Target="viewProps.xml"/><Relationship Id="rId103" Type="http://schemas.openxmlformats.org/officeDocument/2006/relationships/theme" Target="theme/theme1.xml"/><Relationship Id="rId10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4.xml"/><Relationship Id="rId31" Type="http://schemas.openxmlformats.org/officeDocument/2006/relationships/slide" Target="slides/slide5.xml"/><Relationship Id="rId32" Type="http://schemas.openxmlformats.org/officeDocument/2006/relationships/slide" Target="slides/slide6.xml"/><Relationship Id="rId33" Type="http://schemas.openxmlformats.org/officeDocument/2006/relationships/slide" Target="slides/slide7.xml"/><Relationship Id="rId34" Type="http://schemas.openxmlformats.org/officeDocument/2006/relationships/slide" Target="slides/slide8.xml"/><Relationship Id="rId35" Type="http://schemas.openxmlformats.org/officeDocument/2006/relationships/slide" Target="slides/slide9.xml"/><Relationship Id="rId36" Type="http://schemas.openxmlformats.org/officeDocument/2006/relationships/slide" Target="slides/slide10.xml"/><Relationship Id="rId37" Type="http://schemas.openxmlformats.org/officeDocument/2006/relationships/slide" Target="slides/slide11.xml"/><Relationship Id="rId38" Type="http://schemas.openxmlformats.org/officeDocument/2006/relationships/slide" Target="slides/slide12.xml"/><Relationship Id="rId39" Type="http://schemas.openxmlformats.org/officeDocument/2006/relationships/slide" Target="slides/slide13.xml"/><Relationship Id="rId50" Type="http://schemas.openxmlformats.org/officeDocument/2006/relationships/slide" Target="slides/slide24.xml"/><Relationship Id="rId51" Type="http://schemas.openxmlformats.org/officeDocument/2006/relationships/slide" Target="slides/slide25.xml"/><Relationship Id="rId52" Type="http://schemas.openxmlformats.org/officeDocument/2006/relationships/slide" Target="slides/slide26.xml"/><Relationship Id="rId53" Type="http://schemas.openxmlformats.org/officeDocument/2006/relationships/slide" Target="slides/slide27.xml"/><Relationship Id="rId54" Type="http://schemas.openxmlformats.org/officeDocument/2006/relationships/slide" Target="slides/slide28.xml"/><Relationship Id="rId55" Type="http://schemas.openxmlformats.org/officeDocument/2006/relationships/slide" Target="slides/slide29.xml"/><Relationship Id="rId56" Type="http://schemas.openxmlformats.org/officeDocument/2006/relationships/slide" Target="slides/slide30.xml"/><Relationship Id="rId57" Type="http://schemas.openxmlformats.org/officeDocument/2006/relationships/slide" Target="slides/slide31.xml"/><Relationship Id="rId58" Type="http://schemas.openxmlformats.org/officeDocument/2006/relationships/slide" Target="slides/slide32.xml"/><Relationship Id="rId59" Type="http://schemas.openxmlformats.org/officeDocument/2006/relationships/slide" Target="slides/slide33.xml"/><Relationship Id="rId70" Type="http://schemas.openxmlformats.org/officeDocument/2006/relationships/slide" Target="slides/slide44.xml"/><Relationship Id="rId71" Type="http://schemas.openxmlformats.org/officeDocument/2006/relationships/slide" Target="slides/slide45.xml"/><Relationship Id="rId72" Type="http://schemas.openxmlformats.org/officeDocument/2006/relationships/slide" Target="slides/slide46.xml"/><Relationship Id="rId73" Type="http://schemas.openxmlformats.org/officeDocument/2006/relationships/slide" Target="slides/slide47.xml"/><Relationship Id="rId74" Type="http://schemas.openxmlformats.org/officeDocument/2006/relationships/slide" Target="slides/slide48.xml"/><Relationship Id="rId75" Type="http://schemas.openxmlformats.org/officeDocument/2006/relationships/slide" Target="slides/slide49.xml"/><Relationship Id="rId76" Type="http://schemas.openxmlformats.org/officeDocument/2006/relationships/slide" Target="slides/slide50.xml"/><Relationship Id="rId77" Type="http://schemas.openxmlformats.org/officeDocument/2006/relationships/slide" Target="slides/slide51.xml"/><Relationship Id="rId78" Type="http://schemas.openxmlformats.org/officeDocument/2006/relationships/slide" Target="slides/slide52.xml"/><Relationship Id="rId79" Type="http://schemas.openxmlformats.org/officeDocument/2006/relationships/slide" Target="slides/slide53.xml"/><Relationship Id="rId90" Type="http://schemas.openxmlformats.org/officeDocument/2006/relationships/slide" Target="slides/slide64.xml"/><Relationship Id="rId91" Type="http://schemas.openxmlformats.org/officeDocument/2006/relationships/slide" Target="slides/slide65.xml"/><Relationship Id="rId92" Type="http://schemas.openxmlformats.org/officeDocument/2006/relationships/slide" Target="slides/slide66.xml"/><Relationship Id="rId93" Type="http://schemas.openxmlformats.org/officeDocument/2006/relationships/slide" Target="slides/slide67.xml"/><Relationship Id="rId94" Type="http://schemas.openxmlformats.org/officeDocument/2006/relationships/slide" Target="slides/slide68.xml"/><Relationship Id="rId95" Type="http://schemas.openxmlformats.org/officeDocument/2006/relationships/slide" Target="slides/slide69.xml"/><Relationship Id="rId96" Type="http://schemas.openxmlformats.org/officeDocument/2006/relationships/slide" Target="slides/slide70.xml"/><Relationship Id="rId97" Type="http://schemas.openxmlformats.org/officeDocument/2006/relationships/slide" Target="slides/slide71.xml"/><Relationship Id="rId98" Type="http://schemas.openxmlformats.org/officeDocument/2006/relationships/notesMaster" Target="notesMasters/notesMaster1.xml"/><Relationship Id="rId99" Type="http://schemas.openxmlformats.org/officeDocument/2006/relationships/handoutMaster" Target="handoutMasters/handoutMaster1.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 Target="slides/slide1.xml"/><Relationship Id="rId28" Type="http://schemas.openxmlformats.org/officeDocument/2006/relationships/slide" Target="slides/slide2.xml"/><Relationship Id="rId29" Type="http://schemas.openxmlformats.org/officeDocument/2006/relationships/slide" Target="slides/slide3.xml"/><Relationship Id="rId40" Type="http://schemas.openxmlformats.org/officeDocument/2006/relationships/slide" Target="slides/slide14.xml"/><Relationship Id="rId41" Type="http://schemas.openxmlformats.org/officeDocument/2006/relationships/slide" Target="slides/slide15.xml"/><Relationship Id="rId42" Type="http://schemas.openxmlformats.org/officeDocument/2006/relationships/slide" Target="slides/slide16.xml"/><Relationship Id="rId43" Type="http://schemas.openxmlformats.org/officeDocument/2006/relationships/slide" Target="slides/slide17.xml"/><Relationship Id="rId44" Type="http://schemas.openxmlformats.org/officeDocument/2006/relationships/slide" Target="slides/slide18.xml"/><Relationship Id="rId45" Type="http://schemas.openxmlformats.org/officeDocument/2006/relationships/slide" Target="slides/slide19.xml"/><Relationship Id="rId46" Type="http://schemas.openxmlformats.org/officeDocument/2006/relationships/slide" Target="slides/slide20.xml"/><Relationship Id="rId47" Type="http://schemas.openxmlformats.org/officeDocument/2006/relationships/slide" Target="slides/slide21.xml"/><Relationship Id="rId48" Type="http://schemas.openxmlformats.org/officeDocument/2006/relationships/slide" Target="slides/slide22.xml"/><Relationship Id="rId49" Type="http://schemas.openxmlformats.org/officeDocument/2006/relationships/slide" Target="slides/slide23.xml"/><Relationship Id="rId60" Type="http://schemas.openxmlformats.org/officeDocument/2006/relationships/slide" Target="slides/slide34.xml"/><Relationship Id="rId61" Type="http://schemas.openxmlformats.org/officeDocument/2006/relationships/slide" Target="slides/slide35.xml"/><Relationship Id="rId62" Type="http://schemas.openxmlformats.org/officeDocument/2006/relationships/slide" Target="slides/slide36.xml"/><Relationship Id="rId63" Type="http://schemas.openxmlformats.org/officeDocument/2006/relationships/slide" Target="slides/slide37.xml"/><Relationship Id="rId64" Type="http://schemas.openxmlformats.org/officeDocument/2006/relationships/slide" Target="slides/slide38.xml"/><Relationship Id="rId65" Type="http://schemas.openxmlformats.org/officeDocument/2006/relationships/slide" Target="slides/slide39.xml"/><Relationship Id="rId66" Type="http://schemas.openxmlformats.org/officeDocument/2006/relationships/slide" Target="slides/slide40.xml"/><Relationship Id="rId67" Type="http://schemas.openxmlformats.org/officeDocument/2006/relationships/slide" Target="slides/slide41.xml"/><Relationship Id="rId68" Type="http://schemas.openxmlformats.org/officeDocument/2006/relationships/slide" Target="slides/slide42.xml"/><Relationship Id="rId69" Type="http://schemas.openxmlformats.org/officeDocument/2006/relationships/slide" Target="slides/slide43.xml"/><Relationship Id="rId100" Type="http://schemas.openxmlformats.org/officeDocument/2006/relationships/printerSettings" Target="printerSettings/printerSettings1.bin"/><Relationship Id="rId80" Type="http://schemas.openxmlformats.org/officeDocument/2006/relationships/slide" Target="slides/slide54.xml"/><Relationship Id="rId81" Type="http://schemas.openxmlformats.org/officeDocument/2006/relationships/slide" Target="slides/slide55.xml"/><Relationship Id="rId82" Type="http://schemas.openxmlformats.org/officeDocument/2006/relationships/slide" Target="slides/slide56.xml"/><Relationship Id="rId83" Type="http://schemas.openxmlformats.org/officeDocument/2006/relationships/slide" Target="slides/slide57.xml"/><Relationship Id="rId84" Type="http://schemas.openxmlformats.org/officeDocument/2006/relationships/slide" Target="slides/slide58.xml"/><Relationship Id="rId85" Type="http://schemas.openxmlformats.org/officeDocument/2006/relationships/slide" Target="slides/slide59.xml"/><Relationship Id="rId86" Type="http://schemas.openxmlformats.org/officeDocument/2006/relationships/slide" Target="slides/slide60.xml"/><Relationship Id="rId87" Type="http://schemas.openxmlformats.org/officeDocument/2006/relationships/slide" Target="slides/slide61.xml"/><Relationship Id="rId88" Type="http://schemas.openxmlformats.org/officeDocument/2006/relationships/slide" Target="slides/slide62.xml"/><Relationship Id="rId89" Type="http://schemas.openxmlformats.org/officeDocument/2006/relationships/slide" Target="slides/slide6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A056049-8292-3044-8DA4-419AE24F59D7}" type="datetimeFigureOut">
              <a:rPr lang="en-US" smtClean="0"/>
              <a:t>5/5/17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DC78053-9123-9D4E-9E7E-5685CE1A8E15}" type="slidenum">
              <a:rPr lang="en-US" smtClean="0"/>
              <a:t>‹#›</a:t>
            </a:fld>
            <a:endParaRPr lang="en-US"/>
          </a:p>
        </p:txBody>
      </p:sp>
    </p:spTree>
    <p:extLst>
      <p:ext uri="{BB962C8B-B14F-4D97-AF65-F5344CB8AC3E}">
        <p14:creationId xmlns:p14="http://schemas.microsoft.com/office/powerpoint/2010/main" val="42495463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256E05-13A1-B145-89E0-A0672F5ABF29}" type="datetimeFigureOut">
              <a:rPr lang="en-US" smtClean="0"/>
              <a:t>5/5/17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1E8859-F77D-E343-844B-085932F5B818}" type="slidenum">
              <a:rPr lang="en-US" smtClean="0"/>
              <a:t>‹#›</a:t>
            </a:fld>
            <a:endParaRPr lang="en-US"/>
          </a:p>
        </p:txBody>
      </p:sp>
    </p:spTree>
    <p:extLst>
      <p:ext uri="{BB962C8B-B14F-4D97-AF65-F5344CB8AC3E}">
        <p14:creationId xmlns:p14="http://schemas.microsoft.com/office/powerpoint/2010/main" val="404511771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33" eaLnBrk="0" hangingPunct="0">
              <a:defRPr sz="2300" b="1">
                <a:solidFill>
                  <a:schemeClr val="accent2"/>
                </a:solidFill>
                <a:latin typeface="Arial" charset="0"/>
                <a:ea typeface="ＭＳ Ｐゴシック" charset="0"/>
                <a:cs typeface="ＭＳ Ｐゴシック" charset="0"/>
              </a:defRPr>
            </a:lvl1pPr>
            <a:lvl2pPr marL="702717" indent="-270277" defTabSz="912933" eaLnBrk="0" hangingPunct="0">
              <a:defRPr sz="2300" b="1">
                <a:solidFill>
                  <a:schemeClr val="accent2"/>
                </a:solidFill>
                <a:latin typeface="Arial" charset="0"/>
                <a:ea typeface="ＭＳ Ｐゴシック" charset="0"/>
              </a:defRPr>
            </a:lvl2pPr>
            <a:lvl3pPr marL="1081104" indent="-216221" defTabSz="912933" eaLnBrk="0" hangingPunct="0">
              <a:defRPr sz="2300" b="1">
                <a:solidFill>
                  <a:schemeClr val="accent2"/>
                </a:solidFill>
                <a:latin typeface="Arial" charset="0"/>
                <a:ea typeface="ＭＳ Ｐゴシック" charset="0"/>
              </a:defRPr>
            </a:lvl3pPr>
            <a:lvl4pPr marL="1513545" indent="-216221" defTabSz="912933" eaLnBrk="0" hangingPunct="0">
              <a:defRPr sz="2300" b="1">
                <a:solidFill>
                  <a:schemeClr val="accent2"/>
                </a:solidFill>
                <a:latin typeface="Arial" charset="0"/>
                <a:ea typeface="ＭＳ Ｐゴシック" charset="0"/>
              </a:defRPr>
            </a:lvl4pPr>
            <a:lvl5pPr marL="1945988" indent="-216221" defTabSz="912933" eaLnBrk="0" hangingPunct="0">
              <a:defRPr sz="2300" b="1">
                <a:solidFill>
                  <a:schemeClr val="accent2"/>
                </a:solidFill>
                <a:latin typeface="Arial" charset="0"/>
                <a:ea typeface="ＭＳ Ｐゴシック" charset="0"/>
              </a:defRPr>
            </a:lvl5pPr>
            <a:lvl6pPr marL="2378429" indent="-216221" defTabSz="91293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10870" indent="-216221" defTabSz="91293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243311" indent="-216221" defTabSz="91293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675754" indent="-216221" defTabSz="91293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pPr eaLnBrk="1" hangingPunct="1"/>
            <a:fld id="{09BC0FCA-4F61-7948-9D91-C64CA5E819FF}" type="slidenum">
              <a:rPr lang="en-US" sz="1200" b="0">
                <a:solidFill>
                  <a:srgbClr val="000000"/>
                </a:solidFill>
                <a:latin typeface="Times" charset="0"/>
              </a:rPr>
              <a:pPr eaLnBrk="1" hangingPunct="1"/>
              <a:t>5</a:t>
            </a:fld>
            <a:endParaRPr lang="en-US" sz="1200" b="0">
              <a:solidFill>
                <a:srgbClr val="000000"/>
              </a:solidFill>
              <a:latin typeface="Times" charset="0"/>
            </a:endParaRPr>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 final drawings done; detectors in-house; grating ordered; optical bench ordered</a:t>
            </a:r>
            <a:endParaRPr lang="en-US" dirty="0"/>
          </a:p>
        </p:txBody>
      </p:sp>
      <p:sp>
        <p:nvSpPr>
          <p:cNvPr id="4" name="Slide Number Placeholder 3"/>
          <p:cNvSpPr>
            <a:spLocks noGrp="1"/>
          </p:cNvSpPr>
          <p:nvPr>
            <p:ph type="sldNum" sz="quarter" idx="10"/>
          </p:nvPr>
        </p:nvSpPr>
        <p:spPr/>
        <p:txBody>
          <a:bodyPr/>
          <a:lstStyle/>
          <a:p>
            <a:fld id="{D721A562-6C37-CE41-99D8-994A808E3337}" type="slidenum">
              <a:rPr lang="en-US" smtClean="0">
                <a:solidFill>
                  <a:prstClr val="black"/>
                </a:solidFill>
                <a:latin typeface="Calibri"/>
              </a:rPr>
              <a:pPr/>
              <a:t>31</a:t>
            </a:fld>
            <a:endParaRPr lang="en-US" dirty="0">
              <a:solidFill>
                <a:prstClr val="black"/>
              </a:solidFill>
              <a:latin typeface="Calibri"/>
            </a:endParaRPr>
          </a:p>
        </p:txBody>
      </p:sp>
    </p:spTree>
    <p:extLst>
      <p:ext uri="{BB962C8B-B14F-4D97-AF65-F5344CB8AC3E}">
        <p14:creationId xmlns:p14="http://schemas.microsoft.com/office/powerpoint/2010/main" val="537971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300" b="1">
                <a:solidFill>
                  <a:schemeClr val="accent2"/>
                </a:solidFill>
                <a:latin typeface="Arial" charset="0"/>
                <a:ea typeface="ＭＳ Ｐゴシック" charset="0"/>
                <a:cs typeface="ＭＳ Ｐゴシック" charset="0"/>
              </a:defRPr>
            </a:lvl1pPr>
            <a:lvl2pPr marL="702756" indent="-270291" defTabSz="912983" eaLnBrk="0" hangingPunct="0">
              <a:defRPr sz="2300" b="1">
                <a:solidFill>
                  <a:schemeClr val="accent2"/>
                </a:solidFill>
                <a:latin typeface="Arial" charset="0"/>
                <a:ea typeface="ＭＳ Ｐゴシック" charset="0"/>
              </a:defRPr>
            </a:lvl2pPr>
            <a:lvl3pPr marL="1081164" indent="-216233" defTabSz="912983" eaLnBrk="0" hangingPunct="0">
              <a:defRPr sz="2300" b="1">
                <a:solidFill>
                  <a:schemeClr val="accent2"/>
                </a:solidFill>
                <a:latin typeface="Arial" charset="0"/>
                <a:ea typeface="ＭＳ Ｐゴシック" charset="0"/>
              </a:defRPr>
            </a:lvl3pPr>
            <a:lvl4pPr marL="1513629" indent="-216233" defTabSz="912983" eaLnBrk="0" hangingPunct="0">
              <a:defRPr sz="2300" b="1">
                <a:solidFill>
                  <a:schemeClr val="accent2"/>
                </a:solidFill>
                <a:latin typeface="Arial" charset="0"/>
                <a:ea typeface="ＭＳ Ｐゴシック" charset="0"/>
              </a:defRPr>
            </a:lvl4pPr>
            <a:lvl5pPr marL="1946095" indent="-216233" defTabSz="912983" eaLnBrk="0" hangingPunct="0">
              <a:defRPr sz="2300" b="1">
                <a:solidFill>
                  <a:schemeClr val="accent2"/>
                </a:solidFill>
                <a:latin typeface="Arial" charset="0"/>
                <a:ea typeface="ＭＳ Ｐゴシック" charset="0"/>
              </a:defRPr>
            </a:lvl5pPr>
            <a:lvl6pPr marL="2378560"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11026"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243491"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675957"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pPr eaLnBrk="1" hangingPunct="1"/>
            <a:fld id="{EAE37FA1-DA4F-C44A-8FAC-B471E2B0A6B5}" type="slidenum">
              <a:rPr lang="en-US" sz="1200" b="0">
                <a:solidFill>
                  <a:prstClr val="black"/>
                </a:solidFill>
                <a:latin typeface="Times" charset="0"/>
              </a:rPr>
              <a:pPr eaLnBrk="1" hangingPunct="1"/>
              <a:t>9</a:t>
            </a:fld>
            <a:endParaRPr lang="en-US" sz="1200" b="0" dirty="0">
              <a:solidFill>
                <a:prstClr val="black"/>
              </a:solidFill>
              <a:latin typeface="Times" charset="0"/>
            </a:endParaRPr>
          </a:p>
        </p:txBody>
      </p:sp>
      <p:sp>
        <p:nvSpPr>
          <p:cNvPr id="395267" name="Text Box 2"/>
          <p:cNvSpPr txBox="1">
            <a:spLocks noChangeArrowheads="1"/>
          </p:cNvSpPr>
          <p:nvPr/>
        </p:nvSpPr>
        <p:spPr bwMode="auto">
          <a:xfrm>
            <a:off x="1180207" y="686405"/>
            <a:ext cx="4500563" cy="3429000"/>
          </a:xfrm>
          <a:prstGeom prst="rect">
            <a:avLst/>
          </a:prstGeom>
          <a:solidFill>
            <a:srgbClr val="FFFFFF"/>
          </a:solidFill>
          <a:ln w="9525">
            <a:solidFill>
              <a:srgbClr val="000000"/>
            </a:solidFill>
            <a:miter lim="800000"/>
            <a:headEnd/>
            <a:tailEnd/>
          </a:ln>
        </p:spPr>
        <p:txBody>
          <a:bodyPr wrap="none" lIns="91432" tIns="45716" rIns="91432" bIns="45716" anchor="ct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864931" eaLnBrk="1" fontAlgn="base" hangingPunct="1">
              <a:lnSpc>
                <a:spcPct val="90000"/>
              </a:lnSpc>
              <a:spcBef>
                <a:spcPct val="20000"/>
              </a:spcBef>
              <a:spcAft>
                <a:spcPct val="0"/>
              </a:spcAft>
              <a:buFontTx/>
              <a:buChar char="–"/>
            </a:pPr>
            <a:endParaRPr lang="en-US" dirty="0" smtClean="0">
              <a:solidFill>
                <a:prstClr val="black"/>
              </a:solidFill>
              <a:latin typeface="Verdana" charset="0"/>
            </a:endParaRPr>
          </a:p>
        </p:txBody>
      </p:sp>
      <p:sp>
        <p:nvSpPr>
          <p:cNvPr id="395268" name="Rectangle 3"/>
          <p:cNvSpPr>
            <a:spLocks noGrp="1" noChangeArrowheads="1"/>
          </p:cNvSpPr>
          <p:nvPr>
            <p:ph type="body"/>
          </p:nvPr>
        </p:nvSpPr>
        <p:spPr>
          <a:xfrm>
            <a:off x="915294" y="4343704"/>
            <a:ext cx="5027414"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r>
              <a:rPr lang="en-US" dirty="0">
                <a:latin typeface="Times" charset="0"/>
              </a:rPr>
              <a:t>$$$ to improve light bucket size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33" eaLnBrk="0" hangingPunct="0">
              <a:defRPr sz="2300" b="1">
                <a:solidFill>
                  <a:schemeClr val="accent2"/>
                </a:solidFill>
                <a:latin typeface="Arial" charset="0"/>
                <a:ea typeface="ＭＳ Ｐゴシック" charset="0"/>
                <a:cs typeface="ＭＳ Ｐゴシック" charset="0"/>
              </a:defRPr>
            </a:lvl1pPr>
            <a:lvl2pPr marL="702717" indent="-270277" defTabSz="912933" eaLnBrk="0" hangingPunct="0">
              <a:defRPr sz="2300" b="1">
                <a:solidFill>
                  <a:schemeClr val="accent2"/>
                </a:solidFill>
                <a:latin typeface="Arial" charset="0"/>
                <a:ea typeface="ＭＳ Ｐゴシック" charset="0"/>
              </a:defRPr>
            </a:lvl2pPr>
            <a:lvl3pPr marL="1081104" indent="-216221" defTabSz="912933" eaLnBrk="0" hangingPunct="0">
              <a:defRPr sz="2300" b="1">
                <a:solidFill>
                  <a:schemeClr val="accent2"/>
                </a:solidFill>
                <a:latin typeface="Arial" charset="0"/>
                <a:ea typeface="ＭＳ Ｐゴシック" charset="0"/>
              </a:defRPr>
            </a:lvl3pPr>
            <a:lvl4pPr marL="1513545" indent="-216221" defTabSz="912933" eaLnBrk="0" hangingPunct="0">
              <a:defRPr sz="2300" b="1">
                <a:solidFill>
                  <a:schemeClr val="accent2"/>
                </a:solidFill>
                <a:latin typeface="Arial" charset="0"/>
                <a:ea typeface="ＭＳ Ｐゴシック" charset="0"/>
              </a:defRPr>
            </a:lvl4pPr>
            <a:lvl5pPr marL="1945988" indent="-216221" defTabSz="912933" eaLnBrk="0" hangingPunct="0">
              <a:defRPr sz="2300" b="1">
                <a:solidFill>
                  <a:schemeClr val="accent2"/>
                </a:solidFill>
                <a:latin typeface="Arial" charset="0"/>
                <a:ea typeface="ＭＳ Ｐゴシック" charset="0"/>
              </a:defRPr>
            </a:lvl5pPr>
            <a:lvl6pPr marL="2378429" indent="-216221" defTabSz="91293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10870" indent="-216221" defTabSz="91293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243311" indent="-216221" defTabSz="91293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675754" indent="-216221" defTabSz="91293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pPr eaLnBrk="1" hangingPunct="1"/>
            <a:fld id="{6E45EEA9-621D-694E-9C31-B171511FA603}" type="slidenum">
              <a:rPr lang="en-US" sz="1200" b="0">
                <a:solidFill>
                  <a:prstClr val="black"/>
                </a:solidFill>
                <a:latin typeface="Times" charset="0"/>
              </a:rPr>
              <a:pPr eaLnBrk="1" hangingPunct="1"/>
              <a:t>58</a:t>
            </a:fld>
            <a:endParaRPr lang="en-US" sz="1200" b="0" dirty="0">
              <a:solidFill>
                <a:prstClr val="black"/>
              </a:solidFill>
              <a:latin typeface="Times" charset="0"/>
            </a:endParaRPr>
          </a:p>
        </p:txBody>
      </p:sp>
      <p:sp>
        <p:nvSpPr>
          <p:cNvPr id="467970" name="Rectangle 2"/>
          <p:cNvSpPr>
            <a:spLocks noGrp="1" noRot="1" noChangeAspect="1" noChangeArrowheads="1" noTextEdit="1"/>
          </p:cNvSpPr>
          <p:nvPr>
            <p:ph type="sldImg"/>
          </p:nvPr>
        </p:nvSpPr>
        <p:spPr>
          <a:xfrm>
            <a:off x="1144588" y="685800"/>
            <a:ext cx="4570412" cy="3429000"/>
          </a:xfrm>
          <a:ln/>
        </p:spPr>
      </p:sp>
      <p:sp>
        <p:nvSpPr>
          <p:cNvPr id="467971" name="Rectangle 3"/>
          <p:cNvSpPr>
            <a:spLocks noGrp="1" noChangeArrowheads="1"/>
          </p:cNvSpPr>
          <p:nvPr>
            <p:ph type="body" idx="1"/>
          </p:nvPr>
        </p:nvSpPr>
        <p:spPr>
          <a:xfrm>
            <a:off x="684610" y="4343704"/>
            <a:ext cx="5488781"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96B3BB-8917-D748-AF69-0F2182F9B967}" type="slidenum">
              <a:rPr lang="en-US">
                <a:solidFill>
                  <a:prstClr val="black"/>
                </a:solidFill>
              </a:rPr>
              <a:pPr/>
              <a:t>61</a:t>
            </a:fld>
            <a:endParaRPr lang="en-US" dirty="0">
              <a:solidFill>
                <a:prstClr val="black"/>
              </a:solidFill>
            </a:endParaRPr>
          </a:p>
        </p:txBody>
      </p:sp>
      <p:sp>
        <p:nvSpPr>
          <p:cNvPr id="99330" name="Rectangle 2"/>
          <p:cNvSpPr>
            <a:spLocks noGrp="1" noRot="1" noChangeAspect="1" noChangeArrowheads="1" noTextEdit="1"/>
          </p:cNvSpPr>
          <p:nvPr>
            <p:ph type="sldImg"/>
          </p:nvPr>
        </p:nvSpPr>
        <p:spPr>
          <a:xfrm>
            <a:off x="1144588" y="685800"/>
            <a:ext cx="4572000" cy="3429000"/>
          </a:xfrm>
          <a:ln/>
          <a:extLst>
            <a:ext uri="{FAA26D3D-D897-4be2-8F04-BA451C77F1D7}">
              <ma14:placeholderFlag xmlns:ma14="http://schemas.microsoft.com/office/mac/drawingml/2011/main" val="1"/>
            </a:ext>
          </a:extLst>
        </p:spPr>
      </p:sp>
      <p:sp>
        <p:nvSpPr>
          <p:cNvPr id="99331" name="Rectangle 3"/>
          <p:cNvSpPr>
            <a:spLocks noGrp="1" noChangeArrowheads="1"/>
          </p:cNvSpPr>
          <p:nvPr>
            <p:ph type="body" idx="1"/>
          </p:nvPr>
        </p:nvSpPr>
        <p:spPr>
          <a:xfrm>
            <a:off x="914400" y="4343400"/>
            <a:ext cx="5029200" cy="4114800"/>
          </a:xfrm>
        </p:spPr>
        <p:txBody>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300" b="1">
                <a:solidFill>
                  <a:schemeClr val="accent2"/>
                </a:solidFill>
                <a:latin typeface="Arial" charset="0"/>
                <a:ea typeface="ＭＳ Ｐゴシック" charset="0"/>
                <a:cs typeface="ＭＳ Ｐゴシック" charset="0"/>
              </a:defRPr>
            </a:lvl1pPr>
            <a:lvl2pPr marL="702756" indent="-270291" defTabSz="912983" eaLnBrk="0" hangingPunct="0">
              <a:defRPr sz="2300" b="1">
                <a:solidFill>
                  <a:schemeClr val="accent2"/>
                </a:solidFill>
                <a:latin typeface="Arial" charset="0"/>
                <a:ea typeface="ＭＳ Ｐゴシック" charset="0"/>
              </a:defRPr>
            </a:lvl2pPr>
            <a:lvl3pPr marL="1081164" indent="-216233" defTabSz="912983" eaLnBrk="0" hangingPunct="0">
              <a:defRPr sz="2300" b="1">
                <a:solidFill>
                  <a:schemeClr val="accent2"/>
                </a:solidFill>
                <a:latin typeface="Arial" charset="0"/>
                <a:ea typeface="ＭＳ Ｐゴシック" charset="0"/>
              </a:defRPr>
            </a:lvl3pPr>
            <a:lvl4pPr marL="1513629" indent="-216233" defTabSz="912983" eaLnBrk="0" hangingPunct="0">
              <a:defRPr sz="2300" b="1">
                <a:solidFill>
                  <a:schemeClr val="accent2"/>
                </a:solidFill>
                <a:latin typeface="Arial" charset="0"/>
                <a:ea typeface="ＭＳ Ｐゴシック" charset="0"/>
              </a:defRPr>
            </a:lvl4pPr>
            <a:lvl5pPr marL="1946095" indent="-216233" defTabSz="912983" eaLnBrk="0" hangingPunct="0">
              <a:defRPr sz="2300" b="1">
                <a:solidFill>
                  <a:schemeClr val="accent2"/>
                </a:solidFill>
                <a:latin typeface="Arial" charset="0"/>
                <a:ea typeface="ＭＳ Ｐゴシック" charset="0"/>
              </a:defRPr>
            </a:lvl5pPr>
            <a:lvl6pPr marL="2378560"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11026"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243491"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675957"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pPr eaLnBrk="1" hangingPunct="1"/>
            <a:fld id="{97D5E8CF-C5BE-E340-8659-3E5E8C7162A4}" type="slidenum">
              <a:rPr lang="en-US" sz="1200" b="0">
                <a:solidFill>
                  <a:prstClr val="black"/>
                </a:solidFill>
                <a:latin typeface="Times" charset="0"/>
              </a:rPr>
              <a:pPr eaLnBrk="1" hangingPunct="1"/>
              <a:t>62</a:t>
            </a:fld>
            <a:endParaRPr lang="en-US" sz="1200" b="0" dirty="0">
              <a:solidFill>
                <a:prstClr val="black"/>
              </a:solidFill>
              <a:latin typeface="Times" charset="0"/>
            </a:endParaRPr>
          </a:p>
        </p:txBody>
      </p:sp>
      <p:sp>
        <p:nvSpPr>
          <p:cNvPr id="397314"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Time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300" b="1">
                <a:solidFill>
                  <a:schemeClr val="accent2"/>
                </a:solidFill>
                <a:latin typeface="Arial" charset="0"/>
                <a:ea typeface="ＭＳ Ｐゴシック" charset="0"/>
                <a:cs typeface="ＭＳ Ｐゴシック" charset="0"/>
              </a:defRPr>
            </a:lvl1pPr>
            <a:lvl2pPr marL="702756" indent="-270291" defTabSz="912983" eaLnBrk="0" hangingPunct="0">
              <a:defRPr sz="2300" b="1">
                <a:solidFill>
                  <a:schemeClr val="accent2"/>
                </a:solidFill>
                <a:latin typeface="Arial" charset="0"/>
                <a:ea typeface="ＭＳ Ｐゴシック" charset="0"/>
              </a:defRPr>
            </a:lvl2pPr>
            <a:lvl3pPr marL="1081164" indent="-216233" defTabSz="912983" eaLnBrk="0" hangingPunct="0">
              <a:defRPr sz="2300" b="1">
                <a:solidFill>
                  <a:schemeClr val="accent2"/>
                </a:solidFill>
                <a:latin typeface="Arial" charset="0"/>
                <a:ea typeface="ＭＳ Ｐゴシック" charset="0"/>
              </a:defRPr>
            </a:lvl3pPr>
            <a:lvl4pPr marL="1513629" indent="-216233" defTabSz="912983" eaLnBrk="0" hangingPunct="0">
              <a:defRPr sz="2300" b="1">
                <a:solidFill>
                  <a:schemeClr val="accent2"/>
                </a:solidFill>
                <a:latin typeface="Arial" charset="0"/>
                <a:ea typeface="ＭＳ Ｐゴシック" charset="0"/>
              </a:defRPr>
            </a:lvl4pPr>
            <a:lvl5pPr marL="1946095" indent="-216233" defTabSz="912983" eaLnBrk="0" hangingPunct="0">
              <a:defRPr sz="2300" b="1">
                <a:solidFill>
                  <a:schemeClr val="accent2"/>
                </a:solidFill>
                <a:latin typeface="Arial" charset="0"/>
                <a:ea typeface="ＭＳ Ｐゴシック" charset="0"/>
              </a:defRPr>
            </a:lvl5pPr>
            <a:lvl6pPr marL="2378560"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11026"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243491"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675957"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pPr eaLnBrk="1" hangingPunct="1"/>
            <a:fld id="{75DEF467-C5A5-D24F-8F8A-B4FB85B1F598}" type="slidenum">
              <a:rPr lang="en-US" sz="1200" b="0">
                <a:solidFill>
                  <a:prstClr val="black"/>
                </a:solidFill>
                <a:latin typeface="Times" charset="0"/>
              </a:rPr>
              <a:pPr eaLnBrk="1" hangingPunct="1"/>
              <a:t>66</a:t>
            </a:fld>
            <a:endParaRPr lang="en-US" sz="1200" b="0">
              <a:solidFill>
                <a:prstClr val="black"/>
              </a:solidFill>
              <a:latin typeface="Times" charset="0"/>
            </a:endParaRPr>
          </a:p>
        </p:txBody>
      </p:sp>
      <p:sp>
        <p:nvSpPr>
          <p:cNvPr id="412674" name="Rectangle 2"/>
          <p:cNvSpPr>
            <a:spLocks noGrp="1" noRot="1" noChangeAspect="1" noChangeArrowheads="1" noTextEdit="1"/>
          </p:cNvSpPr>
          <p:nvPr>
            <p:ph type="sldImg"/>
          </p:nvPr>
        </p:nvSpPr>
        <p:spPr>
          <a:xfrm>
            <a:off x="1178719" y="686405"/>
            <a:ext cx="4502051" cy="3429000"/>
          </a:xfrm>
          <a:solidFill>
            <a:srgbClr val="FFFFFF"/>
          </a:solidFill>
          <a:ln/>
        </p:spPr>
      </p:sp>
      <p:sp>
        <p:nvSpPr>
          <p:cNvPr id="412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lIns="91420" tIns="45709" rIns="91420" bIns="45709"/>
          <a:lstStyle/>
          <a:p>
            <a:pPr eaLnBrk="1" hangingPunct="1"/>
            <a:endParaRPr lang="en-US">
              <a:latin typeface="Times"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300" b="1">
                <a:solidFill>
                  <a:schemeClr val="accent2"/>
                </a:solidFill>
                <a:latin typeface="Arial" charset="0"/>
                <a:ea typeface="ＭＳ Ｐゴシック" charset="0"/>
                <a:cs typeface="ＭＳ Ｐゴシック" charset="0"/>
              </a:defRPr>
            </a:lvl1pPr>
            <a:lvl2pPr marL="702756" indent="-270291" defTabSz="912983" eaLnBrk="0" hangingPunct="0">
              <a:defRPr sz="2300" b="1">
                <a:solidFill>
                  <a:schemeClr val="accent2"/>
                </a:solidFill>
                <a:latin typeface="Arial" charset="0"/>
                <a:ea typeface="ＭＳ Ｐゴシック" charset="0"/>
              </a:defRPr>
            </a:lvl2pPr>
            <a:lvl3pPr marL="1081164" indent="-216233" defTabSz="912983" eaLnBrk="0" hangingPunct="0">
              <a:defRPr sz="2300" b="1">
                <a:solidFill>
                  <a:schemeClr val="accent2"/>
                </a:solidFill>
                <a:latin typeface="Arial" charset="0"/>
                <a:ea typeface="ＭＳ Ｐゴシック" charset="0"/>
              </a:defRPr>
            </a:lvl3pPr>
            <a:lvl4pPr marL="1513629" indent="-216233" defTabSz="912983" eaLnBrk="0" hangingPunct="0">
              <a:defRPr sz="2300" b="1">
                <a:solidFill>
                  <a:schemeClr val="accent2"/>
                </a:solidFill>
                <a:latin typeface="Arial" charset="0"/>
                <a:ea typeface="ＭＳ Ｐゴシック" charset="0"/>
              </a:defRPr>
            </a:lvl4pPr>
            <a:lvl5pPr marL="1946095" indent="-216233" defTabSz="912983" eaLnBrk="0" hangingPunct="0">
              <a:defRPr sz="2300" b="1">
                <a:solidFill>
                  <a:schemeClr val="accent2"/>
                </a:solidFill>
                <a:latin typeface="Arial" charset="0"/>
                <a:ea typeface="ＭＳ Ｐゴシック" charset="0"/>
              </a:defRPr>
            </a:lvl5pPr>
            <a:lvl6pPr marL="2378560"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11026"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243491"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675957"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pPr eaLnBrk="1" hangingPunct="1"/>
            <a:fld id="{92074BA7-317C-CD43-BC87-9B854106D455}" type="slidenum">
              <a:rPr lang="en-US" sz="1200" b="0">
                <a:solidFill>
                  <a:srgbClr val="000000"/>
                </a:solidFill>
                <a:latin typeface="Times" charset="0"/>
              </a:rPr>
              <a:pPr eaLnBrk="1" hangingPunct="1"/>
              <a:t>67</a:t>
            </a:fld>
            <a:endParaRPr lang="en-US" sz="1200" b="0">
              <a:solidFill>
                <a:srgbClr val="000000"/>
              </a:solidFill>
              <a:latin typeface="Times" charset="0"/>
            </a:endParaRPr>
          </a:p>
        </p:txBody>
      </p:sp>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300" b="1">
                <a:solidFill>
                  <a:schemeClr val="accent2"/>
                </a:solidFill>
                <a:latin typeface="Arial" charset="0"/>
                <a:ea typeface="ＭＳ Ｐゴシック" charset="0"/>
                <a:cs typeface="ＭＳ Ｐゴシック" charset="0"/>
              </a:defRPr>
            </a:lvl1pPr>
            <a:lvl2pPr marL="702756" indent="-270291" defTabSz="912983" eaLnBrk="0" hangingPunct="0">
              <a:defRPr sz="2300" b="1">
                <a:solidFill>
                  <a:schemeClr val="accent2"/>
                </a:solidFill>
                <a:latin typeface="Arial" charset="0"/>
                <a:ea typeface="ＭＳ Ｐゴシック" charset="0"/>
              </a:defRPr>
            </a:lvl2pPr>
            <a:lvl3pPr marL="1081164" indent="-216233" defTabSz="912983" eaLnBrk="0" hangingPunct="0">
              <a:defRPr sz="2300" b="1">
                <a:solidFill>
                  <a:schemeClr val="accent2"/>
                </a:solidFill>
                <a:latin typeface="Arial" charset="0"/>
                <a:ea typeface="ＭＳ Ｐゴシック" charset="0"/>
              </a:defRPr>
            </a:lvl3pPr>
            <a:lvl4pPr marL="1513629" indent="-216233" defTabSz="912983" eaLnBrk="0" hangingPunct="0">
              <a:defRPr sz="2300" b="1">
                <a:solidFill>
                  <a:schemeClr val="accent2"/>
                </a:solidFill>
                <a:latin typeface="Arial" charset="0"/>
                <a:ea typeface="ＭＳ Ｐゴシック" charset="0"/>
              </a:defRPr>
            </a:lvl4pPr>
            <a:lvl5pPr marL="1946095" indent="-216233" defTabSz="912983" eaLnBrk="0" hangingPunct="0">
              <a:defRPr sz="2300" b="1">
                <a:solidFill>
                  <a:schemeClr val="accent2"/>
                </a:solidFill>
                <a:latin typeface="Arial" charset="0"/>
                <a:ea typeface="ＭＳ Ｐゴシック" charset="0"/>
              </a:defRPr>
            </a:lvl5pPr>
            <a:lvl6pPr marL="2378560"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11026"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243491"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675957"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pPr eaLnBrk="1" hangingPunct="1"/>
            <a:fld id="{D02FAD03-91E6-1A42-B2DE-A34BE7DC7E39}" type="slidenum">
              <a:rPr lang="en-US" sz="1200" b="0">
                <a:solidFill>
                  <a:prstClr val="black"/>
                </a:solidFill>
                <a:latin typeface="Times" charset="0"/>
              </a:rPr>
              <a:pPr eaLnBrk="1" hangingPunct="1"/>
              <a:t>68</a:t>
            </a:fld>
            <a:endParaRPr lang="en-US" sz="1200" b="0">
              <a:solidFill>
                <a:prstClr val="black"/>
              </a:solidFill>
              <a:latin typeface="Times" charset="0"/>
            </a:endParaRPr>
          </a:p>
        </p:txBody>
      </p:sp>
      <p:sp>
        <p:nvSpPr>
          <p:cNvPr id="416770" name="Rectangle 2"/>
          <p:cNvSpPr>
            <a:spLocks noGrp="1" noRot="1" noChangeAspect="1" noChangeArrowheads="1" noTextEdit="1"/>
          </p:cNvSpPr>
          <p:nvPr>
            <p:ph type="sldImg"/>
          </p:nvPr>
        </p:nvSpPr>
        <p:spPr>
          <a:ln/>
        </p:spPr>
      </p:sp>
      <p:sp>
        <p:nvSpPr>
          <p:cNvPr id="416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300" b="1">
                <a:solidFill>
                  <a:schemeClr val="accent2"/>
                </a:solidFill>
                <a:latin typeface="Arial" charset="0"/>
                <a:ea typeface="ＭＳ Ｐゴシック" charset="0"/>
                <a:cs typeface="ＭＳ Ｐゴシック" charset="0"/>
              </a:defRPr>
            </a:lvl1pPr>
            <a:lvl2pPr marL="702756" indent="-270291" defTabSz="912983" eaLnBrk="0" hangingPunct="0">
              <a:defRPr sz="2300" b="1">
                <a:solidFill>
                  <a:schemeClr val="accent2"/>
                </a:solidFill>
                <a:latin typeface="Arial" charset="0"/>
                <a:ea typeface="ＭＳ Ｐゴシック" charset="0"/>
              </a:defRPr>
            </a:lvl2pPr>
            <a:lvl3pPr marL="1081164" indent="-216233" defTabSz="912983" eaLnBrk="0" hangingPunct="0">
              <a:defRPr sz="2300" b="1">
                <a:solidFill>
                  <a:schemeClr val="accent2"/>
                </a:solidFill>
                <a:latin typeface="Arial" charset="0"/>
                <a:ea typeface="ＭＳ Ｐゴシック" charset="0"/>
              </a:defRPr>
            </a:lvl3pPr>
            <a:lvl4pPr marL="1513629" indent="-216233" defTabSz="912983" eaLnBrk="0" hangingPunct="0">
              <a:defRPr sz="2300" b="1">
                <a:solidFill>
                  <a:schemeClr val="accent2"/>
                </a:solidFill>
                <a:latin typeface="Arial" charset="0"/>
                <a:ea typeface="ＭＳ Ｐゴシック" charset="0"/>
              </a:defRPr>
            </a:lvl4pPr>
            <a:lvl5pPr marL="1946095" indent="-216233" defTabSz="912983" eaLnBrk="0" hangingPunct="0">
              <a:defRPr sz="2300" b="1">
                <a:solidFill>
                  <a:schemeClr val="accent2"/>
                </a:solidFill>
                <a:latin typeface="Arial" charset="0"/>
                <a:ea typeface="ＭＳ Ｐゴシック" charset="0"/>
              </a:defRPr>
            </a:lvl5pPr>
            <a:lvl6pPr marL="2378560"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11026"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243491"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675957"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pPr eaLnBrk="1" hangingPunct="1"/>
            <a:fld id="{FFF91814-A3F4-5B4B-85EB-DD9F4BFADBC6}" type="slidenum">
              <a:rPr lang="en-US" sz="1200" b="0">
                <a:solidFill>
                  <a:prstClr val="black"/>
                </a:solidFill>
                <a:latin typeface="Times" charset="0"/>
              </a:rPr>
              <a:pPr eaLnBrk="1" hangingPunct="1"/>
              <a:t>69</a:t>
            </a:fld>
            <a:endParaRPr lang="en-US" sz="1200" b="0">
              <a:solidFill>
                <a:prstClr val="black"/>
              </a:solidFill>
              <a:latin typeface="Times" charset="0"/>
            </a:endParaRPr>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300" b="1">
                <a:solidFill>
                  <a:schemeClr val="accent2"/>
                </a:solidFill>
                <a:latin typeface="Arial" charset="0"/>
                <a:ea typeface="ＭＳ Ｐゴシック" charset="0"/>
                <a:cs typeface="ＭＳ Ｐゴシック" charset="0"/>
              </a:defRPr>
            </a:lvl1pPr>
            <a:lvl2pPr marL="702756" indent="-270291" defTabSz="912983" eaLnBrk="0" hangingPunct="0">
              <a:defRPr sz="2300" b="1">
                <a:solidFill>
                  <a:schemeClr val="accent2"/>
                </a:solidFill>
                <a:latin typeface="Arial" charset="0"/>
                <a:ea typeface="ＭＳ Ｐゴシック" charset="0"/>
              </a:defRPr>
            </a:lvl2pPr>
            <a:lvl3pPr marL="1081164" indent="-216233" defTabSz="912983" eaLnBrk="0" hangingPunct="0">
              <a:defRPr sz="2300" b="1">
                <a:solidFill>
                  <a:schemeClr val="accent2"/>
                </a:solidFill>
                <a:latin typeface="Arial" charset="0"/>
                <a:ea typeface="ＭＳ Ｐゴシック" charset="0"/>
              </a:defRPr>
            </a:lvl3pPr>
            <a:lvl4pPr marL="1513629" indent="-216233" defTabSz="912983" eaLnBrk="0" hangingPunct="0">
              <a:defRPr sz="2300" b="1">
                <a:solidFill>
                  <a:schemeClr val="accent2"/>
                </a:solidFill>
                <a:latin typeface="Arial" charset="0"/>
                <a:ea typeface="ＭＳ Ｐゴシック" charset="0"/>
              </a:defRPr>
            </a:lvl4pPr>
            <a:lvl5pPr marL="1946095" indent="-216233" defTabSz="912983" eaLnBrk="0" hangingPunct="0">
              <a:defRPr sz="2300" b="1">
                <a:solidFill>
                  <a:schemeClr val="accent2"/>
                </a:solidFill>
                <a:latin typeface="Arial" charset="0"/>
                <a:ea typeface="ＭＳ Ｐゴシック" charset="0"/>
              </a:defRPr>
            </a:lvl5pPr>
            <a:lvl6pPr marL="2378560"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11026"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243491"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675957"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pPr eaLnBrk="1" hangingPunct="1"/>
            <a:fld id="{8BB31CCB-80B5-9F42-909A-62BAD5AF43B4}" type="slidenum">
              <a:rPr lang="en-US" sz="1200" b="0">
                <a:solidFill>
                  <a:srgbClr val="000000"/>
                </a:solidFill>
                <a:latin typeface="Times" charset="0"/>
              </a:rPr>
              <a:pPr eaLnBrk="1" hangingPunct="1"/>
              <a:t>11</a:t>
            </a:fld>
            <a:endParaRPr lang="en-US" sz="1200" b="0" dirty="0">
              <a:solidFill>
                <a:srgbClr val="000000"/>
              </a:solidFill>
              <a:latin typeface="Times" charset="0"/>
            </a:endParaRPr>
          </a:p>
        </p:txBody>
      </p:sp>
      <p:sp>
        <p:nvSpPr>
          <p:cNvPr id="420867" name="Text Box 2"/>
          <p:cNvSpPr txBox="1">
            <a:spLocks noChangeArrowheads="1"/>
          </p:cNvSpPr>
          <p:nvPr/>
        </p:nvSpPr>
        <p:spPr bwMode="auto">
          <a:xfrm>
            <a:off x="1180207" y="686405"/>
            <a:ext cx="4500563" cy="3429000"/>
          </a:xfrm>
          <a:prstGeom prst="rect">
            <a:avLst/>
          </a:prstGeom>
          <a:solidFill>
            <a:srgbClr val="FFFFFF"/>
          </a:solidFill>
          <a:ln w="9525">
            <a:solidFill>
              <a:srgbClr val="000000"/>
            </a:solidFill>
            <a:miter lim="800000"/>
            <a:headEnd/>
            <a:tailEnd/>
          </a:ln>
        </p:spPr>
        <p:txBody>
          <a:bodyPr wrap="none" lIns="91432" tIns="45716" rIns="91432" bIns="45716" anchor="ct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864931" fontAlgn="base">
              <a:spcBef>
                <a:spcPct val="0"/>
              </a:spcBef>
              <a:spcAft>
                <a:spcPct val="0"/>
              </a:spcAft>
            </a:pPr>
            <a:endParaRPr lang="en-US" sz="1700" b="0" dirty="0">
              <a:solidFill>
                <a:srgbClr val="000000"/>
              </a:solidFill>
              <a:latin typeface="Verdana" charset="0"/>
            </a:endParaRPr>
          </a:p>
        </p:txBody>
      </p:sp>
      <p:sp>
        <p:nvSpPr>
          <p:cNvPr id="420868" name="Rectangle 3"/>
          <p:cNvSpPr>
            <a:spLocks noGrp="1" noChangeArrowheads="1"/>
          </p:cNvSpPr>
          <p:nvPr>
            <p:ph type="body"/>
          </p:nvPr>
        </p:nvSpPr>
        <p:spPr>
          <a:xfrm>
            <a:off x="915294" y="4343704"/>
            <a:ext cx="5027414"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US" dirty="0">
              <a:latin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300" b="1">
                <a:solidFill>
                  <a:schemeClr val="accent2"/>
                </a:solidFill>
                <a:latin typeface="Arial" charset="0"/>
                <a:ea typeface="ＭＳ Ｐゴシック" charset="0"/>
                <a:cs typeface="ＭＳ Ｐゴシック" charset="0"/>
              </a:defRPr>
            </a:lvl1pPr>
            <a:lvl2pPr marL="702756" indent="-270291" defTabSz="912983" eaLnBrk="0" hangingPunct="0">
              <a:defRPr sz="2300" b="1">
                <a:solidFill>
                  <a:schemeClr val="accent2"/>
                </a:solidFill>
                <a:latin typeface="Arial" charset="0"/>
                <a:ea typeface="ＭＳ Ｐゴシック" charset="0"/>
              </a:defRPr>
            </a:lvl2pPr>
            <a:lvl3pPr marL="1081164" indent="-216233" defTabSz="912983" eaLnBrk="0" hangingPunct="0">
              <a:defRPr sz="2300" b="1">
                <a:solidFill>
                  <a:schemeClr val="accent2"/>
                </a:solidFill>
                <a:latin typeface="Arial" charset="0"/>
                <a:ea typeface="ＭＳ Ｐゴシック" charset="0"/>
              </a:defRPr>
            </a:lvl3pPr>
            <a:lvl4pPr marL="1513629" indent="-216233" defTabSz="912983" eaLnBrk="0" hangingPunct="0">
              <a:defRPr sz="2300" b="1">
                <a:solidFill>
                  <a:schemeClr val="accent2"/>
                </a:solidFill>
                <a:latin typeface="Arial" charset="0"/>
                <a:ea typeface="ＭＳ Ｐゴシック" charset="0"/>
              </a:defRPr>
            </a:lvl4pPr>
            <a:lvl5pPr marL="1946095" indent="-216233" defTabSz="912983" eaLnBrk="0" hangingPunct="0">
              <a:defRPr sz="2300" b="1">
                <a:solidFill>
                  <a:schemeClr val="accent2"/>
                </a:solidFill>
                <a:latin typeface="Arial" charset="0"/>
                <a:ea typeface="ＭＳ Ｐゴシック" charset="0"/>
              </a:defRPr>
            </a:lvl5pPr>
            <a:lvl6pPr marL="2378560"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11026"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243491"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675957"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pPr eaLnBrk="1" hangingPunct="1"/>
            <a:fld id="{A93FE707-AC97-DB4B-AE0E-43CC79ABDCF9}" type="slidenum">
              <a:rPr lang="en-US" sz="1200" b="0">
                <a:solidFill>
                  <a:srgbClr val="000000"/>
                </a:solidFill>
                <a:latin typeface="Times" charset="0"/>
              </a:rPr>
              <a:pPr eaLnBrk="1" hangingPunct="1"/>
              <a:t>12</a:t>
            </a:fld>
            <a:endParaRPr lang="en-US" sz="1200" b="0" dirty="0">
              <a:solidFill>
                <a:srgbClr val="000000"/>
              </a:solidFill>
              <a:latin typeface="Times" charset="0"/>
            </a:endParaRPr>
          </a:p>
        </p:txBody>
      </p:sp>
      <p:sp>
        <p:nvSpPr>
          <p:cNvPr id="428034" name="Rectangle 2"/>
          <p:cNvSpPr>
            <a:spLocks noGrp="1" noRot="1" noChangeAspect="1" noChangeArrowheads="1" noTextEdit="1"/>
          </p:cNvSpPr>
          <p:nvPr>
            <p:ph type="sldImg"/>
          </p:nvPr>
        </p:nvSpPr>
        <p:spPr>
          <a:xfrm>
            <a:off x="1144588" y="685800"/>
            <a:ext cx="4570412" cy="3429000"/>
          </a:xfrm>
          <a:ln/>
        </p:spPr>
      </p:sp>
      <p:sp>
        <p:nvSpPr>
          <p:cNvPr id="428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Time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33" eaLnBrk="0" hangingPunct="0">
              <a:defRPr sz="2300" b="1">
                <a:solidFill>
                  <a:schemeClr val="accent2"/>
                </a:solidFill>
                <a:latin typeface="Arial" charset="0"/>
                <a:ea typeface="ＭＳ Ｐゴシック" charset="0"/>
                <a:cs typeface="ＭＳ Ｐゴシック" charset="0"/>
              </a:defRPr>
            </a:lvl1pPr>
            <a:lvl2pPr marL="702717" indent="-270277" defTabSz="912933" eaLnBrk="0" hangingPunct="0">
              <a:defRPr sz="2300" b="1">
                <a:solidFill>
                  <a:schemeClr val="accent2"/>
                </a:solidFill>
                <a:latin typeface="Arial" charset="0"/>
                <a:ea typeface="ＭＳ Ｐゴシック" charset="0"/>
              </a:defRPr>
            </a:lvl2pPr>
            <a:lvl3pPr marL="1081104" indent="-216221" defTabSz="912933" eaLnBrk="0" hangingPunct="0">
              <a:defRPr sz="2300" b="1">
                <a:solidFill>
                  <a:schemeClr val="accent2"/>
                </a:solidFill>
                <a:latin typeface="Arial" charset="0"/>
                <a:ea typeface="ＭＳ Ｐゴシック" charset="0"/>
              </a:defRPr>
            </a:lvl3pPr>
            <a:lvl4pPr marL="1513545" indent="-216221" defTabSz="912933" eaLnBrk="0" hangingPunct="0">
              <a:defRPr sz="2300" b="1">
                <a:solidFill>
                  <a:schemeClr val="accent2"/>
                </a:solidFill>
                <a:latin typeface="Arial" charset="0"/>
                <a:ea typeface="ＭＳ Ｐゴシック" charset="0"/>
              </a:defRPr>
            </a:lvl4pPr>
            <a:lvl5pPr marL="1945988" indent="-216221" defTabSz="912933" eaLnBrk="0" hangingPunct="0">
              <a:defRPr sz="2300" b="1">
                <a:solidFill>
                  <a:schemeClr val="accent2"/>
                </a:solidFill>
                <a:latin typeface="Arial" charset="0"/>
                <a:ea typeface="ＭＳ Ｐゴシック" charset="0"/>
              </a:defRPr>
            </a:lvl5pPr>
            <a:lvl6pPr marL="2378429" indent="-216221" defTabSz="91293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10870" indent="-216221" defTabSz="91293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243311" indent="-216221" defTabSz="91293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675754" indent="-216221" defTabSz="91293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pPr eaLnBrk="1" hangingPunct="1"/>
            <a:fld id="{6E45EEA9-621D-694E-9C31-B171511FA603}" type="slidenum">
              <a:rPr lang="en-US" sz="1200" b="0">
                <a:solidFill>
                  <a:prstClr val="black"/>
                </a:solidFill>
                <a:latin typeface="Times" charset="0"/>
              </a:rPr>
              <a:pPr eaLnBrk="1" hangingPunct="1"/>
              <a:t>23</a:t>
            </a:fld>
            <a:endParaRPr lang="en-US" sz="1200" b="0" dirty="0">
              <a:solidFill>
                <a:prstClr val="black"/>
              </a:solidFill>
              <a:latin typeface="Times" charset="0"/>
            </a:endParaRPr>
          </a:p>
        </p:txBody>
      </p:sp>
      <p:sp>
        <p:nvSpPr>
          <p:cNvPr id="467970" name="Rectangle 2"/>
          <p:cNvSpPr>
            <a:spLocks noGrp="1" noRot="1" noChangeAspect="1" noChangeArrowheads="1" noTextEdit="1"/>
          </p:cNvSpPr>
          <p:nvPr>
            <p:ph type="sldImg"/>
          </p:nvPr>
        </p:nvSpPr>
        <p:spPr>
          <a:xfrm>
            <a:off x="1144588" y="685800"/>
            <a:ext cx="4570412" cy="3429000"/>
          </a:xfrm>
          <a:ln/>
        </p:spPr>
      </p:sp>
      <p:sp>
        <p:nvSpPr>
          <p:cNvPr id="467971" name="Rectangle 3"/>
          <p:cNvSpPr>
            <a:spLocks noGrp="1" noChangeArrowheads="1"/>
          </p:cNvSpPr>
          <p:nvPr>
            <p:ph type="body" idx="1"/>
          </p:nvPr>
        </p:nvSpPr>
        <p:spPr>
          <a:xfrm>
            <a:off x="684610" y="4343704"/>
            <a:ext cx="5488781"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ja-JP" altLang="en-US">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4.jpe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jp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5.jpe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5.jpe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5.jpe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7.jp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2.jp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5.jpe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8.jpe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5.jpe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4.jpe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4.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2.jp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5.jpe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5.jpe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5.jpe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5.jpe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5.jpe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5.jpeg"/></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7.jp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2.jp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5.jpe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8.jpe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4.jpe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2.jpg"/></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5.jpeg"/></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5.jpeg"/></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5.jpeg"/></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4.jpeg"/></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2.jpg"/></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7.jpg"/></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2.jpg"/></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5.jpeg"/></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8.jpeg"/></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5.jpeg"/></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5.jpeg"/></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7.jpg"/></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2.jpg"/></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5.jpeg"/></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5.jpeg"/></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8.jpeg"/></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7.jpg"/></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5.jpeg"/></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8.jpeg"/></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5.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4/10/17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2530576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4/10/17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18195377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ea typeface="ＭＳ Ｐゴシック" pitchFamily="34" charset="-128"/>
              </a:defRPr>
            </a:lvl1pPr>
          </a:lstStyle>
          <a:p>
            <a:pPr>
              <a:defRPr/>
            </a:pPr>
            <a:r>
              <a:rPr lang="en-US" smtClean="0">
                <a:latin typeface="Times New Roman"/>
              </a:rPr>
              <a:t>4/10/17</a:t>
            </a:r>
            <a:endParaRPr lang="en-US">
              <a:latin typeface="Times New Roman"/>
            </a:endParaRPr>
          </a:p>
        </p:txBody>
      </p:sp>
      <p:sp>
        <p:nvSpPr>
          <p:cNvPr id="6" name="Footer Placeholder 5"/>
          <p:cNvSpPr>
            <a:spLocks noGrp="1"/>
          </p:cNvSpPr>
          <p:nvPr>
            <p:ph type="ftr" sz="quarter" idx="11"/>
          </p:nvPr>
        </p:nvSpPr>
        <p:spPr/>
        <p:txBody>
          <a:bodyPr/>
          <a:lstStyle>
            <a:lvl1pPr>
              <a:defRPr>
                <a:ea typeface="ＭＳ Ｐゴシック" pitchFamily="34" charset="-128"/>
              </a:defRPr>
            </a:lvl1pPr>
          </a:lstStyle>
          <a:p>
            <a:pPr>
              <a:defRPr/>
            </a:pPr>
            <a:endParaRPr lang="en-US">
              <a:latin typeface="Times New Roman"/>
            </a:endParaRPr>
          </a:p>
        </p:txBody>
      </p:sp>
      <p:sp>
        <p:nvSpPr>
          <p:cNvPr id="7" name="Slide Number Placeholder 6"/>
          <p:cNvSpPr>
            <a:spLocks noGrp="1"/>
          </p:cNvSpPr>
          <p:nvPr>
            <p:ph type="sldNum" sz="quarter" idx="12"/>
          </p:nvPr>
        </p:nvSpPr>
        <p:spPr/>
        <p:txBody>
          <a:bodyPr/>
          <a:lstStyle>
            <a:lvl1pPr>
              <a:defRPr/>
            </a:lvl1pPr>
          </a:lstStyle>
          <a:p>
            <a:pPr>
              <a:defRPr/>
            </a:pPr>
            <a:fld id="{6D34A3F3-6B28-9243-8B8E-6B32F0A1CCCB}" type="slidenum">
              <a:rPr lang="en-US"/>
              <a:pPr>
                <a:defRPr/>
              </a:pPr>
              <a:t>‹#›</a:t>
            </a:fld>
            <a:endParaRPr lang="en-US"/>
          </a:p>
        </p:txBody>
      </p:sp>
    </p:spTree>
    <p:extLst>
      <p:ext uri="{BB962C8B-B14F-4D97-AF65-F5344CB8AC3E}">
        <p14:creationId xmlns:p14="http://schemas.microsoft.com/office/powerpoint/2010/main" val="22440074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ea typeface="ＭＳ Ｐゴシック" pitchFamily="34" charset="-128"/>
              </a:defRPr>
            </a:lvl1pPr>
          </a:lstStyle>
          <a:p>
            <a:pPr>
              <a:defRPr/>
            </a:pPr>
            <a:r>
              <a:rPr lang="en-US" smtClean="0">
                <a:latin typeface="Times New Roman"/>
              </a:rPr>
              <a:t>4/10/17</a:t>
            </a:r>
            <a:endParaRPr lang="en-US">
              <a:latin typeface="Times New Roman"/>
            </a:endParaRPr>
          </a:p>
        </p:txBody>
      </p:sp>
      <p:sp>
        <p:nvSpPr>
          <p:cNvPr id="8" name="Footer Placeholder 7"/>
          <p:cNvSpPr>
            <a:spLocks noGrp="1"/>
          </p:cNvSpPr>
          <p:nvPr>
            <p:ph type="ftr" sz="quarter" idx="11"/>
          </p:nvPr>
        </p:nvSpPr>
        <p:spPr/>
        <p:txBody>
          <a:bodyPr/>
          <a:lstStyle>
            <a:lvl1pPr>
              <a:defRPr>
                <a:ea typeface="ＭＳ Ｐゴシック" pitchFamily="34" charset="-128"/>
              </a:defRPr>
            </a:lvl1pPr>
          </a:lstStyle>
          <a:p>
            <a:pPr>
              <a:defRPr/>
            </a:pPr>
            <a:endParaRPr lang="en-US">
              <a:latin typeface="Times New Roman"/>
            </a:endParaRPr>
          </a:p>
        </p:txBody>
      </p:sp>
      <p:sp>
        <p:nvSpPr>
          <p:cNvPr id="9" name="Slide Number Placeholder 8"/>
          <p:cNvSpPr>
            <a:spLocks noGrp="1"/>
          </p:cNvSpPr>
          <p:nvPr>
            <p:ph type="sldNum" sz="quarter" idx="12"/>
          </p:nvPr>
        </p:nvSpPr>
        <p:spPr/>
        <p:txBody>
          <a:bodyPr/>
          <a:lstStyle>
            <a:lvl1pPr>
              <a:defRPr/>
            </a:lvl1pPr>
          </a:lstStyle>
          <a:p>
            <a:pPr>
              <a:defRPr/>
            </a:pPr>
            <a:fld id="{B6A871E4-A4E1-714C-9668-18704A75C151}" type="slidenum">
              <a:rPr lang="en-US"/>
              <a:pPr>
                <a:defRPr/>
              </a:pPr>
              <a:t>‹#›</a:t>
            </a:fld>
            <a:endParaRPr lang="en-US"/>
          </a:p>
        </p:txBody>
      </p:sp>
    </p:spTree>
    <p:extLst>
      <p:ext uri="{BB962C8B-B14F-4D97-AF65-F5344CB8AC3E}">
        <p14:creationId xmlns:p14="http://schemas.microsoft.com/office/powerpoint/2010/main" val="11525854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ea typeface="ＭＳ Ｐゴシック" pitchFamily="34" charset="-128"/>
              </a:defRPr>
            </a:lvl1pPr>
          </a:lstStyle>
          <a:p>
            <a:pPr>
              <a:defRPr/>
            </a:pPr>
            <a:r>
              <a:rPr lang="en-US" smtClean="0">
                <a:latin typeface="Times New Roman"/>
              </a:rPr>
              <a:t>4/10/17</a:t>
            </a:r>
            <a:endParaRPr lang="en-US">
              <a:latin typeface="Times New Roman"/>
            </a:endParaRPr>
          </a:p>
        </p:txBody>
      </p:sp>
      <p:sp>
        <p:nvSpPr>
          <p:cNvPr id="4" name="Footer Placeholder 3"/>
          <p:cNvSpPr>
            <a:spLocks noGrp="1"/>
          </p:cNvSpPr>
          <p:nvPr>
            <p:ph type="ftr" sz="quarter" idx="11"/>
          </p:nvPr>
        </p:nvSpPr>
        <p:spPr/>
        <p:txBody>
          <a:bodyPr/>
          <a:lstStyle>
            <a:lvl1pPr>
              <a:defRPr>
                <a:ea typeface="ＭＳ Ｐゴシック" pitchFamily="34" charset="-128"/>
              </a:defRPr>
            </a:lvl1pPr>
          </a:lstStyle>
          <a:p>
            <a:pPr>
              <a:defRPr/>
            </a:pPr>
            <a:endParaRPr lang="en-US">
              <a:latin typeface="Times New Roman"/>
            </a:endParaRPr>
          </a:p>
        </p:txBody>
      </p:sp>
      <p:sp>
        <p:nvSpPr>
          <p:cNvPr id="5" name="Slide Number Placeholder 4"/>
          <p:cNvSpPr>
            <a:spLocks noGrp="1"/>
          </p:cNvSpPr>
          <p:nvPr>
            <p:ph type="sldNum" sz="quarter" idx="12"/>
          </p:nvPr>
        </p:nvSpPr>
        <p:spPr/>
        <p:txBody>
          <a:bodyPr/>
          <a:lstStyle>
            <a:lvl1pPr>
              <a:defRPr/>
            </a:lvl1pPr>
          </a:lstStyle>
          <a:p>
            <a:pPr>
              <a:defRPr/>
            </a:pPr>
            <a:fld id="{E0540126-85DD-A343-99BB-581F6DC21F54}" type="slidenum">
              <a:rPr lang="en-US"/>
              <a:pPr>
                <a:defRPr/>
              </a:pPr>
              <a:t>‹#›</a:t>
            </a:fld>
            <a:endParaRPr lang="en-US"/>
          </a:p>
        </p:txBody>
      </p:sp>
    </p:spTree>
    <p:extLst>
      <p:ext uri="{BB962C8B-B14F-4D97-AF65-F5344CB8AC3E}">
        <p14:creationId xmlns:p14="http://schemas.microsoft.com/office/powerpoint/2010/main" val="35152603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ＭＳ Ｐゴシック" pitchFamily="34" charset="-128"/>
              </a:defRPr>
            </a:lvl1pPr>
          </a:lstStyle>
          <a:p>
            <a:pPr>
              <a:defRPr/>
            </a:pPr>
            <a:r>
              <a:rPr lang="en-US" smtClean="0">
                <a:latin typeface="Times New Roman"/>
              </a:rPr>
              <a:t>4/10/17</a:t>
            </a:r>
            <a:endParaRPr lang="en-US">
              <a:latin typeface="Times New Roman"/>
            </a:endParaRPr>
          </a:p>
        </p:txBody>
      </p:sp>
      <p:sp>
        <p:nvSpPr>
          <p:cNvPr id="3" name="Footer Placeholder 2"/>
          <p:cNvSpPr>
            <a:spLocks noGrp="1"/>
          </p:cNvSpPr>
          <p:nvPr>
            <p:ph type="ftr" sz="quarter" idx="11"/>
          </p:nvPr>
        </p:nvSpPr>
        <p:spPr/>
        <p:txBody>
          <a:bodyPr/>
          <a:lstStyle>
            <a:lvl1pPr>
              <a:defRPr>
                <a:ea typeface="ＭＳ Ｐゴシック" pitchFamily="34" charset="-128"/>
              </a:defRPr>
            </a:lvl1pPr>
          </a:lstStyle>
          <a:p>
            <a:pPr>
              <a:defRPr/>
            </a:pPr>
            <a:endParaRPr lang="en-US">
              <a:latin typeface="Times New Roman"/>
            </a:endParaRPr>
          </a:p>
        </p:txBody>
      </p:sp>
      <p:sp>
        <p:nvSpPr>
          <p:cNvPr id="4" name="Slide Number Placeholder 3"/>
          <p:cNvSpPr>
            <a:spLocks noGrp="1"/>
          </p:cNvSpPr>
          <p:nvPr>
            <p:ph type="sldNum" sz="quarter" idx="12"/>
          </p:nvPr>
        </p:nvSpPr>
        <p:spPr/>
        <p:txBody>
          <a:bodyPr/>
          <a:lstStyle>
            <a:lvl1pPr>
              <a:defRPr/>
            </a:lvl1pPr>
          </a:lstStyle>
          <a:p>
            <a:pPr>
              <a:defRPr/>
            </a:pPr>
            <a:fld id="{DA66F236-E4CE-4846-881A-C149267F1C6B}" type="slidenum">
              <a:rPr lang="en-US"/>
              <a:pPr>
                <a:defRPr/>
              </a:pPr>
              <a:t>‹#›</a:t>
            </a:fld>
            <a:endParaRPr lang="en-US"/>
          </a:p>
        </p:txBody>
      </p:sp>
    </p:spTree>
    <p:extLst>
      <p:ext uri="{BB962C8B-B14F-4D97-AF65-F5344CB8AC3E}">
        <p14:creationId xmlns:p14="http://schemas.microsoft.com/office/powerpoint/2010/main" val="5783401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ea typeface="ＭＳ Ｐゴシック" pitchFamily="34" charset="-128"/>
              </a:defRPr>
            </a:lvl1pPr>
          </a:lstStyle>
          <a:p>
            <a:pPr>
              <a:defRPr/>
            </a:pPr>
            <a:r>
              <a:rPr lang="en-US" smtClean="0">
                <a:latin typeface="Times New Roman"/>
              </a:rPr>
              <a:t>4/10/17</a:t>
            </a:r>
            <a:endParaRPr lang="en-US">
              <a:latin typeface="Times New Roman"/>
            </a:endParaRPr>
          </a:p>
        </p:txBody>
      </p:sp>
      <p:sp>
        <p:nvSpPr>
          <p:cNvPr id="6" name="Footer Placeholder 5"/>
          <p:cNvSpPr>
            <a:spLocks noGrp="1"/>
          </p:cNvSpPr>
          <p:nvPr>
            <p:ph type="ftr" sz="quarter" idx="11"/>
          </p:nvPr>
        </p:nvSpPr>
        <p:spPr/>
        <p:txBody>
          <a:bodyPr/>
          <a:lstStyle>
            <a:lvl1pPr>
              <a:defRPr>
                <a:ea typeface="ＭＳ Ｐゴシック" pitchFamily="34" charset="-128"/>
              </a:defRPr>
            </a:lvl1pPr>
          </a:lstStyle>
          <a:p>
            <a:pPr>
              <a:defRPr/>
            </a:pPr>
            <a:endParaRPr lang="en-US">
              <a:latin typeface="Times New Roman"/>
            </a:endParaRPr>
          </a:p>
        </p:txBody>
      </p:sp>
      <p:sp>
        <p:nvSpPr>
          <p:cNvPr id="7" name="Slide Number Placeholder 6"/>
          <p:cNvSpPr>
            <a:spLocks noGrp="1"/>
          </p:cNvSpPr>
          <p:nvPr>
            <p:ph type="sldNum" sz="quarter" idx="12"/>
          </p:nvPr>
        </p:nvSpPr>
        <p:spPr/>
        <p:txBody>
          <a:bodyPr/>
          <a:lstStyle>
            <a:lvl1pPr>
              <a:defRPr/>
            </a:lvl1pPr>
          </a:lstStyle>
          <a:p>
            <a:pPr>
              <a:defRPr/>
            </a:pPr>
            <a:fld id="{90C38939-4355-C447-B1C9-F1C2B730A33F}" type="slidenum">
              <a:rPr lang="en-US"/>
              <a:pPr>
                <a:defRPr/>
              </a:pPr>
              <a:t>‹#›</a:t>
            </a:fld>
            <a:endParaRPr lang="en-US"/>
          </a:p>
        </p:txBody>
      </p:sp>
    </p:spTree>
    <p:extLst>
      <p:ext uri="{BB962C8B-B14F-4D97-AF65-F5344CB8AC3E}">
        <p14:creationId xmlns:p14="http://schemas.microsoft.com/office/powerpoint/2010/main" val="30287476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ea typeface="ＭＳ Ｐゴシック" pitchFamily="34" charset="-128"/>
              </a:defRPr>
            </a:lvl1pPr>
          </a:lstStyle>
          <a:p>
            <a:pPr>
              <a:defRPr/>
            </a:pPr>
            <a:r>
              <a:rPr lang="en-US" smtClean="0">
                <a:latin typeface="Times New Roman"/>
              </a:rPr>
              <a:t>4/10/17</a:t>
            </a:r>
            <a:endParaRPr lang="en-US">
              <a:latin typeface="Times New Roman"/>
            </a:endParaRPr>
          </a:p>
        </p:txBody>
      </p:sp>
      <p:sp>
        <p:nvSpPr>
          <p:cNvPr id="6" name="Footer Placeholder 5"/>
          <p:cNvSpPr>
            <a:spLocks noGrp="1"/>
          </p:cNvSpPr>
          <p:nvPr>
            <p:ph type="ftr" sz="quarter" idx="11"/>
          </p:nvPr>
        </p:nvSpPr>
        <p:spPr/>
        <p:txBody>
          <a:bodyPr/>
          <a:lstStyle>
            <a:lvl1pPr>
              <a:defRPr>
                <a:ea typeface="ＭＳ Ｐゴシック" pitchFamily="34" charset="-128"/>
              </a:defRPr>
            </a:lvl1pPr>
          </a:lstStyle>
          <a:p>
            <a:pPr>
              <a:defRPr/>
            </a:pPr>
            <a:endParaRPr lang="en-US">
              <a:latin typeface="Times New Roman"/>
            </a:endParaRPr>
          </a:p>
        </p:txBody>
      </p:sp>
      <p:sp>
        <p:nvSpPr>
          <p:cNvPr id="7" name="Slide Number Placeholder 6"/>
          <p:cNvSpPr>
            <a:spLocks noGrp="1"/>
          </p:cNvSpPr>
          <p:nvPr>
            <p:ph type="sldNum" sz="quarter" idx="12"/>
          </p:nvPr>
        </p:nvSpPr>
        <p:spPr/>
        <p:txBody>
          <a:bodyPr/>
          <a:lstStyle>
            <a:lvl1pPr>
              <a:defRPr/>
            </a:lvl1pPr>
          </a:lstStyle>
          <a:p>
            <a:pPr>
              <a:defRPr/>
            </a:pPr>
            <a:fld id="{DD5C5A8F-39AB-784B-9A09-D630C72E7437}" type="slidenum">
              <a:rPr lang="en-US"/>
              <a:pPr>
                <a:defRPr/>
              </a:pPr>
              <a:t>‹#›</a:t>
            </a:fld>
            <a:endParaRPr lang="en-US"/>
          </a:p>
        </p:txBody>
      </p:sp>
    </p:spTree>
    <p:extLst>
      <p:ext uri="{BB962C8B-B14F-4D97-AF65-F5344CB8AC3E}">
        <p14:creationId xmlns:p14="http://schemas.microsoft.com/office/powerpoint/2010/main" val="30079523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a typeface="ＭＳ Ｐゴシック" pitchFamily="34" charset="-128"/>
              </a:defRPr>
            </a:lvl1pPr>
          </a:lstStyle>
          <a:p>
            <a:pPr>
              <a:defRPr/>
            </a:pPr>
            <a:r>
              <a:rPr lang="en-US" smtClean="0">
                <a:latin typeface="Times New Roman"/>
              </a:rPr>
              <a:t>4/10/17</a:t>
            </a:r>
            <a:endParaRPr lang="en-US">
              <a:latin typeface="Times New Roman"/>
            </a:endParaRPr>
          </a:p>
        </p:txBody>
      </p:sp>
      <p:sp>
        <p:nvSpPr>
          <p:cNvPr id="5"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US">
              <a:latin typeface="Times New Roman"/>
            </a:endParaRPr>
          </a:p>
        </p:txBody>
      </p:sp>
      <p:sp>
        <p:nvSpPr>
          <p:cNvPr id="6" name="Slide Number Placeholder 5"/>
          <p:cNvSpPr>
            <a:spLocks noGrp="1"/>
          </p:cNvSpPr>
          <p:nvPr>
            <p:ph type="sldNum" sz="quarter" idx="12"/>
          </p:nvPr>
        </p:nvSpPr>
        <p:spPr/>
        <p:txBody>
          <a:bodyPr/>
          <a:lstStyle>
            <a:lvl1pPr>
              <a:defRPr/>
            </a:lvl1pPr>
          </a:lstStyle>
          <a:p>
            <a:pPr>
              <a:defRPr/>
            </a:pPr>
            <a:fld id="{A18332EA-4456-2B4C-86A1-5098E230D936}" type="slidenum">
              <a:rPr lang="en-US"/>
              <a:pPr>
                <a:defRPr/>
              </a:pPr>
              <a:t>‹#›</a:t>
            </a:fld>
            <a:endParaRPr lang="en-US"/>
          </a:p>
        </p:txBody>
      </p:sp>
    </p:spTree>
    <p:extLst>
      <p:ext uri="{BB962C8B-B14F-4D97-AF65-F5344CB8AC3E}">
        <p14:creationId xmlns:p14="http://schemas.microsoft.com/office/powerpoint/2010/main" val="7798605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a typeface="ＭＳ Ｐゴシック" pitchFamily="34" charset="-128"/>
              </a:defRPr>
            </a:lvl1pPr>
          </a:lstStyle>
          <a:p>
            <a:pPr>
              <a:defRPr/>
            </a:pPr>
            <a:r>
              <a:rPr lang="en-US" smtClean="0">
                <a:latin typeface="Times New Roman"/>
              </a:rPr>
              <a:t>4/10/17</a:t>
            </a:r>
            <a:endParaRPr lang="en-US">
              <a:latin typeface="Times New Roman"/>
            </a:endParaRPr>
          </a:p>
        </p:txBody>
      </p:sp>
      <p:sp>
        <p:nvSpPr>
          <p:cNvPr id="5"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US">
              <a:latin typeface="Times New Roman"/>
            </a:endParaRPr>
          </a:p>
        </p:txBody>
      </p:sp>
      <p:sp>
        <p:nvSpPr>
          <p:cNvPr id="6" name="Slide Number Placeholder 5"/>
          <p:cNvSpPr>
            <a:spLocks noGrp="1"/>
          </p:cNvSpPr>
          <p:nvPr>
            <p:ph type="sldNum" sz="quarter" idx="12"/>
          </p:nvPr>
        </p:nvSpPr>
        <p:spPr/>
        <p:txBody>
          <a:bodyPr/>
          <a:lstStyle>
            <a:lvl1pPr>
              <a:defRPr/>
            </a:lvl1pPr>
          </a:lstStyle>
          <a:p>
            <a:pPr>
              <a:defRPr/>
            </a:pPr>
            <a:fld id="{C9FFBBF4-78FE-DF4D-8FAF-A0BA4FB009F3}" type="slidenum">
              <a:rPr lang="en-US"/>
              <a:pPr>
                <a:defRPr/>
              </a:pPr>
              <a:t>‹#›</a:t>
            </a:fld>
            <a:endParaRPr lang="en-US"/>
          </a:p>
        </p:txBody>
      </p:sp>
    </p:spTree>
    <p:extLst>
      <p:ext uri="{BB962C8B-B14F-4D97-AF65-F5344CB8AC3E}">
        <p14:creationId xmlns:p14="http://schemas.microsoft.com/office/powerpoint/2010/main" val="33004669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ea typeface="ＭＳ Ｐゴシック" pitchFamily="34" charset="-128"/>
              </a:defRPr>
            </a:lvl1pPr>
          </a:lstStyle>
          <a:p>
            <a:pPr>
              <a:defRPr/>
            </a:pPr>
            <a:r>
              <a:rPr lang="en-US" smtClean="0">
                <a:latin typeface="Times New Roman"/>
              </a:rPr>
              <a:t>4/10/17</a:t>
            </a:r>
            <a:endParaRPr lang="en-US">
              <a:latin typeface="Times New Roman"/>
            </a:endParaRPr>
          </a:p>
        </p:txBody>
      </p:sp>
      <p:sp>
        <p:nvSpPr>
          <p:cNvPr id="6" name="Footer Placeholder 5"/>
          <p:cNvSpPr>
            <a:spLocks noGrp="1"/>
          </p:cNvSpPr>
          <p:nvPr>
            <p:ph type="ftr" sz="quarter" idx="11"/>
          </p:nvPr>
        </p:nvSpPr>
        <p:spPr/>
        <p:txBody>
          <a:bodyPr/>
          <a:lstStyle>
            <a:lvl1pPr>
              <a:defRPr>
                <a:ea typeface="ＭＳ Ｐゴシック" pitchFamily="34" charset="-128"/>
              </a:defRPr>
            </a:lvl1pPr>
          </a:lstStyle>
          <a:p>
            <a:pPr>
              <a:defRPr/>
            </a:pPr>
            <a:endParaRPr lang="en-US">
              <a:latin typeface="Times New Roman"/>
            </a:endParaRPr>
          </a:p>
        </p:txBody>
      </p:sp>
      <p:sp>
        <p:nvSpPr>
          <p:cNvPr id="7" name="Slide Number Placeholder 6"/>
          <p:cNvSpPr>
            <a:spLocks noGrp="1"/>
          </p:cNvSpPr>
          <p:nvPr>
            <p:ph type="sldNum" sz="quarter" idx="12"/>
          </p:nvPr>
        </p:nvSpPr>
        <p:spPr/>
        <p:txBody>
          <a:bodyPr/>
          <a:lstStyle>
            <a:lvl1pPr>
              <a:defRPr/>
            </a:lvl1pPr>
          </a:lstStyle>
          <a:p>
            <a:pPr>
              <a:defRPr/>
            </a:pPr>
            <a:fld id="{864017AE-D450-8A4D-933E-7539759170E7}" type="slidenum">
              <a:rPr lang="en-US"/>
              <a:pPr>
                <a:defRPr/>
              </a:pPr>
              <a:t>‹#›</a:t>
            </a:fld>
            <a:endParaRPr lang="en-US"/>
          </a:p>
        </p:txBody>
      </p:sp>
    </p:spTree>
    <p:extLst>
      <p:ext uri="{BB962C8B-B14F-4D97-AF65-F5344CB8AC3E}">
        <p14:creationId xmlns:p14="http://schemas.microsoft.com/office/powerpoint/2010/main" val="33867077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ea typeface="ＭＳ Ｐゴシック" pitchFamily="34" charset="-128"/>
              </a:defRPr>
            </a:lvl1pPr>
          </a:lstStyle>
          <a:p>
            <a:pPr>
              <a:defRPr/>
            </a:pPr>
            <a:r>
              <a:rPr lang="en-US" smtClean="0">
                <a:latin typeface="Times New Roman"/>
              </a:rPr>
              <a:t>4/10/17</a:t>
            </a:r>
            <a:endParaRPr lang="en-US">
              <a:latin typeface="Times New Roman"/>
            </a:endParaRPr>
          </a:p>
        </p:txBody>
      </p:sp>
      <p:sp>
        <p:nvSpPr>
          <p:cNvPr id="4" name="Footer Placeholder 3"/>
          <p:cNvSpPr>
            <a:spLocks noGrp="1"/>
          </p:cNvSpPr>
          <p:nvPr>
            <p:ph type="ftr" sz="quarter" idx="11"/>
          </p:nvPr>
        </p:nvSpPr>
        <p:spPr/>
        <p:txBody>
          <a:bodyPr/>
          <a:lstStyle>
            <a:lvl1pPr>
              <a:defRPr>
                <a:ea typeface="ＭＳ Ｐゴシック" pitchFamily="34" charset="-128"/>
              </a:defRPr>
            </a:lvl1pPr>
          </a:lstStyle>
          <a:p>
            <a:pPr>
              <a:defRPr/>
            </a:pPr>
            <a:endParaRPr lang="en-US">
              <a:latin typeface="Times New Roman"/>
            </a:endParaRPr>
          </a:p>
        </p:txBody>
      </p:sp>
      <p:sp>
        <p:nvSpPr>
          <p:cNvPr id="5" name="Slide Number Placeholder 4"/>
          <p:cNvSpPr>
            <a:spLocks noGrp="1"/>
          </p:cNvSpPr>
          <p:nvPr>
            <p:ph type="sldNum" sz="quarter" idx="12"/>
          </p:nvPr>
        </p:nvSpPr>
        <p:spPr/>
        <p:txBody>
          <a:bodyPr/>
          <a:lstStyle>
            <a:lvl1pPr>
              <a:defRPr/>
            </a:lvl1pPr>
          </a:lstStyle>
          <a:p>
            <a:pPr>
              <a:defRPr/>
            </a:pPr>
            <a:fld id="{F7DFA98A-6BC9-4A47-805E-C55B28851BEC}" type="slidenum">
              <a:rPr lang="en-US"/>
              <a:pPr>
                <a:defRPr/>
              </a:pPr>
              <a:t>‹#›</a:t>
            </a:fld>
            <a:endParaRPr lang="en-US"/>
          </a:p>
        </p:txBody>
      </p:sp>
    </p:spTree>
    <p:extLst>
      <p:ext uri="{BB962C8B-B14F-4D97-AF65-F5344CB8AC3E}">
        <p14:creationId xmlns:p14="http://schemas.microsoft.com/office/powerpoint/2010/main" val="3140353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4/10/17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33550898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lnSpc>
                <a:spcPct val="90000"/>
              </a:lnSpc>
              <a:spcBef>
                <a:spcPct val="20000"/>
              </a:spcBef>
              <a:spcAft>
                <a:spcPct val="0"/>
              </a:spcAft>
              <a:buFontTx/>
              <a:buChar char="–"/>
              <a:defRPr b="1">
                <a:latin typeface="Arial" pitchFamily="34" charset="0"/>
                <a:ea typeface="ＭＳ Ｐゴシック" pitchFamily="34" charset="-128"/>
              </a:defRPr>
            </a:lvl1pPr>
          </a:lstStyle>
          <a:p>
            <a:pPr>
              <a:defRPr/>
            </a:pPr>
            <a:r>
              <a:rPr lang="en-US" smtClean="0"/>
              <a:t>4/10/17</a:t>
            </a:r>
            <a:endParaRPr lang="en-US"/>
          </a:p>
        </p:txBody>
      </p:sp>
      <p:sp>
        <p:nvSpPr>
          <p:cNvPr id="5" name="Footer Placeholder 4"/>
          <p:cNvSpPr>
            <a:spLocks noGrp="1"/>
          </p:cNvSpPr>
          <p:nvPr>
            <p:ph type="ftr" sz="quarter" idx="11"/>
          </p:nvPr>
        </p:nvSpPr>
        <p:spPr/>
        <p:txBody>
          <a:bodyPr/>
          <a:lstStyle>
            <a:lvl1pPr fontAlgn="base">
              <a:lnSpc>
                <a:spcPct val="90000"/>
              </a:lnSpc>
              <a:spcBef>
                <a:spcPct val="20000"/>
              </a:spcBef>
              <a:spcAft>
                <a:spcPct val="0"/>
              </a:spcAft>
              <a:buFontTx/>
              <a:buChar char="–"/>
              <a:defRPr b="1">
                <a:latin typeface="Arial" pitchFamily="34" charset="0"/>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90000"/>
              </a:lnSpc>
              <a:spcBef>
                <a:spcPct val="20000"/>
              </a:spcBef>
              <a:buFontTx/>
              <a:buChar char="–"/>
              <a:defRPr b="1">
                <a:latin typeface="Arial" charset="0"/>
              </a:defRPr>
            </a:lvl1pPr>
          </a:lstStyle>
          <a:p>
            <a:pPr>
              <a:defRPr/>
            </a:pPr>
            <a:fld id="{5ECF152D-3FDF-6A4B-8C30-E569AE68C70A}" type="slidenum">
              <a:rPr lang="en-US"/>
              <a:pPr>
                <a:defRPr/>
              </a:pPr>
              <a:t>‹#›</a:t>
            </a:fld>
            <a:endParaRPr lang="en-US"/>
          </a:p>
        </p:txBody>
      </p:sp>
    </p:spTree>
    <p:extLst>
      <p:ext uri="{BB962C8B-B14F-4D97-AF65-F5344CB8AC3E}">
        <p14:creationId xmlns:p14="http://schemas.microsoft.com/office/powerpoint/2010/main" val="38415656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lnSpc>
                <a:spcPct val="90000"/>
              </a:lnSpc>
              <a:spcBef>
                <a:spcPct val="20000"/>
              </a:spcBef>
              <a:spcAft>
                <a:spcPct val="0"/>
              </a:spcAft>
              <a:buFontTx/>
              <a:buChar char="–"/>
              <a:defRPr b="1">
                <a:latin typeface="Arial" pitchFamily="34" charset="0"/>
                <a:ea typeface="ＭＳ Ｐゴシック" pitchFamily="34" charset="-128"/>
              </a:defRPr>
            </a:lvl1pPr>
          </a:lstStyle>
          <a:p>
            <a:pPr>
              <a:defRPr/>
            </a:pPr>
            <a:r>
              <a:rPr lang="en-US" smtClean="0"/>
              <a:t>4/10/17</a:t>
            </a:r>
            <a:endParaRPr lang="en-US"/>
          </a:p>
        </p:txBody>
      </p:sp>
      <p:sp>
        <p:nvSpPr>
          <p:cNvPr id="5" name="Footer Placeholder 4"/>
          <p:cNvSpPr>
            <a:spLocks noGrp="1"/>
          </p:cNvSpPr>
          <p:nvPr>
            <p:ph type="ftr" sz="quarter" idx="11"/>
          </p:nvPr>
        </p:nvSpPr>
        <p:spPr/>
        <p:txBody>
          <a:bodyPr/>
          <a:lstStyle>
            <a:lvl1pPr fontAlgn="base">
              <a:lnSpc>
                <a:spcPct val="90000"/>
              </a:lnSpc>
              <a:spcBef>
                <a:spcPct val="20000"/>
              </a:spcBef>
              <a:spcAft>
                <a:spcPct val="0"/>
              </a:spcAft>
              <a:buFontTx/>
              <a:buChar char="–"/>
              <a:defRPr b="1">
                <a:latin typeface="Arial" pitchFamily="34" charset="0"/>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90000"/>
              </a:lnSpc>
              <a:spcBef>
                <a:spcPct val="20000"/>
              </a:spcBef>
              <a:buFontTx/>
              <a:buChar char="–"/>
              <a:defRPr b="1">
                <a:latin typeface="Arial" charset="0"/>
              </a:defRPr>
            </a:lvl1pPr>
          </a:lstStyle>
          <a:p>
            <a:pPr>
              <a:defRPr/>
            </a:pPr>
            <a:fld id="{AAB85275-30A1-F44B-B5E3-26094B9EFA9B}" type="slidenum">
              <a:rPr lang="en-US"/>
              <a:pPr>
                <a:defRPr/>
              </a:pPr>
              <a:t>‹#›</a:t>
            </a:fld>
            <a:endParaRPr lang="en-US"/>
          </a:p>
        </p:txBody>
      </p:sp>
    </p:spTree>
    <p:extLst>
      <p:ext uri="{BB962C8B-B14F-4D97-AF65-F5344CB8AC3E}">
        <p14:creationId xmlns:p14="http://schemas.microsoft.com/office/powerpoint/2010/main" val="1015291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lnSpc>
                <a:spcPct val="90000"/>
              </a:lnSpc>
              <a:spcBef>
                <a:spcPct val="20000"/>
              </a:spcBef>
              <a:spcAft>
                <a:spcPct val="0"/>
              </a:spcAft>
              <a:buFontTx/>
              <a:buChar char="–"/>
              <a:defRPr b="1">
                <a:latin typeface="Arial" pitchFamily="34" charset="0"/>
                <a:ea typeface="ＭＳ Ｐゴシック" pitchFamily="34" charset="-128"/>
              </a:defRPr>
            </a:lvl1pPr>
          </a:lstStyle>
          <a:p>
            <a:pPr>
              <a:defRPr/>
            </a:pPr>
            <a:r>
              <a:rPr lang="en-US" smtClean="0"/>
              <a:t>4/10/17</a:t>
            </a:r>
            <a:endParaRPr lang="en-US"/>
          </a:p>
        </p:txBody>
      </p:sp>
      <p:sp>
        <p:nvSpPr>
          <p:cNvPr id="5" name="Footer Placeholder 4"/>
          <p:cNvSpPr>
            <a:spLocks noGrp="1"/>
          </p:cNvSpPr>
          <p:nvPr>
            <p:ph type="ftr" sz="quarter" idx="11"/>
          </p:nvPr>
        </p:nvSpPr>
        <p:spPr/>
        <p:txBody>
          <a:bodyPr/>
          <a:lstStyle>
            <a:lvl1pPr fontAlgn="base">
              <a:lnSpc>
                <a:spcPct val="90000"/>
              </a:lnSpc>
              <a:spcBef>
                <a:spcPct val="20000"/>
              </a:spcBef>
              <a:spcAft>
                <a:spcPct val="0"/>
              </a:spcAft>
              <a:buFontTx/>
              <a:buChar char="–"/>
              <a:defRPr b="1">
                <a:latin typeface="Arial" pitchFamily="34" charset="0"/>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90000"/>
              </a:lnSpc>
              <a:spcBef>
                <a:spcPct val="20000"/>
              </a:spcBef>
              <a:buFontTx/>
              <a:buChar char="–"/>
              <a:defRPr b="1">
                <a:latin typeface="Arial" charset="0"/>
              </a:defRPr>
            </a:lvl1pPr>
          </a:lstStyle>
          <a:p>
            <a:pPr>
              <a:defRPr/>
            </a:pPr>
            <a:fld id="{094DB882-09A0-544E-8BD8-7B607EBE6DAC}" type="slidenum">
              <a:rPr lang="en-US"/>
              <a:pPr>
                <a:defRPr/>
              </a:pPr>
              <a:t>‹#›</a:t>
            </a:fld>
            <a:endParaRPr lang="en-US"/>
          </a:p>
        </p:txBody>
      </p:sp>
    </p:spTree>
    <p:extLst>
      <p:ext uri="{BB962C8B-B14F-4D97-AF65-F5344CB8AC3E}">
        <p14:creationId xmlns:p14="http://schemas.microsoft.com/office/powerpoint/2010/main" val="8763644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lnSpc>
                <a:spcPct val="90000"/>
              </a:lnSpc>
              <a:spcBef>
                <a:spcPct val="20000"/>
              </a:spcBef>
              <a:spcAft>
                <a:spcPct val="0"/>
              </a:spcAft>
              <a:buFontTx/>
              <a:buChar char="–"/>
              <a:defRPr b="1">
                <a:latin typeface="Arial" pitchFamily="34" charset="0"/>
                <a:ea typeface="ＭＳ Ｐゴシック" pitchFamily="34" charset="-128"/>
              </a:defRPr>
            </a:lvl1pPr>
          </a:lstStyle>
          <a:p>
            <a:pPr>
              <a:defRPr/>
            </a:pPr>
            <a:r>
              <a:rPr lang="en-US" smtClean="0"/>
              <a:t>4/10/17</a:t>
            </a:r>
            <a:endParaRPr lang="en-US"/>
          </a:p>
        </p:txBody>
      </p:sp>
      <p:sp>
        <p:nvSpPr>
          <p:cNvPr id="6" name="Footer Placeholder 5"/>
          <p:cNvSpPr>
            <a:spLocks noGrp="1"/>
          </p:cNvSpPr>
          <p:nvPr>
            <p:ph type="ftr" sz="quarter" idx="11"/>
          </p:nvPr>
        </p:nvSpPr>
        <p:spPr/>
        <p:txBody>
          <a:bodyPr/>
          <a:lstStyle>
            <a:lvl1pPr fontAlgn="base">
              <a:lnSpc>
                <a:spcPct val="90000"/>
              </a:lnSpc>
              <a:spcBef>
                <a:spcPct val="20000"/>
              </a:spcBef>
              <a:spcAft>
                <a:spcPct val="0"/>
              </a:spcAft>
              <a:buFontTx/>
              <a:buChar char="–"/>
              <a:defRPr b="1">
                <a:latin typeface="Arial" pitchFamily="34" charset="0"/>
                <a:ea typeface="ＭＳ Ｐゴシック"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90000"/>
              </a:lnSpc>
              <a:spcBef>
                <a:spcPct val="20000"/>
              </a:spcBef>
              <a:buFontTx/>
              <a:buChar char="–"/>
              <a:defRPr b="1">
                <a:latin typeface="Arial" charset="0"/>
              </a:defRPr>
            </a:lvl1pPr>
          </a:lstStyle>
          <a:p>
            <a:pPr>
              <a:defRPr/>
            </a:pPr>
            <a:fld id="{F0F241A5-B840-6041-B6B6-53304ACA3F39}" type="slidenum">
              <a:rPr lang="en-US"/>
              <a:pPr>
                <a:defRPr/>
              </a:pPr>
              <a:t>‹#›</a:t>
            </a:fld>
            <a:endParaRPr lang="en-US"/>
          </a:p>
        </p:txBody>
      </p:sp>
    </p:spTree>
    <p:extLst>
      <p:ext uri="{BB962C8B-B14F-4D97-AF65-F5344CB8AC3E}">
        <p14:creationId xmlns:p14="http://schemas.microsoft.com/office/powerpoint/2010/main" val="31416713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lnSpc>
                <a:spcPct val="90000"/>
              </a:lnSpc>
              <a:spcBef>
                <a:spcPct val="20000"/>
              </a:spcBef>
              <a:spcAft>
                <a:spcPct val="0"/>
              </a:spcAft>
              <a:buFontTx/>
              <a:buChar char="–"/>
              <a:defRPr b="1">
                <a:latin typeface="Arial" pitchFamily="34" charset="0"/>
                <a:ea typeface="ＭＳ Ｐゴシック" pitchFamily="34" charset="-128"/>
              </a:defRPr>
            </a:lvl1pPr>
          </a:lstStyle>
          <a:p>
            <a:pPr>
              <a:defRPr/>
            </a:pPr>
            <a:r>
              <a:rPr lang="en-US" smtClean="0"/>
              <a:t>4/10/17</a:t>
            </a:r>
            <a:endParaRPr lang="en-US"/>
          </a:p>
        </p:txBody>
      </p:sp>
      <p:sp>
        <p:nvSpPr>
          <p:cNvPr id="8" name="Footer Placeholder 7"/>
          <p:cNvSpPr>
            <a:spLocks noGrp="1"/>
          </p:cNvSpPr>
          <p:nvPr>
            <p:ph type="ftr" sz="quarter" idx="11"/>
          </p:nvPr>
        </p:nvSpPr>
        <p:spPr/>
        <p:txBody>
          <a:bodyPr/>
          <a:lstStyle>
            <a:lvl1pPr fontAlgn="base">
              <a:lnSpc>
                <a:spcPct val="90000"/>
              </a:lnSpc>
              <a:spcBef>
                <a:spcPct val="20000"/>
              </a:spcBef>
              <a:spcAft>
                <a:spcPct val="0"/>
              </a:spcAft>
              <a:buFontTx/>
              <a:buChar char="–"/>
              <a:defRPr b="1">
                <a:latin typeface="Arial" pitchFamily="34" charset="0"/>
                <a:ea typeface="ＭＳ Ｐゴシック"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a:lnSpc>
                <a:spcPct val="90000"/>
              </a:lnSpc>
              <a:spcBef>
                <a:spcPct val="20000"/>
              </a:spcBef>
              <a:buFontTx/>
              <a:buChar char="–"/>
              <a:defRPr b="1">
                <a:latin typeface="Arial" charset="0"/>
              </a:defRPr>
            </a:lvl1pPr>
          </a:lstStyle>
          <a:p>
            <a:pPr>
              <a:defRPr/>
            </a:pPr>
            <a:fld id="{F5E934FA-67A5-CB44-9937-C0CA0117565F}" type="slidenum">
              <a:rPr lang="en-US"/>
              <a:pPr>
                <a:defRPr/>
              </a:pPr>
              <a:t>‹#›</a:t>
            </a:fld>
            <a:endParaRPr lang="en-US"/>
          </a:p>
        </p:txBody>
      </p:sp>
    </p:spTree>
    <p:extLst>
      <p:ext uri="{BB962C8B-B14F-4D97-AF65-F5344CB8AC3E}">
        <p14:creationId xmlns:p14="http://schemas.microsoft.com/office/powerpoint/2010/main" val="39399984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lnSpc>
                <a:spcPct val="90000"/>
              </a:lnSpc>
              <a:spcBef>
                <a:spcPct val="20000"/>
              </a:spcBef>
              <a:spcAft>
                <a:spcPct val="0"/>
              </a:spcAft>
              <a:buFontTx/>
              <a:buChar char="–"/>
              <a:defRPr b="1">
                <a:latin typeface="Arial" pitchFamily="34" charset="0"/>
                <a:ea typeface="ＭＳ Ｐゴシック" pitchFamily="34" charset="-128"/>
              </a:defRPr>
            </a:lvl1pPr>
          </a:lstStyle>
          <a:p>
            <a:pPr>
              <a:defRPr/>
            </a:pPr>
            <a:r>
              <a:rPr lang="en-US" smtClean="0"/>
              <a:t>4/10/17</a:t>
            </a:r>
            <a:endParaRPr lang="en-US"/>
          </a:p>
        </p:txBody>
      </p:sp>
      <p:sp>
        <p:nvSpPr>
          <p:cNvPr id="4" name="Footer Placeholder 3"/>
          <p:cNvSpPr>
            <a:spLocks noGrp="1"/>
          </p:cNvSpPr>
          <p:nvPr>
            <p:ph type="ftr" sz="quarter" idx="11"/>
          </p:nvPr>
        </p:nvSpPr>
        <p:spPr/>
        <p:txBody>
          <a:bodyPr/>
          <a:lstStyle>
            <a:lvl1pPr fontAlgn="base">
              <a:lnSpc>
                <a:spcPct val="90000"/>
              </a:lnSpc>
              <a:spcBef>
                <a:spcPct val="20000"/>
              </a:spcBef>
              <a:spcAft>
                <a:spcPct val="0"/>
              </a:spcAft>
              <a:buFontTx/>
              <a:buChar char="–"/>
              <a:defRPr b="1">
                <a:latin typeface="Arial" pitchFamily="34" charset="0"/>
                <a:ea typeface="ＭＳ Ｐゴシック"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a:lnSpc>
                <a:spcPct val="90000"/>
              </a:lnSpc>
              <a:spcBef>
                <a:spcPct val="20000"/>
              </a:spcBef>
              <a:buFontTx/>
              <a:buChar char="–"/>
              <a:defRPr b="1">
                <a:latin typeface="Arial" charset="0"/>
              </a:defRPr>
            </a:lvl1pPr>
          </a:lstStyle>
          <a:p>
            <a:pPr>
              <a:defRPr/>
            </a:pPr>
            <a:fld id="{27770127-398D-C54F-B9AE-B4F04EE7F842}" type="slidenum">
              <a:rPr lang="en-US"/>
              <a:pPr>
                <a:defRPr/>
              </a:pPr>
              <a:t>‹#›</a:t>
            </a:fld>
            <a:endParaRPr lang="en-US"/>
          </a:p>
        </p:txBody>
      </p:sp>
    </p:spTree>
    <p:extLst>
      <p:ext uri="{BB962C8B-B14F-4D97-AF65-F5344CB8AC3E}">
        <p14:creationId xmlns:p14="http://schemas.microsoft.com/office/powerpoint/2010/main" val="646453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lnSpc>
                <a:spcPct val="90000"/>
              </a:lnSpc>
              <a:spcBef>
                <a:spcPct val="20000"/>
              </a:spcBef>
              <a:spcAft>
                <a:spcPct val="0"/>
              </a:spcAft>
              <a:buFontTx/>
              <a:buChar char="–"/>
              <a:defRPr b="1">
                <a:latin typeface="Arial" pitchFamily="34" charset="0"/>
                <a:ea typeface="ＭＳ Ｐゴシック" pitchFamily="34" charset="-128"/>
              </a:defRPr>
            </a:lvl1pPr>
          </a:lstStyle>
          <a:p>
            <a:pPr>
              <a:defRPr/>
            </a:pPr>
            <a:r>
              <a:rPr lang="en-US" smtClean="0"/>
              <a:t>4/10/17</a:t>
            </a:r>
            <a:endParaRPr lang="en-US"/>
          </a:p>
        </p:txBody>
      </p:sp>
      <p:sp>
        <p:nvSpPr>
          <p:cNvPr id="3" name="Footer Placeholder 2"/>
          <p:cNvSpPr>
            <a:spLocks noGrp="1"/>
          </p:cNvSpPr>
          <p:nvPr>
            <p:ph type="ftr" sz="quarter" idx="11"/>
          </p:nvPr>
        </p:nvSpPr>
        <p:spPr/>
        <p:txBody>
          <a:bodyPr/>
          <a:lstStyle>
            <a:lvl1pPr fontAlgn="base">
              <a:lnSpc>
                <a:spcPct val="90000"/>
              </a:lnSpc>
              <a:spcBef>
                <a:spcPct val="20000"/>
              </a:spcBef>
              <a:spcAft>
                <a:spcPct val="0"/>
              </a:spcAft>
              <a:buFontTx/>
              <a:buChar char="–"/>
              <a:defRPr b="1">
                <a:latin typeface="Arial" pitchFamily="34" charset="0"/>
                <a:ea typeface="ＭＳ Ｐゴシック"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a:lnSpc>
                <a:spcPct val="90000"/>
              </a:lnSpc>
              <a:spcBef>
                <a:spcPct val="20000"/>
              </a:spcBef>
              <a:buFontTx/>
              <a:buChar char="–"/>
              <a:defRPr b="1">
                <a:latin typeface="Arial" charset="0"/>
              </a:defRPr>
            </a:lvl1pPr>
          </a:lstStyle>
          <a:p>
            <a:pPr>
              <a:defRPr/>
            </a:pPr>
            <a:fld id="{013BAEA8-4341-7741-9521-5D52DD1D1B9E}" type="slidenum">
              <a:rPr lang="en-US"/>
              <a:pPr>
                <a:defRPr/>
              </a:pPr>
              <a:t>‹#›</a:t>
            </a:fld>
            <a:endParaRPr lang="en-US"/>
          </a:p>
        </p:txBody>
      </p:sp>
    </p:spTree>
    <p:extLst>
      <p:ext uri="{BB962C8B-B14F-4D97-AF65-F5344CB8AC3E}">
        <p14:creationId xmlns:p14="http://schemas.microsoft.com/office/powerpoint/2010/main" val="39630317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lnSpc>
                <a:spcPct val="90000"/>
              </a:lnSpc>
              <a:spcBef>
                <a:spcPct val="20000"/>
              </a:spcBef>
              <a:spcAft>
                <a:spcPct val="0"/>
              </a:spcAft>
              <a:buFontTx/>
              <a:buChar char="–"/>
              <a:defRPr b="1">
                <a:latin typeface="Arial" pitchFamily="34" charset="0"/>
                <a:ea typeface="ＭＳ Ｐゴシック" pitchFamily="34" charset="-128"/>
              </a:defRPr>
            </a:lvl1pPr>
          </a:lstStyle>
          <a:p>
            <a:pPr>
              <a:defRPr/>
            </a:pPr>
            <a:r>
              <a:rPr lang="en-US" smtClean="0"/>
              <a:t>4/10/17</a:t>
            </a:r>
            <a:endParaRPr lang="en-US"/>
          </a:p>
        </p:txBody>
      </p:sp>
      <p:sp>
        <p:nvSpPr>
          <p:cNvPr id="6" name="Footer Placeholder 5"/>
          <p:cNvSpPr>
            <a:spLocks noGrp="1"/>
          </p:cNvSpPr>
          <p:nvPr>
            <p:ph type="ftr" sz="quarter" idx="11"/>
          </p:nvPr>
        </p:nvSpPr>
        <p:spPr/>
        <p:txBody>
          <a:bodyPr/>
          <a:lstStyle>
            <a:lvl1pPr fontAlgn="base">
              <a:lnSpc>
                <a:spcPct val="90000"/>
              </a:lnSpc>
              <a:spcBef>
                <a:spcPct val="20000"/>
              </a:spcBef>
              <a:spcAft>
                <a:spcPct val="0"/>
              </a:spcAft>
              <a:buFontTx/>
              <a:buChar char="–"/>
              <a:defRPr b="1">
                <a:latin typeface="Arial" pitchFamily="34" charset="0"/>
                <a:ea typeface="ＭＳ Ｐゴシック"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90000"/>
              </a:lnSpc>
              <a:spcBef>
                <a:spcPct val="20000"/>
              </a:spcBef>
              <a:buFontTx/>
              <a:buChar char="–"/>
              <a:defRPr b="1">
                <a:latin typeface="Arial" charset="0"/>
              </a:defRPr>
            </a:lvl1pPr>
          </a:lstStyle>
          <a:p>
            <a:pPr>
              <a:defRPr/>
            </a:pPr>
            <a:fld id="{19B9E945-D783-8046-98C2-5E92E08A5064}" type="slidenum">
              <a:rPr lang="en-US"/>
              <a:pPr>
                <a:defRPr/>
              </a:pPr>
              <a:t>‹#›</a:t>
            </a:fld>
            <a:endParaRPr lang="en-US"/>
          </a:p>
        </p:txBody>
      </p:sp>
    </p:spTree>
    <p:extLst>
      <p:ext uri="{BB962C8B-B14F-4D97-AF65-F5344CB8AC3E}">
        <p14:creationId xmlns:p14="http://schemas.microsoft.com/office/powerpoint/2010/main" val="12155019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lnSpc>
                <a:spcPct val="90000"/>
              </a:lnSpc>
              <a:spcBef>
                <a:spcPct val="20000"/>
              </a:spcBef>
              <a:spcAft>
                <a:spcPct val="0"/>
              </a:spcAft>
              <a:buFontTx/>
              <a:buChar char="–"/>
              <a:defRPr b="1">
                <a:latin typeface="Arial" pitchFamily="34" charset="0"/>
                <a:ea typeface="ＭＳ Ｐゴシック" pitchFamily="34" charset="-128"/>
              </a:defRPr>
            </a:lvl1pPr>
          </a:lstStyle>
          <a:p>
            <a:pPr>
              <a:defRPr/>
            </a:pPr>
            <a:r>
              <a:rPr lang="en-US" smtClean="0"/>
              <a:t>4/10/17</a:t>
            </a:r>
            <a:endParaRPr lang="en-US"/>
          </a:p>
        </p:txBody>
      </p:sp>
      <p:sp>
        <p:nvSpPr>
          <p:cNvPr id="6" name="Footer Placeholder 5"/>
          <p:cNvSpPr>
            <a:spLocks noGrp="1"/>
          </p:cNvSpPr>
          <p:nvPr>
            <p:ph type="ftr" sz="quarter" idx="11"/>
          </p:nvPr>
        </p:nvSpPr>
        <p:spPr/>
        <p:txBody>
          <a:bodyPr/>
          <a:lstStyle>
            <a:lvl1pPr fontAlgn="base">
              <a:lnSpc>
                <a:spcPct val="90000"/>
              </a:lnSpc>
              <a:spcBef>
                <a:spcPct val="20000"/>
              </a:spcBef>
              <a:spcAft>
                <a:spcPct val="0"/>
              </a:spcAft>
              <a:buFontTx/>
              <a:buChar char="–"/>
              <a:defRPr b="1">
                <a:latin typeface="Arial" pitchFamily="34" charset="0"/>
                <a:ea typeface="ＭＳ Ｐゴシック"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90000"/>
              </a:lnSpc>
              <a:spcBef>
                <a:spcPct val="20000"/>
              </a:spcBef>
              <a:buFontTx/>
              <a:buChar char="–"/>
              <a:defRPr b="1">
                <a:latin typeface="Arial" charset="0"/>
              </a:defRPr>
            </a:lvl1pPr>
          </a:lstStyle>
          <a:p>
            <a:pPr>
              <a:defRPr/>
            </a:pPr>
            <a:fld id="{DE937BC0-A06D-E345-8015-1D5DB29B08D4}" type="slidenum">
              <a:rPr lang="en-US"/>
              <a:pPr>
                <a:defRPr/>
              </a:pPr>
              <a:t>‹#›</a:t>
            </a:fld>
            <a:endParaRPr lang="en-US"/>
          </a:p>
        </p:txBody>
      </p:sp>
    </p:spTree>
    <p:extLst>
      <p:ext uri="{BB962C8B-B14F-4D97-AF65-F5344CB8AC3E}">
        <p14:creationId xmlns:p14="http://schemas.microsoft.com/office/powerpoint/2010/main" val="17949495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lnSpc>
                <a:spcPct val="90000"/>
              </a:lnSpc>
              <a:spcBef>
                <a:spcPct val="20000"/>
              </a:spcBef>
              <a:spcAft>
                <a:spcPct val="0"/>
              </a:spcAft>
              <a:buFontTx/>
              <a:buChar char="–"/>
              <a:defRPr b="1">
                <a:latin typeface="Arial" pitchFamily="34" charset="0"/>
                <a:ea typeface="ＭＳ Ｐゴシック" pitchFamily="34" charset="-128"/>
              </a:defRPr>
            </a:lvl1pPr>
          </a:lstStyle>
          <a:p>
            <a:pPr>
              <a:defRPr/>
            </a:pPr>
            <a:r>
              <a:rPr lang="en-US" smtClean="0"/>
              <a:t>4/10/17</a:t>
            </a:r>
            <a:endParaRPr lang="en-US"/>
          </a:p>
        </p:txBody>
      </p:sp>
      <p:sp>
        <p:nvSpPr>
          <p:cNvPr id="5" name="Footer Placeholder 4"/>
          <p:cNvSpPr>
            <a:spLocks noGrp="1"/>
          </p:cNvSpPr>
          <p:nvPr>
            <p:ph type="ftr" sz="quarter" idx="11"/>
          </p:nvPr>
        </p:nvSpPr>
        <p:spPr/>
        <p:txBody>
          <a:bodyPr/>
          <a:lstStyle>
            <a:lvl1pPr fontAlgn="base">
              <a:lnSpc>
                <a:spcPct val="90000"/>
              </a:lnSpc>
              <a:spcBef>
                <a:spcPct val="20000"/>
              </a:spcBef>
              <a:spcAft>
                <a:spcPct val="0"/>
              </a:spcAft>
              <a:buFontTx/>
              <a:buChar char="–"/>
              <a:defRPr b="1">
                <a:latin typeface="Arial" pitchFamily="34" charset="0"/>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90000"/>
              </a:lnSpc>
              <a:spcBef>
                <a:spcPct val="20000"/>
              </a:spcBef>
              <a:buFontTx/>
              <a:buChar char="–"/>
              <a:defRPr b="1">
                <a:latin typeface="Arial" charset="0"/>
              </a:defRPr>
            </a:lvl1pPr>
          </a:lstStyle>
          <a:p>
            <a:pPr>
              <a:defRPr/>
            </a:pPr>
            <a:fld id="{0FEA6A71-2F7D-2240-A347-28DAC0328F5C}" type="slidenum">
              <a:rPr lang="en-US"/>
              <a:pPr>
                <a:defRPr/>
              </a:pPr>
              <a:t>‹#›</a:t>
            </a:fld>
            <a:endParaRPr lang="en-US"/>
          </a:p>
        </p:txBody>
      </p:sp>
    </p:spTree>
    <p:extLst>
      <p:ext uri="{BB962C8B-B14F-4D97-AF65-F5344CB8AC3E}">
        <p14:creationId xmlns:p14="http://schemas.microsoft.com/office/powerpoint/2010/main" val="75188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9837DA2F-07FB-BD43-B2E7-67264D1E0B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53248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lnSpc>
                <a:spcPct val="90000"/>
              </a:lnSpc>
              <a:spcBef>
                <a:spcPct val="20000"/>
              </a:spcBef>
              <a:spcAft>
                <a:spcPct val="0"/>
              </a:spcAft>
              <a:buFontTx/>
              <a:buChar char="–"/>
              <a:defRPr b="1">
                <a:latin typeface="Arial" pitchFamily="34" charset="0"/>
                <a:ea typeface="ＭＳ Ｐゴシック" pitchFamily="34" charset="-128"/>
              </a:defRPr>
            </a:lvl1pPr>
          </a:lstStyle>
          <a:p>
            <a:pPr>
              <a:defRPr/>
            </a:pPr>
            <a:r>
              <a:rPr lang="en-US" smtClean="0"/>
              <a:t>4/10/17</a:t>
            </a:r>
            <a:endParaRPr lang="en-US"/>
          </a:p>
        </p:txBody>
      </p:sp>
      <p:sp>
        <p:nvSpPr>
          <p:cNvPr id="5" name="Footer Placeholder 4"/>
          <p:cNvSpPr>
            <a:spLocks noGrp="1"/>
          </p:cNvSpPr>
          <p:nvPr>
            <p:ph type="ftr" sz="quarter" idx="11"/>
          </p:nvPr>
        </p:nvSpPr>
        <p:spPr/>
        <p:txBody>
          <a:bodyPr/>
          <a:lstStyle>
            <a:lvl1pPr fontAlgn="base">
              <a:lnSpc>
                <a:spcPct val="90000"/>
              </a:lnSpc>
              <a:spcBef>
                <a:spcPct val="20000"/>
              </a:spcBef>
              <a:spcAft>
                <a:spcPct val="0"/>
              </a:spcAft>
              <a:buFontTx/>
              <a:buChar char="–"/>
              <a:defRPr b="1">
                <a:latin typeface="Arial" pitchFamily="34" charset="0"/>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90000"/>
              </a:lnSpc>
              <a:spcBef>
                <a:spcPct val="20000"/>
              </a:spcBef>
              <a:buFontTx/>
              <a:buChar char="–"/>
              <a:defRPr b="1">
                <a:latin typeface="Arial" charset="0"/>
              </a:defRPr>
            </a:lvl1pPr>
          </a:lstStyle>
          <a:p>
            <a:pPr>
              <a:defRPr/>
            </a:pPr>
            <a:fld id="{4E6A0CBF-F579-2E4A-8A9C-D3BC144EF23D}" type="slidenum">
              <a:rPr lang="en-US"/>
              <a:pPr>
                <a:defRPr/>
              </a:pPr>
              <a:t>‹#›</a:t>
            </a:fld>
            <a:endParaRPr lang="en-US"/>
          </a:p>
        </p:txBody>
      </p:sp>
    </p:spTree>
    <p:extLst>
      <p:ext uri="{BB962C8B-B14F-4D97-AF65-F5344CB8AC3E}">
        <p14:creationId xmlns:p14="http://schemas.microsoft.com/office/powerpoint/2010/main" val="41116217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smtClean="0"/>
              <a:t>4/10/17</a:t>
            </a: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A06465B-659D-6E4F-B1FF-5DE1EAEA1D43}" type="slidenum">
              <a:rPr lang="en-US"/>
              <a:pPr>
                <a:defRPr/>
              </a:pPr>
              <a:t>‹#›</a:t>
            </a:fld>
            <a:endParaRPr lang="en-US"/>
          </a:p>
        </p:txBody>
      </p:sp>
    </p:spTree>
    <p:extLst>
      <p:ext uri="{BB962C8B-B14F-4D97-AF65-F5344CB8AC3E}">
        <p14:creationId xmlns:p14="http://schemas.microsoft.com/office/powerpoint/2010/main" val="5448775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smtClean="0"/>
              <a:t>4/10/17</a:t>
            </a: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47205D0-B6E2-DA46-83E9-94C4C80DB58C}" type="slidenum">
              <a:rPr lang="en-US"/>
              <a:pPr>
                <a:defRPr/>
              </a:pPr>
              <a:t>‹#›</a:t>
            </a:fld>
            <a:endParaRPr lang="en-US"/>
          </a:p>
        </p:txBody>
      </p:sp>
    </p:spTree>
    <p:extLst>
      <p:ext uri="{BB962C8B-B14F-4D97-AF65-F5344CB8AC3E}">
        <p14:creationId xmlns:p14="http://schemas.microsoft.com/office/powerpoint/2010/main" val="35442280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smtClean="0"/>
              <a:t>4/10/17</a:t>
            </a: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8FE23BAB-95FF-A640-B151-BEBC02B28355}" type="slidenum">
              <a:rPr lang="en-US"/>
              <a:pPr>
                <a:defRPr/>
              </a:pPr>
              <a:t>‹#›</a:t>
            </a:fld>
            <a:endParaRPr lang="en-US"/>
          </a:p>
        </p:txBody>
      </p:sp>
    </p:spTree>
    <p:extLst>
      <p:ext uri="{BB962C8B-B14F-4D97-AF65-F5344CB8AC3E}">
        <p14:creationId xmlns:p14="http://schemas.microsoft.com/office/powerpoint/2010/main" val="35212943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smtClean="0"/>
              <a:t>4/10/17</a:t>
            </a: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210407B7-4EBB-184C-BCBF-2DC74EC03801}" type="slidenum">
              <a:rPr lang="en-US"/>
              <a:pPr>
                <a:defRPr/>
              </a:pPr>
              <a:t>‹#›</a:t>
            </a:fld>
            <a:endParaRPr lang="en-US"/>
          </a:p>
        </p:txBody>
      </p:sp>
    </p:spTree>
    <p:extLst>
      <p:ext uri="{BB962C8B-B14F-4D97-AF65-F5344CB8AC3E}">
        <p14:creationId xmlns:p14="http://schemas.microsoft.com/office/powerpoint/2010/main" val="20879813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smtClean="0"/>
              <a:t>4/10/17</a:t>
            </a: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A94E6C75-F549-3B4E-B1C8-FA45D8F91CF5}" type="slidenum">
              <a:rPr lang="en-US"/>
              <a:pPr>
                <a:defRPr/>
              </a:pPr>
              <a:t>‹#›</a:t>
            </a:fld>
            <a:endParaRPr lang="en-US"/>
          </a:p>
        </p:txBody>
      </p:sp>
    </p:spTree>
    <p:extLst>
      <p:ext uri="{BB962C8B-B14F-4D97-AF65-F5344CB8AC3E}">
        <p14:creationId xmlns:p14="http://schemas.microsoft.com/office/powerpoint/2010/main" val="7461004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smtClean="0"/>
              <a:t>4/10/17</a:t>
            </a: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794A242E-8E91-8445-9C51-71BC09D13D52}" type="slidenum">
              <a:rPr lang="en-US"/>
              <a:pPr>
                <a:defRPr/>
              </a:pPr>
              <a:t>‹#›</a:t>
            </a:fld>
            <a:endParaRPr lang="en-US"/>
          </a:p>
        </p:txBody>
      </p:sp>
    </p:spTree>
    <p:extLst>
      <p:ext uri="{BB962C8B-B14F-4D97-AF65-F5344CB8AC3E}">
        <p14:creationId xmlns:p14="http://schemas.microsoft.com/office/powerpoint/2010/main" val="6818584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smtClean="0"/>
              <a:t>4/10/17</a:t>
            </a: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366EA83A-9EF4-534F-A8E2-4CCC32A817BB}" type="slidenum">
              <a:rPr lang="en-US"/>
              <a:pPr>
                <a:defRPr/>
              </a:pPr>
              <a:t>‹#›</a:t>
            </a:fld>
            <a:endParaRPr lang="en-US"/>
          </a:p>
        </p:txBody>
      </p:sp>
    </p:spTree>
    <p:extLst>
      <p:ext uri="{BB962C8B-B14F-4D97-AF65-F5344CB8AC3E}">
        <p14:creationId xmlns:p14="http://schemas.microsoft.com/office/powerpoint/2010/main" val="10224353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smtClean="0"/>
              <a:t>4/10/17</a:t>
            </a: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9FEA8563-165F-3F43-AF37-5416611301A8}" type="slidenum">
              <a:rPr lang="en-US"/>
              <a:pPr>
                <a:defRPr/>
              </a:pPr>
              <a:t>‹#›</a:t>
            </a:fld>
            <a:endParaRPr lang="en-US"/>
          </a:p>
        </p:txBody>
      </p:sp>
    </p:spTree>
    <p:extLst>
      <p:ext uri="{BB962C8B-B14F-4D97-AF65-F5344CB8AC3E}">
        <p14:creationId xmlns:p14="http://schemas.microsoft.com/office/powerpoint/2010/main" val="79258643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smtClean="0"/>
              <a:t>4/10/17</a:t>
            </a: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691C90E0-505E-E544-99DF-B152C195D01B}" type="slidenum">
              <a:rPr lang="en-US"/>
              <a:pPr>
                <a:defRPr/>
              </a:pPr>
              <a:t>‹#›</a:t>
            </a:fld>
            <a:endParaRPr lang="en-US"/>
          </a:p>
        </p:txBody>
      </p:sp>
    </p:spTree>
    <p:extLst>
      <p:ext uri="{BB962C8B-B14F-4D97-AF65-F5344CB8AC3E}">
        <p14:creationId xmlns:p14="http://schemas.microsoft.com/office/powerpoint/2010/main" val="3718672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AA89AD5A-70A0-A849-8F26-F3BCE11DD4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52427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smtClean="0"/>
              <a:t>4/10/17</a:t>
            </a: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04890E96-2D39-384F-8C73-519E5C05A253}" type="slidenum">
              <a:rPr lang="en-US"/>
              <a:pPr>
                <a:defRPr/>
              </a:pPr>
              <a:t>‹#›</a:t>
            </a:fld>
            <a:endParaRPr lang="en-US"/>
          </a:p>
        </p:txBody>
      </p:sp>
    </p:spTree>
    <p:extLst>
      <p:ext uri="{BB962C8B-B14F-4D97-AF65-F5344CB8AC3E}">
        <p14:creationId xmlns:p14="http://schemas.microsoft.com/office/powerpoint/2010/main" val="12550333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smtClean="0"/>
              <a:t>4/10/17</a:t>
            </a: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9C4AA54-A148-834F-BB17-472CA94070B7}" type="slidenum">
              <a:rPr lang="en-US"/>
              <a:pPr>
                <a:defRPr/>
              </a:pPr>
              <a:t>‹#›</a:t>
            </a:fld>
            <a:endParaRPr lang="en-US"/>
          </a:p>
        </p:txBody>
      </p:sp>
    </p:spTree>
    <p:extLst>
      <p:ext uri="{BB962C8B-B14F-4D97-AF65-F5344CB8AC3E}">
        <p14:creationId xmlns:p14="http://schemas.microsoft.com/office/powerpoint/2010/main" val="37165421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smtClean="0"/>
              <a:t>4/10/17</a:t>
            </a: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FB26E366-FC76-8140-AE80-18EFEB4F9D2D}" type="slidenum">
              <a:rPr lang="en-US"/>
              <a:pPr>
                <a:defRPr/>
              </a:pPr>
              <a:t>‹#›</a:t>
            </a:fld>
            <a:endParaRPr lang="en-US"/>
          </a:p>
        </p:txBody>
      </p:sp>
    </p:spTree>
    <p:extLst>
      <p:ext uri="{BB962C8B-B14F-4D97-AF65-F5344CB8AC3E}">
        <p14:creationId xmlns:p14="http://schemas.microsoft.com/office/powerpoint/2010/main" val="6091736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smtClean="0"/>
              <a:t>4/10/17</a:t>
            </a: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682C957F-6022-FF46-AB10-F5110B07ECA9}" type="slidenum">
              <a:rPr lang="en-US"/>
              <a:pPr>
                <a:defRPr/>
              </a:pPr>
              <a:t>‹#›</a:t>
            </a:fld>
            <a:endParaRPr lang="en-US"/>
          </a:p>
        </p:txBody>
      </p:sp>
    </p:spTree>
    <p:extLst>
      <p:ext uri="{BB962C8B-B14F-4D97-AF65-F5344CB8AC3E}">
        <p14:creationId xmlns:p14="http://schemas.microsoft.com/office/powerpoint/2010/main" val="41844791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cs typeface="ＭＳ Ｐゴシック" charset="0"/>
              </a:defRPr>
            </a:lvl1pPr>
          </a:lstStyle>
          <a:p>
            <a:pPr>
              <a:defRPr/>
            </a:pPr>
            <a:r>
              <a:rPr lang="en-US" smtClean="0"/>
              <a:t>4/10/17</a:t>
            </a:r>
            <a:endParaRPr lang="en-US"/>
          </a:p>
        </p:txBody>
      </p:sp>
      <p:sp>
        <p:nvSpPr>
          <p:cNvPr id="7" name="Footer Placeholder 6"/>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8" name="Slide Number Placeholder 7"/>
          <p:cNvSpPr>
            <a:spLocks noGrp="1"/>
          </p:cNvSpPr>
          <p:nvPr>
            <p:ph type="sldNum" sz="quarter" idx="12"/>
          </p:nvPr>
        </p:nvSpPr>
        <p:spPr/>
        <p:txBody>
          <a:bodyPr/>
          <a:lstStyle>
            <a:lvl1pPr>
              <a:defRPr>
                <a:cs typeface="ＭＳ Ｐゴシック" charset="0"/>
              </a:defRPr>
            </a:lvl1pPr>
          </a:lstStyle>
          <a:p>
            <a:pPr>
              <a:defRPr/>
            </a:pPr>
            <a:fld id="{D260D88A-7666-EB4A-9963-66049479F91B}" type="slidenum">
              <a:rPr lang="en-US"/>
              <a:pPr>
                <a:defRPr/>
              </a:pPr>
              <a:t>‹#›</a:t>
            </a:fld>
            <a:endParaRPr lang="en-US"/>
          </a:p>
        </p:txBody>
      </p:sp>
    </p:spTree>
    <p:extLst>
      <p:ext uri="{BB962C8B-B14F-4D97-AF65-F5344CB8AC3E}">
        <p14:creationId xmlns:p14="http://schemas.microsoft.com/office/powerpoint/2010/main" val="199167531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cs typeface="ＭＳ Ｐゴシック" charset="0"/>
              </a:defRPr>
            </a:lvl1pPr>
          </a:lstStyle>
          <a:p>
            <a:pPr>
              <a:defRPr/>
            </a:pPr>
            <a:r>
              <a:rPr lang="en-US" smtClean="0"/>
              <a:t>4/10/17</a:t>
            </a:r>
            <a:endParaRPr lang="en-US"/>
          </a:p>
        </p:txBody>
      </p:sp>
      <p:sp>
        <p:nvSpPr>
          <p:cNvPr id="5" name="Rectangle 5"/>
          <p:cNvSpPr>
            <a:spLocks noGrp="1" noChangeArrowheads="1"/>
          </p:cNvSpPr>
          <p:nvPr>
            <p:ph type="ftr" sz="quarter" idx="11"/>
          </p:nvPr>
        </p:nvSpPr>
        <p:spPr/>
        <p:txBody>
          <a:bodyPr/>
          <a:lstStyle>
            <a:lvl1pPr eaLnBrk="1" hangingPunct="1">
              <a:defRPr>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lnSpc>
                <a:spcPct val="90000"/>
              </a:lnSpc>
              <a:spcBef>
                <a:spcPct val="20000"/>
              </a:spcBef>
              <a:buFontTx/>
              <a:buChar char="–"/>
              <a:defRPr b="1">
                <a:cs typeface="ＭＳ Ｐゴシック" charset="0"/>
              </a:defRPr>
            </a:lvl1pPr>
          </a:lstStyle>
          <a:p>
            <a:pPr>
              <a:defRPr/>
            </a:pPr>
            <a:fld id="{490683D4-47E3-ED4C-A5A8-0966A5C54492}" type="slidenum">
              <a:rPr lang="en-US"/>
              <a:pPr>
                <a:defRPr/>
              </a:pPr>
              <a:t>‹#›</a:t>
            </a:fld>
            <a:endParaRPr lang="en-US"/>
          </a:p>
        </p:txBody>
      </p:sp>
    </p:spTree>
    <p:extLst>
      <p:ext uri="{BB962C8B-B14F-4D97-AF65-F5344CB8AC3E}">
        <p14:creationId xmlns:p14="http://schemas.microsoft.com/office/powerpoint/2010/main" val="24238612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cs typeface="ＭＳ Ｐゴシック" charset="0"/>
              </a:defRPr>
            </a:lvl1pPr>
          </a:lstStyle>
          <a:p>
            <a:pPr>
              <a:defRPr/>
            </a:pPr>
            <a:r>
              <a:rPr lang="en-US" smtClean="0"/>
              <a:t>4/10/17</a:t>
            </a:r>
            <a:endParaRPr lang="en-US"/>
          </a:p>
        </p:txBody>
      </p:sp>
      <p:sp>
        <p:nvSpPr>
          <p:cNvPr id="5" name="Rectangle 5"/>
          <p:cNvSpPr>
            <a:spLocks noGrp="1" noChangeArrowheads="1"/>
          </p:cNvSpPr>
          <p:nvPr>
            <p:ph type="ftr" sz="quarter" idx="11"/>
          </p:nvPr>
        </p:nvSpPr>
        <p:spPr/>
        <p:txBody>
          <a:bodyPr/>
          <a:lstStyle>
            <a:lvl1pPr eaLnBrk="1" hangingPunct="1">
              <a:defRPr>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lnSpc>
                <a:spcPct val="90000"/>
              </a:lnSpc>
              <a:spcBef>
                <a:spcPct val="20000"/>
              </a:spcBef>
              <a:buFontTx/>
              <a:buChar char="–"/>
              <a:defRPr b="1">
                <a:cs typeface="ＭＳ Ｐゴシック" charset="0"/>
              </a:defRPr>
            </a:lvl1pPr>
          </a:lstStyle>
          <a:p>
            <a:pPr>
              <a:defRPr/>
            </a:pPr>
            <a:fld id="{862A48F6-9AE6-A44F-932A-DB42C09FBA1E}" type="slidenum">
              <a:rPr lang="en-US"/>
              <a:pPr>
                <a:defRPr/>
              </a:pPr>
              <a:t>‹#›</a:t>
            </a:fld>
            <a:endParaRPr lang="en-US"/>
          </a:p>
        </p:txBody>
      </p:sp>
    </p:spTree>
    <p:extLst>
      <p:ext uri="{BB962C8B-B14F-4D97-AF65-F5344CB8AC3E}">
        <p14:creationId xmlns:p14="http://schemas.microsoft.com/office/powerpoint/2010/main" val="19741268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cs typeface="ＭＳ Ｐゴシック" charset="0"/>
              </a:defRPr>
            </a:lvl1pPr>
          </a:lstStyle>
          <a:p>
            <a:pPr>
              <a:defRPr/>
            </a:pPr>
            <a:r>
              <a:rPr lang="en-US" smtClean="0"/>
              <a:t>4/10/17</a:t>
            </a:r>
            <a:endParaRPr lang="en-US"/>
          </a:p>
        </p:txBody>
      </p:sp>
      <p:sp>
        <p:nvSpPr>
          <p:cNvPr id="5" name="Rectangle 5"/>
          <p:cNvSpPr>
            <a:spLocks noGrp="1" noChangeArrowheads="1"/>
          </p:cNvSpPr>
          <p:nvPr>
            <p:ph type="ftr" sz="quarter" idx="11"/>
          </p:nvPr>
        </p:nvSpPr>
        <p:spPr/>
        <p:txBody>
          <a:bodyPr/>
          <a:lstStyle>
            <a:lvl1pPr eaLnBrk="1" hangingPunct="1">
              <a:defRPr>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lnSpc>
                <a:spcPct val="90000"/>
              </a:lnSpc>
              <a:spcBef>
                <a:spcPct val="20000"/>
              </a:spcBef>
              <a:buFontTx/>
              <a:buChar char="–"/>
              <a:defRPr b="1">
                <a:cs typeface="ＭＳ Ｐゴシック" charset="0"/>
              </a:defRPr>
            </a:lvl1pPr>
          </a:lstStyle>
          <a:p>
            <a:pPr>
              <a:defRPr/>
            </a:pPr>
            <a:fld id="{66C74F8E-3531-E843-A250-2A405EFB581A}" type="slidenum">
              <a:rPr lang="en-US"/>
              <a:pPr>
                <a:defRPr/>
              </a:pPr>
              <a:t>‹#›</a:t>
            </a:fld>
            <a:endParaRPr lang="en-US"/>
          </a:p>
        </p:txBody>
      </p:sp>
    </p:spTree>
    <p:extLst>
      <p:ext uri="{BB962C8B-B14F-4D97-AF65-F5344CB8AC3E}">
        <p14:creationId xmlns:p14="http://schemas.microsoft.com/office/powerpoint/2010/main" val="3703110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cs typeface="ＭＳ Ｐゴシック" charset="0"/>
              </a:defRPr>
            </a:lvl1pPr>
          </a:lstStyle>
          <a:p>
            <a:pPr>
              <a:defRPr/>
            </a:pPr>
            <a:r>
              <a:rPr lang="en-US" smtClean="0"/>
              <a:t>4/10/17</a:t>
            </a:r>
            <a:endParaRPr lang="en-US"/>
          </a:p>
        </p:txBody>
      </p:sp>
      <p:sp>
        <p:nvSpPr>
          <p:cNvPr id="6" name="Rectangle 5"/>
          <p:cNvSpPr>
            <a:spLocks noGrp="1" noChangeArrowheads="1"/>
          </p:cNvSpPr>
          <p:nvPr>
            <p:ph type="ftr" sz="quarter" idx="11"/>
          </p:nvPr>
        </p:nvSpPr>
        <p:spPr/>
        <p:txBody>
          <a:bodyPr/>
          <a:lstStyle>
            <a:lvl1pPr eaLnBrk="1" hangingPunct="1">
              <a:defRPr>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lnSpc>
                <a:spcPct val="90000"/>
              </a:lnSpc>
              <a:spcBef>
                <a:spcPct val="20000"/>
              </a:spcBef>
              <a:buFontTx/>
              <a:buChar char="–"/>
              <a:defRPr b="1">
                <a:cs typeface="ＭＳ Ｐゴシック" charset="0"/>
              </a:defRPr>
            </a:lvl1pPr>
          </a:lstStyle>
          <a:p>
            <a:pPr>
              <a:defRPr/>
            </a:pPr>
            <a:fld id="{439AB206-C816-7E49-A0BB-6CA41BAEDE4C}" type="slidenum">
              <a:rPr lang="en-US"/>
              <a:pPr>
                <a:defRPr/>
              </a:pPr>
              <a:t>‹#›</a:t>
            </a:fld>
            <a:endParaRPr lang="en-US"/>
          </a:p>
        </p:txBody>
      </p:sp>
    </p:spTree>
    <p:extLst>
      <p:ext uri="{BB962C8B-B14F-4D97-AF65-F5344CB8AC3E}">
        <p14:creationId xmlns:p14="http://schemas.microsoft.com/office/powerpoint/2010/main" val="32609223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cs typeface="ＭＳ Ｐゴシック" charset="0"/>
              </a:defRPr>
            </a:lvl1pPr>
          </a:lstStyle>
          <a:p>
            <a:pPr>
              <a:defRPr/>
            </a:pPr>
            <a:r>
              <a:rPr lang="en-US" smtClean="0"/>
              <a:t>4/10/17</a:t>
            </a:r>
            <a:endParaRPr lang="en-US"/>
          </a:p>
        </p:txBody>
      </p:sp>
      <p:sp>
        <p:nvSpPr>
          <p:cNvPr id="8" name="Rectangle 5"/>
          <p:cNvSpPr>
            <a:spLocks noGrp="1" noChangeArrowheads="1"/>
          </p:cNvSpPr>
          <p:nvPr>
            <p:ph type="ftr" sz="quarter" idx="11"/>
          </p:nvPr>
        </p:nvSpPr>
        <p:spPr/>
        <p:txBody>
          <a:bodyPr/>
          <a:lstStyle>
            <a:lvl1pPr eaLnBrk="1" hangingPunct="1">
              <a:defRPr>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lnSpc>
                <a:spcPct val="90000"/>
              </a:lnSpc>
              <a:spcBef>
                <a:spcPct val="20000"/>
              </a:spcBef>
              <a:buFontTx/>
              <a:buChar char="–"/>
              <a:defRPr b="1">
                <a:cs typeface="ＭＳ Ｐゴシック" charset="0"/>
              </a:defRPr>
            </a:lvl1pPr>
          </a:lstStyle>
          <a:p>
            <a:pPr>
              <a:defRPr/>
            </a:pPr>
            <a:fld id="{D827CDAC-A331-FF45-AB1C-6062A2B5B3F8}" type="slidenum">
              <a:rPr lang="en-US"/>
              <a:pPr>
                <a:defRPr/>
              </a:pPr>
              <a:t>‹#›</a:t>
            </a:fld>
            <a:endParaRPr lang="en-US"/>
          </a:p>
        </p:txBody>
      </p:sp>
    </p:spTree>
    <p:extLst>
      <p:ext uri="{BB962C8B-B14F-4D97-AF65-F5344CB8AC3E}">
        <p14:creationId xmlns:p14="http://schemas.microsoft.com/office/powerpoint/2010/main" val="245466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7D39CCCC-7ECC-044D-8127-BE8672621E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1065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cs typeface="ＭＳ Ｐゴシック" charset="0"/>
              </a:defRPr>
            </a:lvl1pPr>
          </a:lstStyle>
          <a:p>
            <a:pPr>
              <a:defRPr/>
            </a:pPr>
            <a:r>
              <a:rPr lang="en-US" smtClean="0"/>
              <a:t>4/10/17</a:t>
            </a:r>
            <a:endParaRPr lang="en-US"/>
          </a:p>
        </p:txBody>
      </p:sp>
      <p:sp>
        <p:nvSpPr>
          <p:cNvPr id="4" name="Rectangle 5"/>
          <p:cNvSpPr>
            <a:spLocks noGrp="1" noChangeArrowheads="1"/>
          </p:cNvSpPr>
          <p:nvPr>
            <p:ph type="ftr" sz="quarter" idx="11"/>
          </p:nvPr>
        </p:nvSpPr>
        <p:spPr/>
        <p:txBody>
          <a:bodyPr/>
          <a:lstStyle>
            <a:lvl1pPr eaLnBrk="1" hangingPunct="1">
              <a:defRPr>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lnSpc>
                <a:spcPct val="90000"/>
              </a:lnSpc>
              <a:spcBef>
                <a:spcPct val="20000"/>
              </a:spcBef>
              <a:buFontTx/>
              <a:buChar char="–"/>
              <a:defRPr b="1">
                <a:cs typeface="ＭＳ Ｐゴシック" charset="0"/>
              </a:defRPr>
            </a:lvl1pPr>
          </a:lstStyle>
          <a:p>
            <a:pPr>
              <a:defRPr/>
            </a:pPr>
            <a:fld id="{E511C4D5-60CD-8E4F-B20F-36B3B1A4909C}" type="slidenum">
              <a:rPr lang="en-US"/>
              <a:pPr>
                <a:defRPr/>
              </a:pPr>
              <a:t>‹#›</a:t>
            </a:fld>
            <a:endParaRPr lang="en-US"/>
          </a:p>
        </p:txBody>
      </p:sp>
    </p:spTree>
    <p:extLst>
      <p:ext uri="{BB962C8B-B14F-4D97-AF65-F5344CB8AC3E}">
        <p14:creationId xmlns:p14="http://schemas.microsoft.com/office/powerpoint/2010/main" val="30192681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cs typeface="ＭＳ Ｐゴシック" charset="0"/>
              </a:defRPr>
            </a:lvl1pPr>
          </a:lstStyle>
          <a:p>
            <a:pPr>
              <a:defRPr/>
            </a:pPr>
            <a:r>
              <a:rPr lang="en-US" smtClean="0"/>
              <a:t>4/10/17</a:t>
            </a:r>
            <a:endParaRPr lang="en-US"/>
          </a:p>
        </p:txBody>
      </p:sp>
      <p:sp>
        <p:nvSpPr>
          <p:cNvPr id="3" name="Rectangle 5"/>
          <p:cNvSpPr>
            <a:spLocks noGrp="1" noChangeArrowheads="1"/>
          </p:cNvSpPr>
          <p:nvPr>
            <p:ph type="ftr" sz="quarter" idx="11"/>
          </p:nvPr>
        </p:nvSpPr>
        <p:spPr/>
        <p:txBody>
          <a:bodyPr/>
          <a:lstStyle>
            <a:lvl1pPr eaLnBrk="1" hangingPunct="1">
              <a:defRPr>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lnSpc>
                <a:spcPct val="90000"/>
              </a:lnSpc>
              <a:spcBef>
                <a:spcPct val="20000"/>
              </a:spcBef>
              <a:buFontTx/>
              <a:buChar char="–"/>
              <a:defRPr b="1">
                <a:cs typeface="ＭＳ Ｐゴシック" charset="0"/>
              </a:defRPr>
            </a:lvl1pPr>
          </a:lstStyle>
          <a:p>
            <a:pPr>
              <a:defRPr/>
            </a:pPr>
            <a:fld id="{3B51CF05-D80F-BA43-ADF1-BBA6FFAAE9A7}" type="slidenum">
              <a:rPr lang="en-US"/>
              <a:pPr>
                <a:defRPr/>
              </a:pPr>
              <a:t>‹#›</a:t>
            </a:fld>
            <a:endParaRPr lang="en-US"/>
          </a:p>
        </p:txBody>
      </p:sp>
    </p:spTree>
    <p:extLst>
      <p:ext uri="{BB962C8B-B14F-4D97-AF65-F5344CB8AC3E}">
        <p14:creationId xmlns:p14="http://schemas.microsoft.com/office/powerpoint/2010/main" val="2995098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cs typeface="ＭＳ Ｐゴシック" charset="0"/>
              </a:defRPr>
            </a:lvl1pPr>
          </a:lstStyle>
          <a:p>
            <a:pPr>
              <a:defRPr/>
            </a:pPr>
            <a:r>
              <a:rPr lang="en-US" smtClean="0"/>
              <a:t>4/10/17</a:t>
            </a:r>
            <a:endParaRPr lang="en-US"/>
          </a:p>
        </p:txBody>
      </p:sp>
      <p:sp>
        <p:nvSpPr>
          <p:cNvPr id="6" name="Rectangle 5"/>
          <p:cNvSpPr>
            <a:spLocks noGrp="1" noChangeArrowheads="1"/>
          </p:cNvSpPr>
          <p:nvPr>
            <p:ph type="ftr" sz="quarter" idx="11"/>
          </p:nvPr>
        </p:nvSpPr>
        <p:spPr/>
        <p:txBody>
          <a:bodyPr/>
          <a:lstStyle>
            <a:lvl1pPr eaLnBrk="1" hangingPunct="1">
              <a:defRPr>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lnSpc>
                <a:spcPct val="90000"/>
              </a:lnSpc>
              <a:spcBef>
                <a:spcPct val="20000"/>
              </a:spcBef>
              <a:buFontTx/>
              <a:buChar char="–"/>
              <a:defRPr b="1">
                <a:cs typeface="ＭＳ Ｐゴシック" charset="0"/>
              </a:defRPr>
            </a:lvl1pPr>
          </a:lstStyle>
          <a:p>
            <a:pPr>
              <a:defRPr/>
            </a:pPr>
            <a:fld id="{0A46D550-F05D-4844-9D42-9911B5A643CB}" type="slidenum">
              <a:rPr lang="en-US"/>
              <a:pPr>
                <a:defRPr/>
              </a:pPr>
              <a:t>‹#›</a:t>
            </a:fld>
            <a:endParaRPr lang="en-US"/>
          </a:p>
        </p:txBody>
      </p:sp>
    </p:spTree>
    <p:extLst>
      <p:ext uri="{BB962C8B-B14F-4D97-AF65-F5344CB8AC3E}">
        <p14:creationId xmlns:p14="http://schemas.microsoft.com/office/powerpoint/2010/main" val="15528356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cs typeface="ＭＳ Ｐゴシック" charset="0"/>
              </a:defRPr>
            </a:lvl1pPr>
          </a:lstStyle>
          <a:p>
            <a:pPr>
              <a:defRPr/>
            </a:pPr>
            <a:r>
              <a:rPr lang="en-US" smtClean="0"/>
              <a:t>4/10/17</a:t>
            </a:r>
            <a:endParaRPr lang="en-US"/>
          </a:p>
        </p:txBody>
      </p:sp>
      <p:sp>
        <p:nvSpPr>
          <p:cNvPr id="6" name="Rectangle 5"/>
          <p:cNvSpPr>
            <a:spLocks noGrp="1" noChangeArrowheads="1"/>
          </p:cNvSpPr>
          <p:nvPr>
            <p:ph type="ftr" sz="quarter" idx="11"/>
          </p:nvPr>
        </p:nvSpPr>
        <p:spPr/>
        <p:txBody>
          <a:bodyPr/>
          <a:lstStyle>
            <a:lvl1pPr eaLnBrk="1" hangingPunct="1">
              <a:defRPr>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lnSpc>
                <a:spcPct val="90000"/>
              </a:lnSpc>
              <a:spcBef>
                <a:spcPct val="20000"/>
              </a:spcBef>
              <a:buFontTx/>
              <a:buChar char="–"/>
              <a:defRPr b="1">
                <a:cs typeface="ＭＳ Ｐゴシック" charset="0"/>
              </a:defRPr>
            </a:lvl1pPr>
          </a:lstStyle>
          <a:p>
            <a:pPr>
              <a:defRPr/>
            </a:pPr>
            <a:fld id="{8FD58DF2-9D57-E840-9F2A-634DE19FE28D}" type="slidenum">
              <a:rPr lang="en-US"/>
              <a:pPr>
                <a:defRPr/>
              </a:pPr>
              <a:t>‹#›</a:t>
            </a:fld>
            <a:endParaRPr lang="en-US"/>
          </a:p>
        </p:txBody>
      </p:sp>
    </p:spTree>
    <p:extLst>
      <p:ext uri="{BB962C8B-B14F-4D97-AF65-F5344CB8AC3E}">
        <p14:creationId xmlns:p14="http://schemas.microsoft.com/office/powerpoint/2010/main" val="427900212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cs typeface="ＭＳ Ｐゴシック" charset="0"/>
              </a:defRPr>
            </a:lvl1pPr>
          </a:lstStyle>
          <a:p>
            <a:pPr>
              <a:defRPr/>
            </a:pPr>
            <a:r>
              <a:rPr lang="en-US" smtClean="0"/>
              <a:t>4/10/17</a:t>
            </a:r>
            <a:endParaRPr lang="en-US"/>
          </a:p>
        </p:txBody>
      </p:sp>
      <p:sp>
        <p:nvSpPr>
          <p:cNvPr id="5" name="Rectangle 5"/>
          <p:cNvSpPr>
            <a:spLocks noGrp="1" noChangeArrowheads="1"/>
          </p:cNvSpPr>
          <p:nvPr>
            <p:ph type="ftr" sz="quarter" idx="11"/>
          </p:nvPr>
        </p:nvSpPr>
        <p:spPr/>
        <p:txBody>
          <a:bodyPr/>
          <a:lstStyle>
            <a:lvl1pPr eaLnBrk="1" hangingPunct="1">
              <a:defRPr>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lnSpc>
                <a:spcPct val="90000"/>
              </a:lnSpc>
              <a:spcBef>
                <a:spcPct val="20000"/>
              </a:spcBef>
              <a:buFontTx/>
              <a:buChar char="–"/>
              <a:defRPr b="1">
                <a:cs typeface="ＭＳ Ｐゴシック" charset="0"/>
              </a:defRPr>
            </a:lvl1pPr>
          </a:lstStyle>
          <a:p>
            <a:pPr>
              <a:defRPr/>
            </a:pPr>
            <a:fld id="{5B5EDF1F-6504-3748-A2E1-4A19D672ED26}" type="slidenum">
              <a:rPr lang="en-US"/>
              <a:pPr>
                <a:defRPr/>
              </a:pPr>
              <a:t>‹#›</a:t>
            </a:fld>
            <a:endParaRPr lang="en-US"/>
          </a:p>
        </p:txBody>
      </p:sp>
    </p:spTree>
    <p:extLst>
      <p:ext uri="{BB962C8B-B14F-4D97-AF65-F5344CB8AC3E}">
        <p14:creationId xmlns:p14="http://schemas.microsoft.com/office/powerpoint/2010/main" val="33625096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cs typeface="ＭＳ Ｐゴシック" charset="0"/>
              </a:defRPr>
            </a:lvl1pPr>
          </a:lstStyle>
          <a:p>
            <a:pPr>
              <a:defRPr/>
            </a:pPr>
            <a:r>
              <a:rPr lang="en-US" smtClean="0"/>
              <a:t>4/10/17</a:t>
            </a:r>
            <a:endParaRPr lang="en-US"/>
          </a:p>
        </p:txBody>
      </p:sp>
      <p:sp>
        <p:nvSpPr>
          <p:cNvPr id="5" name="Rectangle 5"/>
          <p:cNvSpPr>
            <a:spLocks noGrp="1" noChangeArrowheads="1"/>
          </p:cNvSpPr>
          <p:nvPr>
            <p:ph type="ftr" sz="quarter" idx="11"/>
          </p:nvPr>
        </p:nvSpPr>
        <p:spPr/>
        <p:txBody>
          <a:bodyPr/>
          <a:lstStyle>
            <a:lvl1pPr eaLnBrk="1" hangingPunct="1">
              <a:defRPr>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lnSpc>
                <a:spcPct val="90000"/>
              </a:lnSpc>
              <a:spcBef>
                <a:spcPct val="20000"/>
              </a:spcBef>
              <a:buFontTx/>
              <a:buChar char="–"/>
              <a:defRPr b="1">
                <a:cs typeface="ＭＳ Ｐゴシック" charset="0"/>
              </a:defRPr>
            </a:lvl1pPr>
          </a:lstStyle>
          <a:p>
            <a:pPr>
              <a:defRPr/>
            </a:pPr>
            <a:fld id="{1E6B6FB7-8FA3-CD49-834B-624E0E335FFD}" type="slidenum">
              <a:rPr lang="en-US"/>
              <a:pPr>
                <a:defRPr/>
              </a:pPr>
              <a:t>‹#›</a:t>
            </a:fld>
            <a:endParaRPr lang="en-US"/>
          </a:p>
        </p:txBody>
      </p:sp>
    </p:spTree>
    <p:extLst>
      <p:ext uri="{BB962C8B-B14F-4D97-AF65-F5344CB8AC3E}">
        <p14:creationId xmlns:p14="http://schemas.microsoft.com/office/powerpoint/2010/main" val="42616617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cs typeface="ＭＳ Ｐゴシック" charset="0"/>
              </a:defRPr>
            </a:lvl1pPr>
          </a:lstStyle>
          <a:p>
            <a:pPr>
              <a:defRPr/>
            </a:pPr>
            <a:r>
              <a:rPr lang="en-US" smtClean="0"/>
              <a:t>4/10/17</a:t>
            </a:r>
            <a:endParaRPr lang="en-US"/>
          </a:p>
        </p:txBody>
      </p:sp>
      <p:sp>
        <p:nvSpPr>
          <p:cNvPr id="6" name="Rectangle 5"/>
          <p:cNvSpPr>
            <a:spLocks noGrp="1" noChangeArrowheads="1"/>
          </p:cNvSpPr>
          <p:nvPr>
            <p:ph type="ftr" sz="quarter" idx="11"/>
          </p:nvPr>
        </p:nvSpPr>
        <p:spPr/>
        <p:txBody>
          <a:bodyPr/>
          <a:lstStyle>
            <a:lvl1pPr eaLnBrk="1" hangingPunct="1">
              <a:defRPr>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lnSpc>
                <a:spcPct val="90000"/>
              </a:lnSpc>
              <a:spcBef>
                <a:spcPct val="20000"/>
              </a:spcBef>
              <a:buFontTx/>
              <a:buChar char="–"/>
              <a:defRPr b="1">
                <a:cs typeface="ＭＳ Ｐゴシック" charset="0"/>
              </a:defRPr>
            </a:lvl1pPr>
          </a:lstStyle>
          <a:p>
            <a:pPr>
              <a:defRPr/>
            </a:pPr>
            <a:fld id="{BE26DF90-92AB-2F42-A04D-46AF6692D65F}" type="slidenum">
              <a:rPr lang="en-US"/>
              <a:pPr>
                <a:defRPr/>
              </a:pPr>
              <a:t>‹#›</a:t>
            </a:fld>
            <a:endParaRPr lang="en-US"/>
          </a:p>
        </p:txBody>
      </p:sp>
    </p:spTree>
    <p:extLst>
      <p:ext uri="{BB962C8B-B14F-4D97-AF65-F5344CB8AC3E}">
        <p14:creationId xmlns:p14="http://schemas.microsoft.com/office/powerpoint/2010/main" val="177124755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eaLnBrk="1" hangingPunct="1">
              <a:defRPr>
                <a:cs typeface="ＭＳ Ｐゴシック" charset="0"/>
              </a:defRPr>
            </a:lvl1pPr>
          </a:lstStyle>
          <a:p>
            <a:pPr>
              <a:defRPr/>
            </a:pPr>
            <a:r>
              <a:rPr lang="en-US" smtClean="0"/>
              <a:t>4/10/17</a:t>
            </a:r>
            <a:endParaRPr lang="en-US"/>
          </a:p>
        </p:txBody>
      </p:sp>
      <p:sp>
        <p:nvSpPr>
          <p:cNvPr id="4" name="Rectangle 5"/>
          <p:cNvSpPr>
            <a:spLocks noGrp="1" noChangeArrowheads="1"/>
          </p:cNvSpPr>
          <p:nvPr>
            <p:ph type="ftr" sz="quarter" idx="11"/>
          </p:nvPr>
        </p:nvSpPr>
        <p:spPr/>
        <p:txBody>
          <a:bodyPr/>
          <a:lstStyle>
            <a:lvl1pPr eaLnBrk="1" hangingPunct="1">
              <a:defRPr>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lnSpc>
                <a:spcPct val="90000"/>
              </a:lnSpc>
              <a:spcBef>
                <a:spcPct val="20000"/>
              </a:spcBef>
              <a:buFontTx/>
              <a:buChar char="–"/>
              <a:defRPr b="1">
                <a:cs typeface="ＭＳ Ｐゴシック" charset="0"/>
              </a:defRPr>
            </a:lvl1pPr>
          </a:lstStyle>
          <a:p>
            <a:pPr>
              <a:defRPr/>
            </a:pPr>
            <a:fld id="{638B8680-B2C0-4642-B871-33BF8A977ED0}" type="slidenum">
              <a:rPr lang="en-US"/>
              <a:pPr>
                <a:defRPr/>
              </a:pPr>
              <a:t>‹#›</a:t>
            </a:fld>
            <a:endParaRPr lang="en-US"/>
          </a:p>
        </p:txBody>
      </p:sp>
    </p:spTree>
    <p:extLst>
      <p:ext uri="{BB962C8B-B14F-4D97-AF65-F5344CB8AC3E}">
        <p14:creationId xmlns:p14="http://schemas.microsoft.com/office/powerpoint/2010/main" val="18089374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78800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lIns="91326" tIns="45664" rIns="91326" bIns="45664"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7" name="Content Placeholder 6"/>
          <p:cNvSpPr>
            <a:spLocks noGrp="1"/>
          </p:cNvSpPr>
          <p:nvPr>
            <p:ph sz="quarter" idx="13"/>
          </p:nvPr>
        </p:nvSpPr>
        <p:spPr>
          <a:xfrm>
            <a:off x="200026" y="1158875"/>
            <a:ext cx="8704263" cy="5360988"/>
          </a:xfrm>
          <a:prstGeom prst="rect">
            <a:avLst/>
          </a:prstGeom>
        </p:spPr>
        <p:txBody>
          <a:bodyPr vert="horz" lIns="91326" tIns="45664" rIns="91326" bIns="45664"/>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18581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0EDF0F38-1179-2142-85D6-80D0211D9E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50419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lIns="91326" tIns="45664" rIns="91326" bIns="45664"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Tree>
    <p:extLst>
      <p:ext uri="{BB962C8B-B14F-4D97-AF65-F5344CB8AC3E}">
        <p14:creationId xmlns:p14="http://schemas.microsoft.com/office/powerpoint/2010/main" val="14827421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8"/>
            <a:ext cx="9144000" cy="646331"/>
          </a:xfrm>
          <a:prstGeom prst="rect">
            <a:avLst/>
          </a:prstGeom>
        </p:spPr>
        <p:txBody>
          <a:bodyPr vert="horz" lIns="91326" tIns="45664" rIns="91326" bIns="45664"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41343318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0656880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58663270"/>
      </p:ext>
    </p:extLst>
  </p:cSld>
  <p:clrMapOvr>
    <a:masterClrMapping/>
  </p:clrMapOvr>
  <p:timing>
    <p:tnLst>
      <p:par>
        <p:cTn xmlns:p14="http://schemas.microsoft.com/office/powerpoint/2010/mai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174521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4479625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9879919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45529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916254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55564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p:txBody>
          <a:bodyPr/>
          <a:lstStyle>
            <a:lvl1pPr>
              <a:defRPr/>
            </a:lvl1pPr>
          </a:lstStyle>
          <a:p>
            <a:pPr>
              <a:defRPr/>
            </a:pPr>
            <a:fld id="{ACB9CA17-4D17-9548-9243-F34384A0B4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20991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8712146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260806556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13857529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4753499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1160131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7" name="Content Placeholder 6"/>
          <p:cNvSpPr>
            <a:spLocks noGrp="1"/>
          </p:cNvSpPr>
          <p:nvPr>
            <p:ph sz="quarter" idx="13"/>
          </p:nvPr>
        </p:nvSpPr>
        <p:spPr>
          <a:xfrm>
            <a:off x="200025" y="1158875"/>
            <a:ext cx="8704263"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954262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Tree>
    <p:extLst>
      <p:ext uri="{BB962C8B-B14F-4D97-AF65-F5344CB8AC3E}">
        <p14:creationId xmlns:p14="http://schemas.microsoft.com/office/powerpoint/2010/main" val="313814365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51355641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prstClr val="black">
                  <a:tint val="75000"/>
                </a:prstClr>
              </a:solidFill>
              <a:latin typeface="Calibri"/>
            </a:endParaRPr>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4810654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618038" y="1395413"/>
            <a:ext cx="4167187" cy="3190875"/>
          </a:xfrm>
          <a:prstGeom prst="rect">
            <a:avLst/>
          </a:prstGeom>
        </p:spPr>
        <p:txBody>
          <a:bodyPr vert="horz"/>
          <a:lstStyle>
            <a:lvl1pPr marL="0" indent="0">
              <a:buNone/>
              <a:defRPr sz="2800" b="1">
                <a:solidFill>
                  <a:srgbClr val="000090"/>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99613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7AE10DA5-DFB1-8D47-9AF0-BBEE5825DF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490850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smtClean="0">
                <a:latin typeface="Calibri"/>
              </a:rPr>
              <a:t>4/10/17</a:t>
            </a:r>
            <a:endParaRPr lang="en-US" dirty="0">
              <a:latin typeface="Calibri"/>
            </a:endParaRPr>
          </a:p>
        </p:txBody>
      </p:sp>
      <p:sp>
        <p:nvSpPr>
          <p:cNvPr id="7" name="Content Placeholder 6"/>
          <p:cNvSpPr>
            <a:spLocks noGrp="1"/>
          </p:cNvSpPr>
          <p:nvPr>
            <p:ph sz="quarter" idx="13"/>
          </p:nvPr>
        </p:nvSpPr>
        <p:spPr>
          <a:xfrm>
            <a:off x="200025" y="1158875"/>
            <a:ext cx="8704263"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12031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smtClean="0">
                <a:latin typeface="Calibri"/>
              </a:rPr>
              <a:t>4/10/17</a:t>
            </a:r>
            <a:endParaRPr lang="en-US" dirty="0">
              <a:latin typeface="Calibri"/>
            </a:endParaRPr>
          </a:p>
        </p:txBody>
      </p:sp>
    </p:spTree>
    <p:extLst>
      <p:ext uri="{BB962C8B-B14F-4D97-AF65-F5344CB8AC3E}">
        <p14:creationId xmlns:p14="http://schemas.microsoft.com/office/powerpoint/2010/main" val="348846547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41518134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743450" y="1606550"/>
            <a:ext cx="3894138" cy="3032125"/>
          </a:xfrm>
          <a:prstGeom prst="rect">
            <a:avLst/>
          </a:prstGeom>
        </p:spPr>
        <p:txBody>
          <a:bodyPr vert="horz"/>
          <a:lstStyle>
            <a:lvl1pPr marL="0" indent="0">
              <a:buNone/>
              <a:defRPr sz="2800" b="1">
                <a:solidFill>
                  <a:srgbClr val="0000FF"/>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169798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n-US" smtClean="0">
                <a:solidFill>
                  <a:prstClr val="black"/>
                </a:solidFill>
                <a:latin typeface="Calibri"/>
              </a:rPr>
              <a:t>4/10/17</a:t>
            </a:r>
            <a:endParaRPr lang="en-US" dirty="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a:lvl1pPr>
          </a:lstStyle>
          <a:p>
            <a:fld id="{8F35C5CB-0509-4A93-8BB7-D5A93C7D08F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0260821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r>
              <a:rPr lang="en-US" smtClean="0">
                <a:solidFill>
                  <a:prstClr val="black"/>
                </a:solidFill>
                <a:latin typeface="Calibri"/>
              </a:rPr>
              <a:t>4/10/17</a:t>
            </a:r>
            <a:endParaRPr lang="en-US" dirty="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lgn="r">
              <a:defRPr/>
            </a:lvl1pPr>
          </a:lstStyle>
          <a:p>
            <a:fld id="{B322E715-A3AD-43CA-81CE-184B99175FF6}"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74650901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043080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Title, Subtitle, Key point">
    <p:spTree>
      <p:nvGrpSpPr>
        <p:cNvPr id="1" name=""/>
        <p:cNvGrpSpPr/>
        <p:nvPr/>
      </p:nvGrpSpPr>
      <p:grpSpPr>
        <a:xfrm>
          <a:off x="0" y="0"/>
          <a:ext cx="0" cy="0"/>
          <a:chOff x="0" y="0"/>
          <a:chExt cx="0" cy="0"/>
        </a:xfrm>
      </p:grpSpPr>
      <p:sp>
        <p:nvSpPr>
          <p:cNvPr id="3" name="Title 1"/>
          <p:cNvSpPr>
            <a:spLocks noGrp="1"/>
          </p:cNvSpPr>
          <p:nvPr>
            <p:ph type="title"/>
          </p:nvPr>
        </p:nvSpPr>
        <p:spPr>
          <a:xfrm>
            <a:off x="228600" y="304800"/>
            <a:ext cx="8229600" cy="868362"/>
          </a:xfrm>
          <a:prstGeom prst="rect">
            <a:avLst/>
          </a:prstGeom>
        </p:spPr>
        <p:txBody>
          <a:bodyPr/>
          <a:lstStyle/>
          <a:p>
            <a:r>
              <a:rPr lang="en-US" dirty="0" smtClean="0"/>
              <a:t>Click to edit Master title style</a:t>
            </a:r>
            <a:endParaRPr lang="en-US" dirty="0"/>
          </a:p>
        </p:txBody>
      </p:sp>
      <p:sp>
        <p:nvSpPr>
          <p:cNvPr id="6" name="Text Placeholder 9"/>
          <p:cNvSpPr>
            <a:spLocks noGrp="1"/>
          </p:cNvSpPr>
          <p:nvPr>
            <p:ph type="body" sz="quarter" idx="14"/>
          </p:nvPr>
        </p:nvSpPr>
        <p:spPr>
          <a:xfrm>
            <a:off x="228600" y="685800"/>
            <a:ext cx="8229600" cy="609600"/>
          </a:xfrm>
          <a:prstGeom prst="rect">
            <a:avLst/>
          </a:prstGeom>
        </p:spPr>
        <p:txBody>
          <a:bodyPr vert="horz"/>
          <a:lstStyle>
            <a:lvl1pPr marL="0" indent="0">
              <a:buNone/>
              <a:defRPr sz="2000" b="0" i="1">
                <a:solidFill>
                  <a:srgbClr val="8C8D8E"/>
                </a:solidFill>
                <a:latin typeface="+mn-lt"/>
              </a:defRPr>
            </a:lvl1pPr>
          </a:lstStyle>
          <a:p>
            <a:pPr lvl="0"/>
            <a:endParaRPr lang="en-US"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sz="1400"/>
            </a:lvl1pPr>
          </a:lstStyle>
          <a:p>
            <a:pPr>
              <a:defRPr/>
            </a:pPr>
            <a:endParaRPr lang="en-US" dirty="0">
              <a:solidFill>
                <a:prstClr val="black"/>
              </a:solidFill>
              <a:latin typeface="Calibri"/>
            </a:endParaRPr>
          </a:p>
        </p:txBody>
      </p:sp>
    </p:spTree>
    <p:extLst>
      <p:ext uri="{BB962C8B-B14F-4D97-AF65-F5344CB8AC3E}">
        <p14:creationId xmlns:p14="http://schemas.microsoft.com/office/powerpoint/2010/main" val="14729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txBox="1">
            <a:spLocks/>
          </p:cNvSpPr>
          <p:nvPr userDrawn="1"/>
        </p:nvSpPr>
        <p:spPr>
          <a:xfrm>
            <a:off x="74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defRPr/>
            </a:pPr>
            <a:fld id="{706C97B8-1C5A-DD4E-86E4-9D84DEB47A09}" type="datetime1">
              <a:rPr lang="en-US" sz="1000" smtClean="0">
                <a:solidFill>
                  <a:srgbClr val="000000"/>
                </a:solidFill>
                <a:latin typeface="Calibri" charset="0"/>
              </a:rPr>
              <a:pPr eaLnBrk="1" hangingPunct="1">
                <a:defRPr/>
              </a:pPr>
              <a:t>5/5/17</a:t>
            </a:fld>
            <a:endParaRPr lang="en-US" sz="1000" dirty="0" smtClean="0">
              <a:solidFill>
                <a:srgbClr val="000000"/>
              </a:solidFill>
              <a:latin typeface="Calibri" charset="0"/>
            </a:endParaRPr>
          </a:p>
        </p:txBody>
      </p:sp>
      <p:sp>
        <p:nvSpPr>
          <p:cNvPr id="7" name="Slide Number Placeholder 5"/>
          <p:cNvSpPr txBox="1">
            <a:spLocks/>
          </p:cNvSpPr>
          <p:nvPr userDrawn="1"/>
        </p:nvSpPr>
        <p:spPr>
          <a:xfrm>
            <a:off x="6932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dirty="0" smtClean="0">
              <a:solidFill>
                <a:srgbClr val="000000"/>
              </a:solidFill>
              <a:latin typeface="Calibri" charset="0"/>
            </a:endParaRPr>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5420348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2_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78694"/>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latin typeface="Calibri"/>
              </a:rPr>
              <a:t>4/10/17</a:t>
            </a:r>
            <a:endParaRPr lang="en-US" dirty="0">
              <a:latin typeface="Calibri"/>
            </a:endParaRPr>
          </a:p>
        </p:txBody>
      </p:sp>
      <p:sp>
        <p:nvSpPr>
          <p:cNvPr id="8"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sz="2400" b="1">
                <a:latin typeface="+mn-lt"/>
              </a:defRPr>
            </a:lvl1pPr>
            <a:lvl2pPr marL="742950" indent="-285750">
              <a:buClr>
                <a:srgbClr val="0000A9"/>
              </a:buClr>
              <a:buFont typeface="Arial"/>
              <a:buChar char="•"/>
              <a:defRPr sz="2000" b="0">
                <a:latin typeface="+mn-lt"/>
              </a:defRPr>
            </a:lvl2pPr>
            <a:lvl3pPr>
              <a:defRPr sz="1800" b="0">
                <a:latin typeface="+mn-lt"/>
              </a:defRPr>
            </a:lvl3pPr>
            <a:lvl4pPr>
              <a:defRPr sz="1600" b="0">
                <a:latin typeface="+mn-lt"/>
              </a:defRPr>
            </a:lvl4pPr>
            <a:lvl5pPr>
              <a:defRPr sz="1600"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65485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p:txBody>
          <a:bodyPr/>
          <a:lstStyle>
            <a:lvl1pPr>
              <a:defRPr/>
            </a:lvl1pPr>
          </a:lstStyle>
          <a:p>
            <a:pPr>
              <a:defRPr/>
            </a:pPr>
            <a:fld id="{BE9AF729-E066-444A-82CF-4340BF940C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49305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9973309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A2F66D-C9E3-094B-A132-F7DE3D07A24C}"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74447155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A11A7A-489D-4644-B0CF-E3CCE45086D3}"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67366863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346EE6-8A39-1046-B131-539E0C9C4DDC}"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9286573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748D1F-E00D-6B48-8F9F-69F0C11A3A31}"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74235851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6CDB90E1-A640-7D47-BA2B-CC0539F0DB5F}"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85214084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80F0B8-891F-8F42-83EA-26C9DB697175}"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92481977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96432906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428414-21D0-B54C-865A-96DB1211B2CB}"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83358040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8B1F09-1809-DE42-9E6C-4EAB7CBD98E0}"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2229442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AA29F0A5-9B52-234A-897E-F25B60934C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264215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2109C-FAF7-F046-99FE-FBB3AD690C4A}"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262180490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2EAAA2-51D8-EE4F-AA11-26875DFB1BEC}"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9965566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8" name="Rectangle 6"/>
          <p:cNvSpPr>
            <a:spLocks noGrp="1" noChangeArrowheads="1"/>
          </p:cNvSpPr>
          <p:nvPr>
            <p:ph type="sldNum" sz="quarter" idx="12"/>
          </p:nvPr>
        </p:nvSpPr>
        <p:spPr>
          <a:ln/>
        </p:spPr>
        <p:txBody>
          <a:bodyPr/>
          <a:lstStyle>
            <a:lvl1pPr>
              <a:defRPr/>
            </a:lvl1pPr>
          </a:lstStyle>
          <a:p>
            <a:pPr>
              <a:defRPr/>
            </a:pPr>
            <a:fld id="{F119F2EF-BA6F-9A4E-94CE-0700A9C76020}"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63055710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D8DACC77-41FA-274F-A82D-1A2DDF02ACF5}"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63155824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7EE2391-6690-8F41-8A70-382B12EC2DA4}"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57962708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ea typeface="ＭＳ Ｐゴシック"/>
              </a:rPr>
              <a:t>4/10/17</a:t>
            </a:r>
            <a:endParaRPr lang="en-US" dirty="0">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20888264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ea typeface="ＭＳ Ｐゴシック"/>
              </a:rPr>
              <a:t>4/10/17</a:t>
            </a:r>
            <a:endParaRPr lang="en-US" dirty="0">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69337970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E6269EB7-37CD-184F-8177-10F4323B87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0163441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8E1FD43C-9671-9142-B952-87839909E92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9731383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A30BBC80-3139-074B-9352-BBD9524731C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19607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4/10/17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2057425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C01965E2-9F07-CF45-9210-52A3D4BD6E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523313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504B7AA-7926-BD49-9304-5C26217F092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5083224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dirty="0">
              <a:solidFill>
                <a:srgbClr val="000000"/>
              </a:solidFill>
              <a:latin typeface="Times New Roman"/>
            </a:endParaRPr>
          </a:p>
        </p:txBody>
      </p:sp>
      <p:sp>
        <p:nvSpPr>
          <p:cNvPr id="8"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9" name="Rectangle 6"/>
          <p:cNvSpPr>
            <a:spLocks noGrp="1" noChangeArrowheads="1"/>
          </p:cNvSpPr>
          <p:nvPr>
            <p:ph type="sldNum" sz="quarter" idx="12"/>
          </p:nvPr>
        </p:nvSpPr>
        <p:spPr/>
        <p:txBody>
          <a:bodyPr/>
          <a:lstStyle>
            <a:lvl1pPr>
              <a:defRPr/>
            </a:lvl1pPr>
          </a:lstStyle>
          <a:p>
            <a:pPr>
              <a:defRPr/>
            </a:pPr>
            <a:fld id="{31D96636-75F1-C94E-8902-390190C2BAE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9612301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dirty="0">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4D615F8C-AFF0-2C4F-92E7-2E167708844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8346882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dirty="0">
              <a:solidFill>
                <a:srgbClr val="000000"/>
              </a:solidFill>
              <a:latin typeface="Times New Roman"/>
            </a:endParaRPr>
          </a:p>
        </p:txBody>
      </p:sp>
      <p:sp>
        <p:nvSpPr>
          <p:cNvPr id="3"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4" name="Rectangle 6"/>
          <p:cNvSpPr>
            <a:spLocks noGrp="1" noChangeArrowheads="1"/>
          </p:cNvSpPr>
          <p:nvPr>
            <p:ph type="sldNum" sz="quarter" idx="12"/>
          </p:nvPr>
        </p:nvSpPr>
        <p:spPr/>
        <p:txBody>
          <a:bodyPr/>
          <a:lstStyle>
            <a:lvl1pPr>
              <a:defRPr/>
            </a:lvl1pPr>
          </a:lstStyle>
          <a:p>
            <a:pPr>
              <a:defRPr/>
            </a:pPr>
            <a:fld id="{4AB114C1-6901-BF43-80DE-B3F7186D974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9921604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5503070-96D0-704A-AE04-A203F0D3417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4668790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992DA735-46DB-5443-BF80-BA58BA3F410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5550705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BCC45113-FB9A-AC40-ABC8-4DFDF415230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0708114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AA881A2C-5E41-E942-A7B9-2400227151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3578323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2875BD9-1BAF-CB4B-ABD3-0F4B17E8D8F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1491124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dirty="0">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76FB2749-1743-E24D-A5E3-3AAF8280A85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24636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CAAB853C-EB1F-4F44-98A5-0F45C20C9F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883029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dirty="0">
              <a:solidFill>
                <a:srgbClr val="000000"/>
              </a:solidFill>
              <a:latin typeface="Times New Roman"/>
            </a:endParaRPr>
          </a:p>
        </p:txBody>
      </p:sp>
      <p:sp>
        <p:nvSpPr>
          <p:cNvPr id="7"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8" name="Rectangle 6"/>
          <p:cNvSpPr>
            <a:spLocks noGrp="1" noChangeArrowheads="1"/>
          </p:cNvSpPr>
          <p:nvPr>
            <p:ph type="sldNum" sz="quarter" idx="12"/>
          </p:nvPr>
        </p:nvSpPr>
        <p:spPr/>
        <p:txBody>
          <a:bodyPr/>
          <a:lstStyle>
            <a:lvl1pPr>
              <a:defRPr/>
            </a:lvl1pPr>
          </a:lstStyle>
          <a:p>
            <a:pPr>
              <a:defRPr/>
            </a:pPr>
            <a:fld id="{88B0929B-9AD9-AF43-830D-E9177092502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9231258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srgbClr val="000000"/>
                </a:solidFill>
                <a:latin typeface="Times New Roman"/>
              </a:rPr>
              <a:t>4/10/17</a:t>
            </a:r>
            <a:endParaRPr lang="en-US" dirty="0">
              <a:solidFill>
                <a:srgbClr val="000000"/>
              </a:solidFill>
              <a:latin typeface="Times New Roman"/>
            </a:endParaRPr>
          </a:p>
        </p:txBody>
      </p:sp>
      <p:sp>
        <p:nvSpPr>
          <p:cNvPr id="11" name="Footer Placeholder 10"/>
          <p:cNvSpPr>
            <a:spLocks noGrp="1"/>
          </p:cNvSpPr>
          <p:nvPr>
            <p:ph type="ftr" sz="quarter" idx="11"/>
          </p:nvPr>
        </p:nvSpPr>
        <p:spPr/>
        <p:txBody>
          <a:bodyPr/>
          <a:lstStyle/>
          <a:p>
            <a:endParaRPr lang="en-US" dirty="0">
              <a:solidFill>
                <a:srgbClr val="000000"/>
              </a:solidFill>
              <a:latin typeface="Times New Roman"/>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6633198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A2F66D-C9E3-094B-A132-F7DE3D07A24C}"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266107193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A11A7A-489D-4644-B0CF-E3CCE45086D3}"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97738440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346EE6-8A39-1046-B131-539E0C9C4DDC}"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204817879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748D1F-E00D-6B48-8F9F-69F0C11A3A31}"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4545547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6CDB90E1-A640-7D47-BA2B-CC0539F0DB5F}"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61729983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80F0B8-891F-8F42-83EA-26C9DB697175}"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50438146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412230050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428414-21D0-B54C-865A-96DB1211B2CB}"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088399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48FABA28-FAC2-1049-B4C6-19FD6BC993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922627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8B1F09-1809-DE42-9E6C-4EAB7CBD98E0}"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63605252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2109C-FAF7-F046-99FE-FBB3AD690C4A}"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95723310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2EAAA2-51D8-EE4F-AA11-26875DFB1BEC}"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94356782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8" name="Rectangle 6"/>
          <p:cNvSpPr>
            <a:spLocks noGrp="1" noChangeArrowheads="1"/>
          </p:cNvSpPr>
          <p:nvPr>
            <p:ph type="sldNum" sz="quarter" idx="12"/>
          </p:nvPr>
        </p:nvSpPr>
        <p:spPr>
          <a:ln/>
        </p:spPr>
        <p:txBody>
          <a:bodyPr/>
          <a:lstStyle>
            <a:lvl1pPr>
              <a:defRPr/>
            </a:lvl1pPr>
          </a:lstStyle>
          <a:p>
            <a:pPr>
              <a:defRPr/>
            </a:pPr>
            <a:fld id="{F119F2EF-BA6F-9A4E-94CE-0700A9C76020}"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52163591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D8DACC77-41FA-274F-A82D-1A2DDF02ACF5}"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39908012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7EE2391-6690-8F41-8A70-382B12EC2DA4}"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50143551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ea typeface="ＭＳ Ｐゴシック"/>
              </a:rPr>
              <a:t>4/10/17</a:t>
            </a:r>
            <a:endParaRPr lang="en-US" dirty="0">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66620605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559253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2122056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18072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3CF61216-AC22-2444-8793-BD66AEA0F6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607416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371109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5118271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98568029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274769353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618038" y="1395413"/>
            <a:ext cx="4167187" cy="3190875"/>
          </a:xfrm>
          <a:prstGeom prst="rect">
            <a:avLst/>
          </a:prstGeom>
        </p:spPr>
        <p:txBody>
          <a:bodyPr vert="horz"/>
          <a:lstStyle>
            <a:lvl1pPr marL="0" indent="0">
              <a:buNone/>
              <a:defRPr sz="2800" b="1">
                <a:solidFill>
                  <a:srgbClr val="000090"/>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7746759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smtClean="0">
                <a:latin typeface="Calibri"/>
              </a:rPr>
              <a:t>4/10/17</a:t>
            </a:r>
            <a:endParaRPr lang="en-US" dirty="0">
              <a:latin typeface="Calibri"/>
            </a:endParaRPr>
          </a:p>
        </p:txBody>
      </p:sp>
      <p:sp>
        <p:nvSpPr>
          <p:cNvPr id="7" name="Content Placeholder 6"/>
          <p:cNvSpPr>
            <a:spLocks noGrp="1"/>
          </p:cNvSpPr>
          <p:nvPr>
            <p:ph sz="quarter" idx="13"/>
          </p:nvPr>
        </p:nvSpPr>
        <p:spPr>
          <a:xfrm>
            <a:off x="200025" y="1158875"/>
            <a:ext cx="8704263"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4949579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smtClean="0">
                <a:latin typeface="Calibri"/>
              </a:rPr>
              <a:t>4/10/17</a:t>
            </a:r>
            <a:endParaRPr lang="en-US" dirty="0">
              <a:latin typeface="Calibri"/>
            </a:endParaRPr>
          </a:p>
        </p:txBody>
      </p:sp>
    </p:spTree>
    <p:extLst>
      <p:ext uri="{BB962C8B-B14F-4D97-AF65-F5344CB8AC3E}">
        <p14:creationId xmlns:p14="http://schemas.microsoft.com/office/powerpoint/2010/main" val="202381366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52571285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743450" y="1606550"/>
            <a:ext cx="3894138" cy="3032125"/>
          </a:xfrm>
          <a:prstGeom prst="rect">
            <a:avLst/>
          </a:prstGeom>
        </p:spPr>
        <p:txBody>
          <a:bodyPr vert="horz"/>
          <a:lstStyle>
            <a:lvl1pPr marL="0" indent="0">
              <a:buNone/>
              <a:defRPr sz="2800" b="1">
                <a:solidFill>
                  <a:srgbClr val="0000FF"/>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7937582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n-US" smtClean="0">
                <a:solidFill>
                  <a:prstClr val="black"/>
                </a:solidFill>
                <a:latin typeface="Calibri"/>
              </a:rPr>
              <a:t>4/10/17</a:t>
            </a:r>
            <a:endParaRPr lang="en-US" dirty="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a:lvl1pPr>
          </a:lstStyle>
          <a:p>
            <a:fld id="{8F35C5CB-0509-4A93-8BB7-D5A93C7D08F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3673074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5226DE80-1308-0F42-94F1-5C6B8BD914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300595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r>
              <a:rPr lang="en-US" smtClean="0">
                <a:solidFill>
                  <a:prstClr val="black"/>
                </a:solidFill>
                <a:latin typeface="Calibri"/>
              </a:rPr>
              <a:t>4/10/17</a:t>
            </a:r>
            <a:endParaRPr lang="en-US" dirty="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lgn="r">
              <a:defRPr/>
            </a:lvl1pPr>
          </a:lstStyle>
          <a:p>
            <a:fld id="{B322E715-A3AD-43CA-81CE-184B99175FF6}"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0166763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5729903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Title, Subtitle, Key point">
    <p:spTree>
      <p:nvGrpSpPr>
        <p:cNvPr id="1" name=""/>
        <p:cNvGrpSpPr/>
        <p:nvPr/>
      </p:nvGrpSpPr>
      <p:grpSpPr>
        <a:xfrm>
          <a:off x="0" y="0"/>
          <a:ext cx="0" cy="0"/>
          <a:chOff x="0" y="0"/>
          <a:chExt cx="0" cy="0"/>
        </a:xfrm>
      </p:grpSpPr>
      <p:sp>
        <p:nvSpPr>
          <p:cNvPr id="3" name="Title 1"/>
          <p:cNvSpPr>
            <a:spLocks noGrp="1"/>
          </p:cNvSpPr>
          <p:nvPr>
            <p:ph type="title"/>
          </p:nvPr>
        </p:nvSpPr>
        <p:spPr>
          <a:xfrm>
            <a:off x="228600" y="304800"/>
            <a:ext cx="8229600" cy="868362"/>
          </a:xfrm>
          <a:prstGeom prst="rect">
            <a:avLst/>
          </a:prstGeom>
        </p:spPr>
        <p:txBody>
          <a:bodyPr/>
          <a:lstStyle/>
          <a:p>
            <a:r>
              <a:rPr lang="en-US" dirty="0" smtClean="0"/>
              <a:t>Click to edit Master title style</a:t>
            </a:r>
            <a:endParaRPr lang="en-US" dirty="0"/>
          </a:p>
        </p:txBody>
      </p:sp>
      <p:sp>
        <p:nvSpPr>
          <p:cNvPr id="6" name="Text Placeholder 9"/>
          <p:cNvSpPr>
            <a:spLocks noGrp="1"/>
          </p:cNvSpPr>
          <p:nvPr>
            <p:ph type="body" sz="quarter" idx="14"/>
          </p:nvPr>
        </p:nvSpPr>
        <p:spPr>
          <a:xfrm>
            <a:off x="228600" y="685800"/>
            <a:ext cx="8229600" cy="609600"/>
          </a:xfrm>
          <a:prstGeom prst="rect">
            <a:avLst/>
          </a:prstGeom>
        </p:spPr>
        <p:txBody>
          <a:bodyPr vert="horz"/>
          <a:lstStyle>
            <a:lvl1pPr marL="0" indent="0">
              <a:buNone/>
              <a:defRPr sz="2000" b="0" i="1">
                <a:solidFill>
                  <a:srgbClr val="8C8D8E"/>
                </a:solidFill>
                <a:latin typeface="+mn-lt"/>
              </a:defRPr>
            </a:lvl1pPr>
          </a:lstStyle>
          <a:p>
            <a:pPr lvl="0"/>
            <a:endParaRPr lang="en-US"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sz="1400"/>
            </a:lvl1pPr>
          </a:lstStyle>
          <a:p>
            <a:pPr>
              <a:defRPr/>
            </a:pPr>
            <a:endParaRPr lang="en-US" dirty="0">
              <a:solidFill>
                <a:prstClr val="black"/>
              </a:solidFill>
              <a:latin typeface="Calibri"/>
            </a:endParaRPr>
          </a:p>
        </p:txBody>
      </p:sp>
    </p:spTree>
    <p:extLst>
      <p:ext uri="{BB962C8B-B14F-4D97-AF65-F5344CB8AC3E}">
        <p14:creationId xmlns:p14="http://schemas.microsoft.com/office/powerpoint/2010/main" val="173960293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txBox="1">
            <a:spLocks/>
          </p:cNvSpPr>
          <p:nvPr userDrawn="1"/>
        </p:nvSpPr>
        <p:spPr>
          <a:xfrm>
            <a:off x="74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defRPr/>
            </a:pPr>
            <a:fld id="{706C97B8-1C5A-DD4E-86E4-9D84DEB47A09}" type="datetime1">
              <a:rPr lang="en-US" sz="1000" smtClean="0">
                <a:solidFill>
                  <a:srgbClr val="000000"/>
                </a:solidFill>
                <a:latin typeface="Calibri" charset="0"/>
              </a:rPr>
              <a:pPr eaLnBrk="1" hangingPunct="1">
                <a:defRPr/>
              </a:pPr>
              <a:t>5/5/17</a:t>
            </a:fld>
            <a:endParaRPr lang="en-US" sz="1000" dirty="0" smtClean="0">
              <a:solidFill>
                <a:srgbClr val="000000"/>
              </a:solidFill>
              <a:latin typeface="Calibri" charset="0"/>
            </a:endParaRPr>
          </a:p>
        </p:txBody>
      </p:sp>
      <p:sp>
        <p:nvSpPr>
          <p:cNvPr id="7" name="Slide Number Placeholder 5"/>
          <p:cNvSpPr txBox="1">
            <a:spLocks/>
          </p:cNvSpPr>
          <p:nvPr userDrawn="1"/>
        </p:nvSpPr>
        <p:spPr>
          <a:xfrm>
            <a:off x="6932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dirty="0" smtClean="0">
              <a:solidFill>
                <a:srgbClr val="000000"/>
              </a:solidFill>
              <a:latin typeface="Calibri" charset="0"/>
            </a:endParaRPr>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127770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2_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78694"/>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latin typeface="Calibri"/>
              </a:rPr>
              <a:t>4/10/17</a:t>
            </a:r>
            <a:endParaRPr lang="en-US" dirty="0">
              <a:latin typeface="Calibri"/>
            </a:endParaRPr>
          </a:p>
        </p:txBody>
      </p:sp>
      <p:sp>
        <p:nvSpPr>
          <p:cNvPr id="8"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sz="2400" b="1">
                <a:latin typeface="+mn-lt"/>
              </a:defRPr>
            </a:lvl1pPr>
            <a:lvl2pPr marL="742950" indent="-285750">
              <a:buClr>
                <a:srgbClr val="0000A9"/>
              </a:buClr>
              <a:buFont typeface="Arial"/>
              <a:buChar char="•"/>
              <a:defRPr sz="2000" b="0">
                <a:latin typeface="+mn-lt"/>
              </a:defRPr>
            </a:lvl2pPr>
            <a:lvl3pPr>
              <a:defRPr sz="1800" b="0">
                <a:latin typeface="+mn-lt"/>
              </a:defRPr>
            </a:lvl3pPr>
            <a:lvl4pPr>
              <a:defRPr sz="1600" b="0">
                <a:latin typeface="+mn-lt"/>
              </a:defRPr>
            </a:lvl4pPr>
            <a:lvl5pPr>
              <a:defRPr sz="1600"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6016172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2191099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5931349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8502298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7" name="Content Placeholder 6"/>
          <p:cNvSpPr>
            <a:spLocks noGrp="1"/>
          </p:cNvSpPr>
          <p:nvPr>
            <p:ph sz="quarter" idx="13"/>
          </p:nvPr>
        </p:nvSpPr>
        <p:spPr>
          <a:xfrm>
            <a:off x="200025" y="1158875"/>
            <a:ext cx="8704263"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2614787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Tree>
    <p:extLst>
      <p:ext uri="{BB962C8B-B14F-4D97-AF65-F5344CB8AC3E}">
        <p14:creationId xmlns:p14="http://schemas.microsoft.com/office/powerpoint/2010/main" val="36223356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8" name="Rectangle 6"/>
          <p:cNvSpPr>
            <a:spLocks noGrp="1" noChangeArrowheads="1"/>
          </p:cNvSpPr>
          <p:nvPr>
            <p:ph type="sldNum" sz="quarter" idx="12"/>
          </p:nvPr>
        </p:nvSpPr>
        <p:spPr/>
        <p:txBody>
          <a:bodyPr/>
          <a:lstStyle>
            <a:lvl1pPr>
              <a:defRPr/>
            </a:lvl1pPr>
          </a:lstStyle>
          <a:p>
            <a:pPr>
              <a:defRPr/>
            </a:pPr>
            <a:fld id="{9327703E-7208-6845-8794-E48055AD31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832196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70759610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849989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prstClr val="black">
                  <a:tint val="75000"/>
                </a:prstClr>
              </a:solidFill>
              <a:latin typeface="Calibri"/>
            </a:endParaRPr>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3718436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tint val="75000"/>
                </a:prstClr>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A11A7A-489D-4644-B0CF-E3CCE45086D3}"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1625762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565870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0105511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8845960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4589942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4542032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17249166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6554365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154302611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A2F66D-C9E3-094B-A132-F7DE3D07A24C}"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293794848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A11A7A-489D-4644-B0CF-E3CCE45086D3}"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25538914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346EE6-8A39-1046-B131-539E0C9C4DDC}"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73200370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748D1F-E00D-6B48-8F9F-69F0C11A3A31}"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292412564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6CDB90E1-A640-7D47-BA2B-CC0539F0DB5F}"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54691152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80F0B8-891F-8F42-83EA-26C9DB697175}"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226517679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9707812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428414-21D0-B54C-865A-96DB1211B2CB}"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215034757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8B1F09-1809-DE42-9E6C-4EAB7CBD98E0}"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560467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4/10/17</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DEDFF7D-F979-DF49-820F-BCB527584B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940075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2109C-FAF7-F046-99FE-FBB3AD690C4A}"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87487427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2EAAA2-51D8-EE4F-AA11-26875DFB1BEC}"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76602868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8" name="Rectangle 6"/>
          <p:cNvSpPr>
            <a:spLocks noGrp="1" noChangeArrowheads="1"/>
          </p:cNvSpPr>
          <p:nvPr>
            <p:ph type="sldNum" sz="quarter" idx="12"/>
          </p:nvPr>
        </p:nvSpPr>
        <p:spPr>
          <a:ln/>
        </p:spPr>
        <p:txBody>
          <a:bodyPr/>
          <a:lstStyle>
            <a:lvl1pPr>
              <a:defRPr/>
            </a:lvl1pPr>
          </a:lstStyle>
          <a:p>
            <a:pPr>
              <a:defRPr/>
            </a:pPr>
            <a:fld id="{F119F2EF-BA6F-9A4E-94CE-0700A9C76020}"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417918784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D8DACC77-41FA-274F-A82D-1A2DDF02ACF5}"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75155182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latin typeface="Arial"/>
                <a:ea typeface="ＭＳ Ｐゴシック"/>
              </a:rPr>
              <a:t>4/10/17</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7EE2391-6690-8F41-8A70-382B12EC2DA4}"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267328280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ea typeface="ＭＳ Ｐゴシック"/>
              </a:rPr>
              <a:t>4/10/17</a:t>
            </a:r>
            <a:endParaRPr lang="en-US" dirty="0">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3632239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ea typeface="ＭＳ Ｐゴシック"/>
              </a:rPr>
              <a:t>4/10/17</a:t>
            </a:r>
            <a:endParaRPr lang="en-US" dirty="0">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0547309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716463" y="5345113"/>
            <a:ext cx="4427537" cy="1512887"/>
            <a:chOff x="2971" y="3367"/>
            <a:chExt cx="2789" cy="953"/>
          </a:xfrm>
        </p:grpSpPr>
        <p:sp>
          <p:nvSpPr>
            <p:cNvPr id="5" name="Freeform 3"/>
            <p:cNvSpPr>
              <a:spLocks/>
            </p:cNvSpPr>
            <p:nvPr/>
          </p:nvSpPr>
          <p:spPr bwMode="ltGray">
            <a:xfrm>
              <a:off x="2971" y="3367"/>
              <a:ext cx="2789" cy="953"/>
            </a:xfrm>
            <a:custGeom>
              <a:avLst/>
              <a:gdLst>
                <a:gd name="T0" fmla="*/ 2840 w 2780"/>
                <a:gd name="T1" fmla="*/ 18 h 953"/>
                <a:gd name="T2" fmla="*/ 2750 w 2780"/>
                <a:gd name="T3" fmla="*/ 24 h 953"/>
                <a:gd name="T4" fmla="*/ 2683 w 2780"/>
                <a:gd name="T5" fmla="*/ 102 h 953"/>
                <a:gd name="T6" fmla="*/ 2575 w 2780"/>
                <a:gd name="T7" fmla="*/ 156 h 953"/>
                <a:gd name="T8" fmla="*/ 2569 w 2780"/>
                <a:gd name="T9" fmla="*/ 222 h 953"/>
                <a:gd name="T10" fmla="*/ 2551 w 2780"/>
                <a:gd name="T11" fmla="*/ 246 h 953"/>
                <a:gd name="T12" fmla="*/ 2533 w 2780"/>
                <a:gd name="T13" fmla="*/ 252 h 953"/>
                <a:gd name="T14" fmla="*/ 2461 w 2780"/>
                <a:gd name="T15" fmla="*/ 210 h 953"/>
                <a:gd name="T16" fmla="*/ 2316 w 2780"/>
                <a:gd name="T17" fmla="*/ 192 h 953"/>
                <a:gd name="T18" fmla="*/ 2292 w 2780"/>
                <a:gd name="T19" fmla="*/ 186 h 953"/>
                <a:gd name="T20" fmla="*/ 2274 w 2780"/>
                <a:gd name="T21" fmla="*/ 192 h 953"/>
                <a:gd name="T22" fmla="*/ 2202 w 2780"/>
                <a:gd name="T23" fmla="*/ 228 h 953"/>
                <a:gd name="T24" fmla="*/ 2166 w 2780"/>
                <a:gd name="T25" fmla="*/ 240 h 953"/>
                <a:gd name="T26" fmla="*/ 2142 w 2780"/>
                <a:gd name="T27" fmla="*/ 246 h 953"/>
                <a:gd name="T28" fmla="*/ 2130 w 2780"/>
                <a:gd name="T29" fmla="*/ 258 h 953"/>
                <a:gd name="T30" fmla="*/ 2130 w 2780"/>
                <a:gd name="T31" fmla="*/ 276 h 953"/>
                <a:gd name="T32" fmla="*/ 2107 w 2780"/>
                <a:gd name="T33" fmla="*/ 300 h 953"/>
                <a:gd name="T34" fmla="*/ 2089 w 2780"/>
                <a:gd name="T35" fmla="*/ 312 h 953"/>
                <a:gd name="T36" fmla="*/ 2077 w 2780"/>
                <a:gd name="T37" fmla="*/ 324 h 953"/>
                <a:gd name="T38" fmla="*/ 2065 w 2780"/>
                <a:gd name="T39" fmla="*/ 336 h 953"/>
                <a:gd name="T40" fmla="*/ 2030 w 2780"/>
                <a:gd name="T41" fmla="*/ 342 h 953"/>
                <a:gd name="T42" fmla="*/ 1961 w 2780"/>
                <a:gd name="T43" fmla="*/ 336 h 953"/>
                <a:gd name="T44" fmla="*/ 1925 w 2780"/>
                <a:gd name="T45" fmla="*/ 330 h 953"/>
                <a:gd name="T46" fmla="*/ 1913 w 2780"/>
                <a:gd name="T47" fmla="*/ 342 h 953"/>
                <a:gd name="T48" fmla="*/ 1901 w 2780"/>
                <a:gd name="T49" fmla="*/ 354 h 953"/>
                <a:gd name="T50" fmla="*/ 1871 w 2780"/>
                <a:gd name="T51" fmla="*/ 360 h 953"/>
                <a:gd name="T52" fmla="*/ 1812 w 2780"/>
                <a:gd name="T53" fmla="*/ 342 h 953"/>
                <a:gd name="T54" fmla="*/ 1788 w 2780"/>
                <a:gd name="T55" fmla="*/ 342 h 953"/>
                <a:gd name="T56" fmla="*/ 1764 w 2780"/>
                <a:gd name="T57" fmla="*/ 354 h 953"/>
                <a:gd name="T58" fmla="*/ 1696 w 2780"/>
                <a:gd name="T59" fmla="*/ 425 h 953"/>
                <a:gd name="T60" fmla="*/ 1654 w 2780"/>
                <a:gd name="T61" fmla="*/ 569 h 953"/>
                <a:gd name="T62" fmla="*/ 1654 w 2780"/>
                <a:gd name="T63" fmla="*/ 593 h 953"/>
                <a:gd name="T64" fmla="*/ 1660 w 2780"/>
                <a:gd name="T65" fmla="*/ 641 h 953"/>
                <a:gd name="T66" fmla="*/ 1678 w 2780"/>
                <a:gd name="T67" fmla="*/ 659 h 953"/>
                <a:gd name="T68" fmla="*/ 1672 w 2780"/>
                <a:gd name="T69" fmla="*/ 671 h 953"/>
                <a:gd name="T70" fmla="*/ 1660 w 2780"/>
                <a:gd name="T71" fmla="*/ 683 h 953"/>
                <a:gd name="T72" fmla="*/ 1582 w 2780"/>
                <a:gd name="T73" fmla="*/ 689 h 953"/>
                <a:gd name="T74" fmla="*/ 1505 w 2780"/>
                <a:gd name="T75" fmla="*/ 629 h 953"/>
                <a:gd name="T76" fmla="*/ 1365 w 2780"/>
                <a:gd name="T77" fmla="*/ 587 h 953"/>
                <a:gd name="T78" fmla="*/ 1216 w 2780"/>
                <a:gd name="T79" fmla="*/ 671 h 953"/>
                <a:gd name="T80" fmla="*/ 1040 w 2780"/>
                <a:gd name="T81" fmla="*/ 731 h 953"/>
                <a:gd name="T82" fmla="*/ 837 w 2780"/>
                <a:gd name="T83" fmla="*/ 743 h 953"/>
                <a:gd name="T84" fmla="*/ 644 w 2780"/>
                <a:gd name="T85" fmla="*/ 701 h 953"/>
                <a:gd name="T86" fmla="*/ 584 w 2780"/>
                <a:gd name="T87" fmla="*/ 695 h 953"/>
                <a:gd name="T88" fmla="*/ 572 w 2780"/>
                <a:gd name="T89" fmla="*/ 701 h 953"/>
                <a:gd name="T90" fmla="*/ 536 w 2780"/>
                <a:gd name="T91" fmla="*/ 731 h 953"/>
                <a:gd name="T92" fmla="*/ 444 w 2780"/>
                <a:gd name="T93" fmla="*/ 809 h 953"/>
                <a:gd name="T94" fmla="*/ 414 w 2780"/>
                <a:gd name="T95" fmla="*/ 821 h 953"/>
                <a:gd name="T96" fmla="*/ 390 w 2780"/>
                <a:gd name="T97" fmla="*/ 821 h 953"/>
                <a:gd name="T98" fmla="*/ 343 w 2780"/>
                <a:gd name="T99" fmla="*/ 827 h 953"/>
                <a:gd name="T100" fmla="*/ 217 w 2780"/>
                <a:gd name="T101" fmla="*/ 851 h 953"/>
                <a:gd name="T102" fmla="*/ 181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52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pPr defTabSz="914400" fontAlgn="base">
                <a:lnSpc>
                  <a:spcPct val="90000"/>
                </a:lnSpc>
                <a:spcBef>
                  <a:spcPct val="20000"/>
                </a:spcBef>
                <a:spcAft>
                  <a:spcPct val="0"/>
                </a:spcAft>
                <a:buFontTx/>
                <a:buChar char="–"/>
              </a:pPr>
              <a:endParaRPr lang="en-US" sz="2400" b="1" dirty="0">
                <a:solidFill>
                  <a:srgbClr val="5E855B"/>
                </a:solidFill>
                <a:latin typeface="Arial" charset="0"/>
                <a:ea typeface="ＭＳ Ｐゴシック" charset="0"/>
                <a:cs typeface="ＭＳ Ｐゴシック" charset="0"/>
              </a:endParaRPr>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grpSp>
      <p:sp>
        <p:nvSpPr>
          <p:cNvPr id="184338"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en-US"/>
              <a:t>Click to edit Master title style</a:t>
            </a:r>
          </a:p>
        </p:txBody>
      </p:sp>
      <p:sp>
        <p:nvSpPr>
          <p:cNvPr id="184339"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20" name="Rectangle 20"/>
          <p:cNvSpPr>
            <a:spLocks noGrp="1" noChangeArrowheads="1"/>
          </p:cNvSpPr>
          <p:nvPr>
            <p:ph type="dt" sz="quarter"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FFFFFF"/>
                  </a:outerShdw>
                </a:effectLst>
                <a:latin typeface="Arial" pitchFamily="34" charset="0"/>
                <a:ea typeface="ＭＳ Ｐゴシック" charset="-128"/>
                <a:cs typeface="+mn-cs"/>
              </a:defRPr>
            </a:lvl1pPr>
          </a:lstStyle>
          <a:p>
            <a:pPr defTabSz="914400" fontAlgn="base">
              <a:lnSpc>
                <a:spcPct val="90000"/>
              </a:lnSpc>
              <a:spcBef>
                <a:spcPct val="20000"/>
              </a:spcBef>
              <a:spcAft>
                <a:spcPct val="0"/>
              </a:spcAft>
              <a:buFontTx/>
              <a:buChar char="–"/>
              <a:defRPr/>
            </a:pPr>
            <a:r>
              <a:rPr lang="en-US" b="1" smtClean="0">
                <a:solidFill>
                  <a:srgbClr val="5E855B"/>
                </a:solidFill>
              </a:rPr>
              <a:t>4/10/17</a:t>
            </a:r>
            <a:endParaRPr lang="en-US" b="1" dirty="0">
              <a:solidFill>
                <a:srgbClr val="5E855B"/>
              </a:solidFill>
            </a:endParaRPr>
          </a:p>
        </p:txBody>
      </p:sp>
      <p:sp>
        <p:nvSpPr>
          <p:cNvPr id="21" name="Rectangle 21"/>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FFFFFF"/>
                  </a:outerShdw>
                </a:effectLst>
                <a:latin typeface="Arial" pitchFamily="34" charset="0"/>
                <a:ea typeface="ＭＳ Ｐゴシック" charset="-128"/>
                <a:cs typeface="+mn-cs"/>
              </a:defRPr>
            </a:lvl1pPr>
          </a:lstStyle>
          <a:p>
            <a:pPr defTabSz="914400" fontAlgn="base">
              <a:lnSpc>
                <a:spcPct val="90000"/>
              </a:lnSpc>
              <a:spcBef>
                <a:spcPct val="20000"/>
              </a:spcBef>
              <a:spcAft>
                <a:spcPct val="0"/>
              </a:spcAft>
              <a:buFontTx/>
              <a:buChar char="–"/>
              <a:defRPr/>
            </a:pPr>
            <a:endParaRPr lang="en-US" b="1" dirty="0">
              <a:solidFill>
                <a:srgbClr val="5E855B"/>
              </a:solidFill>
            </a:endParaRPr>
          </a:p>
        </p:txBody>
      </p:sp>
      <p:sp>
        <p:nvSpPr>
          <p:cNvPr id="22" name="Rectangle 22"/>
          <p:cNvSpPr>
            <a:spLocks noGrp="1" noChangeArrowheads="1"/>
          </p:cNvSpPr>
          <p:nvPr>
            <p:ph type="sldNum" sz="quarter" idx="12"/>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FFFFFF"/>
                  </a:outerShdw>
                </a:effectLst>
              </a:defRPr>
            </a:lvl1pPr>
          </a:lstStyle>
          <a:p>
            <a:pPr defTabSz="914400" fontAlgn="base">
              <a:lnSpc>
                <a:spcPct val="90000"/>
              </a:lnSpc>
              <a:spcBef>
                <a:spcPct val="20000"/>
              </a:spcBef>
              <a:spcAft>
                <a:spcPct val="0"/>
              </a:spcAft>
              <a:buFontTx/>
              <a:buChar char="–"/>
              <a:defRPr/>
            </a:pPr>
            <a:fld id="{090C68F3-5C0E-2346-B2E5-74D1845AA7FE}" type="slidenum">
              <a:rPr lang="en-US" b="1">
                <a:solidFill>
                  <a:srgbClr val="5E855B"/>
                </a:solidFill>
                <a:latin typeface="Arial" charset="0"/>
                <a:ea typeface="ＭＳ Ｐゴシック" charset="0"/>
                <a:cs typeface="ＭＳ Ｐゴシック" charset="0"/>
              </a:rPr>
              <a:pPr defTabSz="914400" fontAlgn="base">
                <a:lnSpc>
                  <a:spcPct val="90000"/>
                </a:lnSpc>
                <a:spcBef>
                  <a:spcPct val="20000"/>
                </a:spcBef>
                <a:spcAft>
                  <a:spcPct val="0"/>
                </a:spcAft>
                <a:buFontTx/>
                <a:buChar char="–"/>
                <a:defRPr/>
              </a:pPr>
              <a:t>‹#›</a:t>
            </a:fld>
            <a:endParaRPr lang="en-US" b="1" dirty="0">
              <a:solidFill>
                <a:srgbClr val="5E855B"/>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19183638"/>
      </p:ext>
    </p:extLst>
  </p:cSld>
  <p:clrMapOvr>
    <a:masterClrMapping/>
  </p:clrMapOvr>
  <p:transition xmlns:p14="http://schemas.microsoft.com/office/powerpoint/2010/mai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0490880"/>
      </p:ext>
    </p:extLst>
  </p:cSld>
  <p:clrMapOvr>
    <a:masterClrMapping/>
  </p:clrMapOvr>
  <p:transition xmlns:p14="http://schemas.microsoft.com/office/powerpoint/2010/mai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94864229"/>
      </p:ext>
    </p:extLst>
  </p:cSld>
  <p:clrMapOvr>
    <a:masterClrMapping/>
  </p:clrMapOvr>
  <p:transition xmlns:p14="http://schemas.microsoft.com/office/powerpoint/2010/mai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4/10/17</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2E2135C-D0F4-4942-B134-6A70765581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829860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9575" y="1600200"/>
            <a:ext cx="4160838" cy="5033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2813" y="1600200"/>
            <a:ext cx="4160837" cy="5033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664374"/>
      </p:ext>
    </p:extLst>
  </p:cSld>
  <p:clrMapOvr>
    <a:masterClrMapping/>
  </p:clrMapOvr>
  <p:transition xmlns:p14="http://schemas.microsoft.com/office/powerpoint/2010/mai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7366133"/>
      </p:ext>
    </p:extLst>
  </p:cSld>
  <p:clrMapOvr>
    <a:masterClrMapping/>
  </p:clrMapOvr>
  <p:transition xmlns:p14="http://schemas.microsoft.com/office/powerpoint/2010/mai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91059057"/>
      </p:ext>
    </p:extLst>
  </p:cSld>
  <p:clrMapOvr>
    <a:masterClrMapping/>
  </p:clrMapOvr>
  <p:transition xmlns:p14="http://schemas.microsoft.com/office/powerpoint/2010/mai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792794"/>
      </p:ext>
    </p:extLst>
  </p:cSld>
  <p:clrMapOvr>
    <a:masterClrMapping/>
  </p:clrMapOvr>
  <p:transition xmlns:p14="http://schemas.microsoft.com/office/powerpoint/2010/main">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41463192"/>
      </p:ext>
    </p:extLst>
  </p:cSld>
  <p:clrMapOvr>
    <a:masterClrMapping/>
  </p:clrMapOvr>
  <p:transition xmlns:p14="http://schemas.microsoft.com/office/powerpoint/2010/mai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91054222"/>
      </p:ext>
    </p:extLst>
  </p:cSld>
  <p:clrMapOvr>
    <a:masterClrMapping/>
  </p:clrMapOvr>
  <p:transition xmlns:p14="http://schemas.microsoft.com/office/powerpoint/2010/mai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5826622"/>
      </p:ext>
    </p:extLst>
  </p:cSld>
  <p:clrMapOvr>
    <a:masterClrMapping/>
  </p:clrMapOvr>
  <p:transition xmlns:p14="http://schemas.microsoft.com/office/powerpoint/2010/mai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5925" y="277813"/>
            <a:ext cx="2117725" cy="6356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9575" y="277813"/>
            <a:ext cx="6203950" cy="6356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6652120"/>
      </p:ext>
    </p:extLst>
  </p:cSld>
  <p:clrMapOvr>
    <a:masterClrMapping/>
  </p:clrMapOvr>
  <p:transition xmlns:p14="http://schemas.microsoft.com/office/powerpoint/2010/mai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9575" y="277813"/>
            <a:ext cx="8474075" cy="6356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3116667"/>
      </p:ext>
    </p:extLst>
  </p:cSld>
  <p:clrMapOvr>
    <a:masterClrMapping/>
  </p:clrMapOvr>
  <p:transition xmlns:p14="http://schemas.microsoft.com/office/powerpoint/2010/mai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09575" y="1600200"/>
            <a:ext cx="4160838" cy="503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2813" y="1600200"/>
            <a:ext cx="4160837" cy="503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6163992"/>
      </p:ext>
    </p:extLst>
  </p:cSld>
  <p:clrMapOvr>
    <a:masterClrMapping/>
  </p:clrMapOvr>
  <p:transition xmlns:p14="http://schemas.microsoft.com/office/powerpoint/2010/mai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4/10/17</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678631-4744-8F43-BF67-17EB3C0F5C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616227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09575" y="1600200"/>
            <a:ext cx="4160838" cy="503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22813" y="1600200"/>
            <a:ext cx="4160837" cy="2439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22813" y="4192588"/>
            <a:ext cx="4160837" cy="2441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3408973"/>
      </p:ext>
    </p:extLst>
  </p:cSld>
  <p:clrMapOvr>
    <a:masterClrMapping/>
  </p:clrMapOvr>
  <p:transition xmlns:p14="http://schemas.microsoft.com/office/powerpoint/2010/mai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7642305"/>
      </p:ext>
    </p:extLst>
  </p:cSld>
  <p:clrMapOvr>
    <a:masterClrMapping/>
  </p:clrMapOvr>
  <p:timing>
    <p:tnLst>
      <p:par>
        <p:cTn xmlns:p14="http://schemas.microsoft.com/office/powerpoint/2010/mai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3450166"/>
      </p:ext>
    </p:extLst>
  </p:cSld>
  <p:clrMapOvr>
    <a:masterClrMapping/>
  </p:clrMapOvr>
  <p:timing>
    <p:tnLst>
      <p:par>
        <p:cTn xmlns:p14="http://schemas.microsoft.com/office/powerpoint/2010/mai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4"/>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6201" y="1143000"/>
            <a:ext cx="8991600" cy="5410200"/>
          </a:xfrm>
          <a:prstGeom prst="rect">
            <a:avLst/>
          </a:prstGeom>
        </p:spPr>
        <p:txBody>
          <a:bodyPr lIns="91326" tIns="45664" rIns="91326" bIns="45664"/>
          <a:lstStyle>
            <a:lvl1pPr marL="342484" indent="-342484">
              <a:buClrTx/>
              <a:buFont typeface="Wingdings" charset="2"/>
              <a:buChar char="Ø"/>
              <a:defRPr b="1">
                <a:latin typeface="+mn-lt"/>
              </a:defRPr>
            </a:lvl1pPr>
            <a:lvl2pPr marL="742038" indent="-285404">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186292"/>
            <a:ext cx="6270455"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smtClean="0"/>
              <a:t>4/10/17</a:t>
            </a:r>
            <a:endParaRPr lang="en-US" dirty="0"/>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dirty="0"/>
          </a:p>
        </p:txBody>
      </p:sp>
    </p:spTree>
    <p:extLst>
      <p:ext uri="{BB962C8B-B14F-4D97-AF65-F5344CB8AC3E}">
        <p14:creationId xmlns:p14="http://schemas.microsoft.com/office/powerpoint/2010/main" val="2124104587"/>
      </p:ext>
    </p:extLst>
  </p:cSld>
  <p:clrMapOvr>
    <a:masterClrMapping/>
  </p:clrMapOvr>
  <p:timing>
    <p:tnLst>
      <p:par>
        <p:cTn xmlns:p14="http://schemas.microsoft.com/office/powerpoint/2010/mai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smtClean="0"/>
              <a:t>4/10/17</a:t>
            </a:r>
            <a:endParaRPr lang="en-US" dirty="0"/>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dirty="0"/>
          </a:p>
        </p:txBody>
      </p:sp>
    </p:spTree>
    <p:extLst>
      <p:ext uri="{BB962C8B-B14F-4D97-AF65-F5344CB8AC3E}">
        <p14:creationId xmlns:p14="http://schemas.microsoft.com/office/powerpoint/2010/main" val="1296637923"/>
      </p:ext>
    </p:extLst>
  </p:cSld>
  <p:clrMapOvr>
    <a:masterClrMapping/>
  </p:clrMapOvr>
  <p:timing>
    <p:tnLst>
      <p:par>
        <p:cTn xmlns:p14="http://schemas.microsoft.com/office/powerpoint/2010/mai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smtClean="0"/>
              <a:t>4/10/17</a:t>
            </a:r>
            <a:endParaRPr lang="en-US" dirty="0"/>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dirty="0"/>
          </a:p>
        </p:txBody>
      </p:sp>
    </p:spTree>
    <p:extLst>
      <p:ext uri="{BB962C8B-B14F-4D97-AF65-F5344CB8AC3E}">
        <p14:creationId xmlns:p14="http://schemas.microsoft.com/office/powerpoint/2010/main" val="1736400193"/>
      </p:ext>
    </p:extLst>
  </p:cSld>
  <p:clrMapOvr>
    <a:masterClrMapping/>
  </p:clrMapOvr>
  <p:timing>
    <p:tnLst>
      <p:par>
        <p:cTn xmlns:p14="http://schemas.microsoft.com/office/powerpoint/2010/mai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76"/>
            <a:ext cx="9144000" cy="646113"/>
          </a:xfrm>
          <a:prstGeom prst="rect">
            <a:avLst/>
          </a:prstGeom>
        </p:spPr>
        <p:txBody>
          <a:bodyPr lIns="91326" tIns="45664" rIns="91326" bIns="45664"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92199860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fontAlgn="base">
              <a:spcBef>
                <a:spcPct val="0"/>
              </a:spcBef>
              <a:spcAft>
                <a:spcPct val="0"/>
              </a:spcAft>
            </a:pPr>
            <a:endParaRPr lang="ja-JP" altLang="en-US">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08388" y="2511426"/>
            <a:ext cx="192722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19075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058417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61879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4/10/17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18773180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smtClean="0">
                <a:solidFill>
                  <a:srgbClr val="000000"/>
                </a:solidFill>
              </a:rPr>
              <a:t>4/10/17</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F4DE701-6E34-4B4E-912A-8945587F64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635408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5068774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008065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0726591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129232793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152334252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b="1"/>
            </a:lvl1pPr>
          </a:lstStyle>
          <a:p>
            <a:pPr>
              <a:defRPr/>
            </a:pPr>
            <a:fld id="{F3649C64-5587-43D3-95DB-244B1DB9A81B}" type="slidenum">
              <a:rPr lang="en-US" altLang="en-US">
                <a:solidFill>
                  <a:prstClr val="black">
                    <a:tint val="75000"/>
                  </a:prstClr>
                </a:solidFill>
                <a:latin typeface="Calibri"/>
              </a:rPr>
              <a:pPr>
                <a:defRPr/>
              </a:pPr>
              <a:t>‹#›</a:t>
            </a:fld>
            <a:endParaRPr lang="en-US" altLang="en-US" dirty="0">
              <a:solidFill>
                <a:prstClr val="black">
                  <a:tint val="75000"/>
                </a:prstClr>
              </a:solidFill>
              <a:latin typeface="Calibri"/>
            </a:endParaRPr>
          </a:p>
        </p:txBody>
      </p:sp>
      <p:sp>
        <p:nvSpPr>
          <p:cNvPr id="5" name="Rectangle 23"/>
          <p:cNvSpPr>
            <a:spLocks noGrp="1" noChangeArrowheads="1"/>
          </p:cNvSpPr>
          <p:nvPr>
            <p:ph type="dt" sz="half" idx="11"/>
          </p:nvPr>
        </p:nvSpPr>
        <p:spPr/>
        <p:txBody>
          <a:bodyPr/>
          <a:lstStyle>
            <a:lvl1pPr>
              <a:defRPr b="1"/>
            </a:lvl1pPr>
          </a:lstStyle>
          <a:p>
            <a:pPr>
              <a:defRPr/>
            </a:pPr>
            <a:r>
              <a:rPr lang="en-US" smtClean="0">
                <a:solidFill>
                  <a:prstClr val="black">
                    <a:tint val="75000"/>
                  </a:prstClr>
                </a:solidFill>
                <a:latin typeface="Calibri"/>
              </a:rPr>
              <a:t>6/29/16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94540877"/>
      </p:ext>
    </p:extLst>
  </p:cSld>
  <p:clrMapOvr>
    <a:masterClrMapping/>
  </p:clrMapOvr>
  <p:transition xmlns:p14="http://schemas.microsoft.com/office/powerpoint/2010/main" spd="med">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948694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smtClean="0">
                <a:solidFill>
                  <a:srgbClr val="000000"/>
                </a:solidFill>
              </a:rPr>
              <a:t>4/10/17</a:t>
            </a: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CE56170-F05B-B945-A8AA-2AA3A39257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69377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smtClean="0">
                <a:solidFill>
                  <a:srgbClr val="000000"/>
                </a:solidFill>
              </a:rPr>
              <a:t>4/10/17</a:t>
            </a: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8E9A94C-C99B-CF4F-9810-B584DA168C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43916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smtClean="0">
                <a:solidFill>
                  <a:srgbClr val="000000"/>
                </a:solidFill>
              </a:rPr>
              <a:t>4/10/17</a:t>
            </a: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657AFCB-0208-BA4A-831E-39A5875735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1608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solidFill>
                  <a:srgbClr val="000000"/>
                </a:solidFill>
              </a:rPr>
              <a:t>4/10/17</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3B5CCB-76CD-9943-BF33-E8B3B21227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42352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solidFill>
                  <a:srgbClr val="000000"/>
                </a:solidFill>
              </a:rPr>
              <a:t>4/10/17</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8B519F7-9FE0-2549-BACC-6C0705CA72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1941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4/10/17</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CE1D4D8-CDBF-5F46-8BBD-4EC210838E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71681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4/10/17</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F86025D-C148-4A40-AB22-2EB2C74CAA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86024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r>
              <a:rPr lang="en-US" smtClean="0">
                <a:solidFill>
                  <a:srgbClr val="000000"/>
                </a:solidFill>
              </a:rPr>
              <a:t>4/10/17</a:t>
            </a:r>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0372DC1E-605D-B742-9B19-14B0A7123B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38566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r>
              <a:rPr lang="en-US" smtClean="0">
                <a:solidFill>
                  <a:srgbClr val="000000"/>
                </a:solidFill>
              </a:rPr>
              <a:t>4/10/17</a:t>
            </a:r>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333E7E57-6727-0944-8A06-AACF453A2C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8210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4/10/17</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26840440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r>
              <a:rPr lang="en-US" smtClean="0">
                <a:solidFill>
                  <a:srgbClr val="000000"/>
                </a:solidFill>
              </a:rPr>
              <a:t>4/10/17</a:t>
            </a:r>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603BCAB-0391-7841-920C-26089300D6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55878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716463" y="5345113"/>
            <a:ext cx="4427537" cy="1512887"/>
            <a:chOff x="2971" y="3367"/>
            <a:chExt cx="2789" cy="953"/>
          </a:xfrm>
        </p:grpSpPr>
        <p:sp>
          <p:nvSpPr>
            <p:cNvPr id="5" name="Freeform 3"/>
            <p:cNvSpPr>
              <a:spLocks/>
            </p:cNvSpPr>
            <p:nvPr/>
          </p:nvSpPr>
          <p:spPr bwMode="ltGray">
            <a:xfrm>
              <a:off x="2971" y="3367"/>
              <a:ext cx="2789" cy="953"/>
            </a:xfrm>
            <a:custGeom>
              <a:avLst/>
              <a:gdLst>
                <a:gd name="T0" fmla="*/ 2959 w 2780"/>
                <a:gd name="T1" fmla="*/ 18 h 953"/>
                <a:gd name="T2" fmla="*/ 2867 w 2780"/>
                <a:gd name="T3" fmla="*/ 24 h 953"/>
                <a:gd name="T4" fmla="*/ 2800 w 2780"/>
                <a:gd name="T5" fmla="*/ 102 h 953"/>
                <a:gd name="T6" fmla="*/ 2685 w 2780"/>
                <a:gd name="T7" fmla="*/ 156 h 953"/>
                <a:gd name="T8" fmla="*/ 2678 w 2780"/>
                <a:gd name="T9" fmla="*/ 222 h 953"/>
                <a:gd name="T10" fmla="*/ 2658 w 2780"/>
                <a:gd name="T11" fmla="*/ 246 h 953"/>
                <a:gd name="T12" fmla="*/ 2638 w 2780"/>
                <a:gd name="T13" fmla="*/ 252 h 953"/>
                <a:gd name="T14" fmla="*/ 2565 w 2780"/>
                <a:gd name="T15" fmla="*/ 210 h 953"/>
                <a:gd name="T16" fmla="*/ 2419 w 2780"/>
                <a:gd name="T17" fmla="*/ 192 h 953"/>
                <a:gd name="T18" fmla="*/ 2392 w 2780"/>
                <a:gd name="T19" fmla="*/ 186 h 953"/>
                <a:gd name="T20" fmla="*/ 2371 w 2780"/>
                <a:gd name="T21" fmla="*/ 192 h 953"/>
                <a:gd name="T22" fmla="*/ 2293 w 2780"/>
                <a:gd name="T23" fmla="*/ 228 h 953"/>
                <a:gd name="T24" fmla="*/ 2257 w 2780"/>
                <a:gd name="T25" fmla="*/ 240 h 953"/>
                <a:gd name="T26" fmla="*/ 2233 w 2780"/>
                <a:gd name="T27" fmla="*/ 246 h 953"/>
                <a:gd name="T28" fmla="*/ 2221 w 2780"/>
                <a:gd name="T29" fmla="*/ 258 h 953"/>
                <a:gd name="T30" fmla="*/ 2221 w 2780"/>
                <a:gd name="T31" fmla="*/ 276 h 953"/>
                <a:gd name="T32" fmla="*/ 2198 w 2780"/>
                <a:gd name="T33" fmla="*/ 300 h 953"/>
                <a:gd name="T34" fmla="*/ 2180 w 2780"/>
                <a:gd name="T35" fmla="*/ 312 h 953"/>
                <a:gd name="T36" fmla="*/ 2168 w 2780"/>
                <a:gd name="T37" fmla="*/ 324 h 953"/>
                <a:gd name="T38" fmla="*/ 2156 w 2780"/>
                <a:gd name="T39" fmla="*/ 336 h 953"/>
                <a:gd name="T40" fmla="*/ 2121 w 2780"/>
                <a:gd name="T41" fmla="*/ 342 h 953"/>
                <a:gd name="T42" fmla="*/ 2044 w 2780"/>
                <a:gd name="T43" fmla="*/ 336 h 953"/>
                <a:gd name="T44" fmla="*/ 2003 w 2780"/>
                <a:gd name="T45" fmla="*/ 330 h 953"/>
                <a:gd name="T46" fmla="*/ 1991 w 2780"/>
                <a:gd name="T47" fmla="*/ 342 h 953"/>
                <a:gd name="T48" fmla="*/ 1979 w 2780"/>
                <a:gd name="T49" fmla="*/ 354 h 953"/>
                <a:gd name="T50" fmla="*/ 1949 w 2780"/>
                <a:gd name="T51" fmla="*/ 360 h 953"/>
                <a:gd name="T52" fmla="*/ 1890 w 2780"/>
                <a:gd name="T53" fmla="*/ 342 h 953"/>
                <a:gd name="T54" fmla="*/ 1866 w 2780"/>
                <a:gd name="T55" fmla="*/ 342 h 953"/>
                <a:gd name="T56" fmla="*/ 1842 w 2780"/>
                <a:gd name="T57" fmla="*/ 354 h 953"/>
                <a:gd name="T58" fmla="*/ 1773 w 2780"/>
                <a:gd name="T59" fmla="*/ 425 h 953"/>
                <a:gd name="T60" fmla="*/ 1723 w 2780"/>
                <a:gd name="T61" fmla="*/ 569 h 953"/>
                <a:gd name="T62" fmla="*/ 1723 w 2780"/>
                <a:gd name="T63" fmla="*/ 593 h 953"/>
                <a:gd name="T64" fmla="*/ 1730 w 2780"/>
                <a:gd name="T65" fmla="*/ 641 h 953"/>
                <a:gd name="T66" fmla="*/ 1751 w 2780"/>
                <a:gd name="T67" fmla="*/ 659 h 953"/>
                <a:gd name="T68" fmla="*/ 1744 w 2780"/>
                <a:gd name="T69" fmla="*/ 671 h 953"/>
                <a:gd name="T70" fmla="*/ 1730 w 2780"/>
                <a:gd name="T71" fmla="*/ 683 h 953"/>
                <a:gd name="T72" fmla="*/ 1647 w 2780"/>
                <a:gd name="T73" fmla="*/ 689 h 953"/>
                <a:gd name="T74" fmla="*/ 1570 w 2780"/>
                <a:gd name="T75" fmla="*/ 629 h 953"/>
                <a:gd name="T76" fmla="*/ 1423 w 2780"/>
                <a:gd name="T77" fmla="*/ 587 h 953"/>
                <a:gd name="T78" fmla="*/ 1268 w 2780"/>
                <a:gd name="T79" fmla="*/ 671 h 953"/>
                <a:gd name="T80" fmla="*/ 1079 w 2780"/>
                <a:gd name="T81" fmla="*/ 731 h 953"/>
                <a:gd name="T82" fmla="*/ 876 w 2780"/>
                <a:gd name="T83" fmla="*/ 743 h 953"/>
                <a:gd name="T84" fmla="*/ 670 w 2780"/>
                <a:gd name="T85" fmla="*/ 701 h 953"/>
                <a:gd name="T86" fmla="*/ 610 w 2780"/>
                <a:gd name="T87" fmla="*/ 695 h 953"/>
                <a:gd name="T88" fmla="*/ 598 w 2780"/>
                <a:gd name="T89" fmla="*/ 701 h 953"/>
                <a:gd name="T90" fmla="*/ 562 w 2780"/>
                <a:gd name="T91" fmla="*/ 731 h 953"/>
                <a:gd name="T92" fmla="*/ 457 w 2780"/>
                <a:gd name="T93" fmla="*/ 809 h 953"/>
                <a:gd name="T94" fmla="*/ 427 w 2780"/>
                <a:gd name="T95" fmla="*/ 821 h 953"/>
                <a:gd name="T96" fmla="*/ 403 w 2780"/>
                <a:gd name="T97" fmla="*/ 821 h 953"/>
                <a:gd name="T98" fmla="*/ 356 w 2780"/>
                <a:gd name="T99" fmla="*/ 827 h 953"/>
                <a:gd name="T100" fmla="*/ 230 w 2780"/>
                <a:gd name="T101" fmla="*/ 851 h 953"/>
                <a:gd name="T102" fmla="*/ 194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972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pPr defTabSz="914400" fontAlgn="base">
                <a:lnSpc>
                  <a:spcPct val="90000"/>
                </a:lnSpc>
                <a:spcBef>
                  <a:spcPct val="20000"/>
                </a:spcBef>
                <a:spcAft>
                  <a:spcPct val="0"/>
                </a:spcAft>
                <a:buFontTx/>
                <a:buChar char="–"/>
              </a:pPr>
              <a:endParaRPr lang="en-US" sz="2400" b="1" smtClean="0">
                <a:solidFill>
                  <a:srgbClr val="5E855B"/>
                </a:solidFill>
                <a:latin typeface="Arial" charset="0"/>
                <a:ea typeface="ＭＳ Ｐゴシック" charset="0"/>
                <a:cs typeface="ＭＳ Ｐゴシック" charset="0"/>
              </a:endParaRPr>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eaLnBrk="0" fontAlgn="base" hangingPunct="0">
                <a:spcBef>
                  <a:spcPct val="0"/>
                </a:spcBef>
                <a:spcAft>
                  <a:spcPct val="0"/>
                </a:spcAft>
                <a:defRPr/>
              </a:pPr>
              <a:endParaRPr lang="en-US" dirty="0">
                <a:solidFill>
                  <a:srgbClr val="EAEAEA"/>
                </a:solidFill>
                <a:latin typeface="Verdana" pitchFamily="34" charset="0"/>
                <a:ea typeface="ＭＳ Ｐゴシック" charset="0"/>
                <a:cs typeface="ＭＳ Ｐゴシック" charset="0"/>
              </a:endParaRPr>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eaLnBrk="0" fontAlgn="base" hangingPunct="0">
                <a:spcBef>
                  <a:spcPct val="0"/>
                </a:spcBef>
                <a:spcAft>
                  <a:spcPct val="0"/>
                </a:spcAft>
                <a:defRPr/>
              </a:pPr>
              <a:endParaRPr lang="en-US" dirty="0">
                <a:solidFill>
                  <a:srgbClr val="EAEAEA"/>
                </a:solidFill>
                <a:latin typeface="Verdana" pitchFamily="34" charset="0"/>
                <a:ea typeface="ＭＳ Ｐゴシック" charset="0"/>
                <a:cs typeface="ＭＳ Ｐゴシック" charset="0"/>
              </a:endParaRPr>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eaLnBrk="0" fontAlgn="base" hangingPunct="0">
                <a:spcBef>
                  <a:spcPct val="0"/>
                </a:spcBef>
                <a:spcAft>
                  <a:spcPct val="0"/>
                </a:spcAft>
                <a:defRPr/>
              </a:pPr>
              <a:endParaRPr lang="en-US" dirty="0">
                <a:solidFill>
                  <a:srgbClr val="EAEAEA"/>
                </a:solidFill>
                <a:latin typeface="Verdana" pitchFamily="34" charset="0"/>
                <a:ea typeface="ＭＳ Ｐゴシック" charset="0"/>
                <a:cs typeface="ＭＳ Ｐゴシック" charset="0"/>
              </a:endParaRPr>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eaLnBrk="0" fontAlgn="base" hangingPunct="0">
                <a:spcBef>
                  <a:spcPct val="0"/>
                </a:spcBef>
                <a:spcAft>
                  <a:spcPct val="0"/>
                </a:spcAft>
                <a:defRPr/>
              </a:pPr>
              <a:endParaRPr lang="en-US" dirty="0">
                <a:solidFill>
                  <a:srgbClr val="EAEAEA"/>
                </a:solidFill>
                <a:latin typeface="Verdana" pitchFamily="34" charset="0"/>
                <a:ea typeface="ＭＳ Ｐゴシック" charset="0"/>
                <a:cs typeface="ＭＳ Ｐゴシック" charset="0"/>
              </a:endParaRPr>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eaLnBrk="0" fontAlgn="base" hangingPunct="0">
                <a:spcBef>
                  <a:spcPct val="0"/>
                </a:spcBef>
                <a:spcAft>
                  <a:spcPct val="0"/>
                </a:spcAft>
                <a:defRPr/>
              </a:pPr>
              <a:endParaRPr lang="en-US" dirty="0">
                <a:solidFill>
                  <a:srgbClr val="EAEAEA"/>
                </a:solidFill>
                <a:latin typeface="Verdana" pitchFamily="34" charset="0"/>
                <a:ea typeface="ＭＳ Ｐゴシック" charset="0"/>
                <a:cs typeface="ＭＳ Ｐゴシック" charset="0"/>
              </a:endParaRPr>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eaLnBrk="0" fontAlgn="base" hangingPunct="0">
                <a:spcBef>
                  <a:spcPct val="0"/>
                </a:spcBef>
                <a:spcAft>
                  <a:spcPct val="0"/>
                </a:spcAft>
                <a:defRPr/>
              </a:pPr>
              <a:endParaRPr lang="en-US" dirty="0">
                <a:solidFill>
                  <a:srgbClr val="EAEAEA"/>
                </a:solidFill>
                <a:latin typeface="Verdana" pitchFamily="34" charset="0"/>
                <a:ea typeface="ＭＳ Ｐゴシック" charset="0"/>
                <a:cs typeface="ＭＳ Ｐゴシック" charset="0"/>
              </a:endParaRPr>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eaLnBrk="0" fontAlgn="base" hangingPunct="0">
                <a:spcBef>
                  <a:spcPct val="0"/>
                </a:spcBef>
                <a:spcAft>
                  <a:spcPct val="0"/>
                </a:spcAft>
                <a:defRPr/>
              </a:pPr>
              <a:endParaRPr lang="en-US" dirty="0">
                <a:solidFill>
                  <a:srgbClr val="EAEAEA"/>
                </a:solidFill>
                <a:latin typeface="Verdana" pitchFamily="34" charset="0"/>
                <a:ea typeface="ＭＳ Ｐゴシック" charset="0"/>
                <a:cs typeface="ＭＳ Ｐゴシック" charset="0"/>
              </a:endParaRPr>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eaLnBrk="0" fontAlgn="base" hangingPunct="0">
                <a:spcBef>
                  <a:spcPct val="0"/>
                </a:spcBef>
                <a:spcAft>
                  <a:spcPct val="0"/>
                </a:spcAft>
                <a:defRPr/>
              </a:pPr>
              <a:endParaRPr lang="en-US" dirty="0">
                <a:solidFill>
                  <a:srgbClr val="EAEAEA"/>
                </a:solidFill>
                <a:latin typeface="Verdana" pitchFamily="34" charset="0"/>
                <a:ea typeface="ＭＳ Ｐゴシック" charset="0"/>
                <a:cs typeface="ＭＳ Ｐゴシック" charset="0"/>
              </a:endParaRPr>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eaLnBrk="0" fontAlgn="base" hangingPunct="0">
                <a:spcBef>
                  <a:spcPct val="0"/>
                </a:spcBef>
                <a:spcAft>
                  <a:spcPct val="0"/>
                </a:spcAft>
                <a:defRPr/>
              </a:pPr>
              <a:endParaRPr lang="en-US" dirty="0">
                <a:solidFill>
                  <a:srgbClr val="EAEAEA"/>
                </a:solidFill>
                <a:latin typeface="Verdana" pitchFamily="34" charset="0"/>
                <a:ea typeface="ＭＳ Ｐゴシック" charset="0"/>
                <a:cs typeface="ＭＳ Ｐゴシック" charset="0"/>
              </a:endParaRPr>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eaLnBrk="0" fontAlgn="base" hangingPunct="0">
                <a:spcBef>
                  <a:spcPct val="0"/>
                </a:spcBef>
                <a:spcAft>
                  <a:spcPct val="0"/>
                </a:spcAft>
                <a:defRPr/>
              </a:pPr>
              <a:endParaRPr lang="en-US" dirty="0">
                <a:solidFill>
                  <a:srgbClr val="EAEAEA"/>
                </a:solidFill>
                <a:latin typeface="Verdana" pitchFamily="34" charset="0"/>
                <a:ea typeface="ＭＳ Ｐゴシック" charset="0"/>
                <a:cs typeface="ＭＳ Ｐゴシック" charset="0"/>
              </a:endParaRPr>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eaLnBrk="0" fontAlgn="base" hangingPunct="0">
                <a:spcBef>
                  <a:spcPct val="0"/>
                </a:spcBef>
                <a:spcAft>
                  <a:spcPct val="0"/>
                </a:spcAft>
                <a:defRPr/>
              </a:pPr>
              <a:endParaRPr lang="en-US" dirty="0">
                <a:solidFill>
                  <a:srgbClr val="EAEAEA"/>
                </a:solidFill>
                <a:latin typeface="Verdana" pitchFamily="34" charset="0"/>
                <a:ea typeface="ＭＳ Ｐゴシック" charset="0"/>
                <a:cs typeface="ＭＳ Ｐゴシック" charset="0"/>
              </a:endParaRPr>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eaLnBrk="0" fontAlgn="base" hangingPunct="0">
                <a:spcBef>
                  <a:spcPct val="0"/>
                </a:spcBef>
                <a:spcAft>
                  <a:spcPct val="0"/>
                </a:spcAft>
                <a:defRPr/>
              </a:pPr>
              <a:endParaRPr lang="en-US" dirty="0">
                <a:solidFill>
                  <a:srgbClr val="EAEAEA"/>
                </a:solidFill>
                <a:latin typeface="Verdana" pitchFamily="34" charset="0"/>
                <a:ea typeface="ＭＳ Ｐゴシック" charset="0"/>
                <a:cs typeface="ＭＳ Ｐゴシック" charset="0"/>
              </a:endParaRPr>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eaLnBrk="0" fontAlgn="base" hangingPunct="0">
                <a:spcBef>
                  <a:spcPct val="0"/>
                </a:spcBef>
                <a:spcAft>
                  <a:spcPct val="0"/>
                </a:spcAft>
                <a:defRPr/>
              </a:pPr>
              <a:endParaRPr lang="en-US" dirty="0">
                <a:solidFill>
                  <a:srgbClr val="EAEAEA"/>
                </a:solidFill>
                <a:latin typeface="Verdana" pitchFamily="34" charset="0"/>
                <a:ea typeface="ＭＳ Ｐゴシック" charset="0"/>
                <a:cs typeface="ＭＳ Ｐゴシック" charset="0"/>
              </a:endParaRPr>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eaLnBrk="0" fontAlgn="base" hangingPunct="0">
                <a:spcBef>
                  <a:spcPct val="0"/>
                </a:spcBef>
                <a:spcAft>
                  <a:spcPct val="0"/>
                </a:spcAft>
                <a:defRPr/>
              </a:pPr>
              <a:endParaRPr lang="en-US" dirty="0">
                <a:solidFill>
                  <a:srgbClr val="EAEAEA"/>
                </a:solidFill>
                <a:latin typeface="Verdana" pitchFamily="34" charset="0"/>
                <a:ea typeface="ＭＳ Ｐゴシック" charset="0"/>
                <a:cs typeface="ＭＳ Ｐゴシック" charset="0"/>
              </a:endParaRPr>
            </a:p>
          </p:txBody>
        </p:sp>
      </p:grpSp>
      <p:sp>
        <p:nvSpPr>
          <p:cNvPr id="184338"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en-US"/>
              <a:t>Click to edit Master title style</a:t>
            </a:r>
          </a:p>
        </p:txBody>
      </p:sp>
      <p:sp>
        <p:nvSpPr>
          <p:cNvPr id="184339"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20" name="Rectangle 20"/>
          <p:cNvSpPr>
            <a:spLocks noGrp="1" noChangeArrowheads="1"/>
          </p:cNvSpPr>
          <p:nvPr>
            <p:ph type="dt" sz="quarter"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lnSpc>
                <a:spcPct val="100000"/>
              </a:lnSpc>
              <a:spcBef>
                <a:spcPct val="0"/>
              </a:spcBef>
              <a:buFontTx/>
              <a:buNone/>
              <a:defRPr sz="1200" b="0">
                <a:solidFill>
                  <a:srgbClr val="EAEAEA"/>
                </a:solidFill>
                <a:effectLst>
                  <a:outerShdw blurRad="38100" dist="38100" dir="2700000" algn="tl">
                    <a:srgbClr val="FFFFFF"/>
                  </a:outerShdw>
                </a:effectLst>
                <a:latin typeface="Verdana" pitchFamily="34" charset="0"/>
                <a:ea typeface="+mn-ea"/>
                <a:cs typeface="+mn-cs"/>
              </a:defRPr>
            </a:lvl1pPr>
          </a:lstStyle>
          <a:p>
            <a:pPr defTabSz="914400" fontAlgn="base">
              <a:spcAft>
                <a:spcPct val="0"/>
              </a:spcAft>
              <a:defRPr/>
            </a:pPr>
            <a:r>
              <a:rPr lang="en-US" smtClean="0"/>
              <a:t>4/10/17</a:t>
            </a:r>
            <a:endParaRPr lang="en-US"/>
          </a:p>
        </p:txBody>
      </p:sp>
      <p:sp>
        <p:nvSpPr>
          <p:cNvPr id="21" name="Rectangle 21"/>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lnSpc>
                <a:spcPct val="100000"/>
              </a:lnSpc>
              <a:spcBef>
                <a:spcPct val="0"/>
              </a:spcBef>
              <a:buFontTx/>
              <a:buNone/>
              <a:defRPr sz="1200" b="0">
                <a:solidFill>
                  <a:srgbClr val="EAEAEA"/>
                </a:solidFill>
                <a:effectLst>
                  <a:outerShdw blurRad="38100" dist="38100" dir="2700000" algn="tl">
                    <a:srgbClr val="FFFFFF"/>
                  </a:outerShdw>
                </a:effectLst>
                <a:latin typeface="Verdana" pitchFamily="34" charset="0"/>
                <a:ea typeface="+mn-ea"/>
                <a:cs typeface="+mn-cs"/>
              </a:defRPr>
            </a:lvl1pPr>
          </a:lstStyle>
          <a:p>
            <a:pPr defTabSz="914400" fontAlgn="base">
              <a:spcAft>
                <a:spcPct val="0"/>
              </a:spcAft>
              <a:defRPr/>
            </a:pPr>
            <a:endParaRPr lang="en-US"/>
          </a:p>
        </p:txBody>
      </p:sp>
      <p:sp>
        <p:nvSpPr>
          <p:cNvPr id="22" name="Rectangle 22"/>
          <p:cNvSpPr>
            <a:spLocks noGrp="1" noChangeArrowheads="1"/>
          </p:cNvSpPr>
          <p:nvPr>
            <p:ph type="sldNum" sz="quarter" idx="12"/>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lnSpc>
                <a:spcPct val="100000"/>
              </a:lnSpc>
              <a:spcBef>
                <a:spcPct val="0"/>
              </a:spcBef>
              <a:buFontTx/>
              <a:buNone/>
              <a:defRPr sz="1200" b="0">
                <a:solidFill>
                  <a:srgbClr val="EAEAEA"/>
                </a:solidFill>
                <a:effectLst>
                  <a:outerShdw blurRad="38100" dist="38100" dir="2700000" algn="tl">
                    <a:srgbClr val="DDDDDD"/>
                  </a:outerShdw>
                </a:effectLst>
                <a:latin typeface="Verdana" charset="0"/>
              </a:defRPr>
            </a:lvl1pPr>
          </a:lstStyle>
          <a:p>
            <a:pPr defTabSz="914400" fontAlgn="base">
              <a:spcAft>
                <a:spcPct val="0"/>
              </a:spcAft>
              <a:defRPr/>
            </a:pPr>
            <a:fld id="{446B4BD7-EC66-7E49-831F-ABB7E0922F5F}"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2071543"/>
      </p:ext>
    </p:extLst>
  </p:cSld>
  <p:clrMapOvr>
    <a:masterClrMapping/>
  </p:clrMapOvr>
  <p:transition xmlns:p14="http://schemas.microsoft.com/office/powerpoint/2010/mai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9592380"/>
      </p:ext>
    </p:extLst>
  </p:cSld>
  <p:clrMapOvr>
    <a:masterClrMapping/>
  </p:clrMapOvr>
  <p:transition xmlns:p14="http://schemas.microsoft.com/office/powerpoint/2010/mai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84047401"/>
      </p:ext>
    </p:extLst>
  </p:cSld>
  <p:clrMapOvr>
    <a:masterClrMapping/>
  </p:clrMapOvr>
  <p:transition xmlns:p14="http://schemas.microsoft.com/office/powerpoint/2010/mai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9575" y="1600200"/>
            <a:ext cx="4160838" cy="5033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2813" y="1600200"/>
            <a:ext cx="4160837" cy="5033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628706"/>
      </p:ext>
    </p:extLst>
  </p:cSld>
  <p:clrMapOvr>
    <a:masterClrMapping/>
  </p:clrMapOvr>
  <p:transition xmlns:p14="http://schemas.microsoft.com/office/powerpoint/2010/mai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3284575"/>
      </p:ext>
    </p:extLst>
  </p:cSld>
  <p:clrMapOvr>
    <a:masterClrMapping/>
  </p:clrMapOvr>
  <p:transition xmlns:p14="http://schemas.microsoft.com/office/powerpoint/2010/mai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14275740"/>
      </p:ext>
    </p:extLst>
  </p:cSld>
  <p:clrMapOvr>
    <a:masterClrMapping/>
  </p:clrMapOvr>
  <p:transition xmlns:p14="http://schemas.microsoft.com/office/powerpoint/2010/mai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782180"/>
      </p:ext>
    </p:extLst>
  </p:cSld>
  <p:clrMapOvr>
    <a:masterClrMapping/>
  </p:clrMapOvr>
  <p:transition xmlns:p14="http://schemas.microsoft.com/office/powerpoint/2010/mai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47448511"/>
      </p:ext>
    </p:extLst>
  </p:cSld>
  <p:clrMapOvr>
    <a:masterClrMapping/>
  </p:clrMapOvr>
  <p:transition xmlns:p14="http://schemas.microsoft.com/office/powerpoint/2010/mai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81676538"/>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4/10/17</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22446648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0973531"/>
      </p:ext>
    </p:extLst>
  </p:cSld>
  <p:clrMapOvr>
    <a:masterClrMapping/>
  </p:clrMapOvr>
  <p:transition xmlns:p14="http://schemas.microsoft.com/office/powerpoint/2010/mai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5925" y="277813"/>
            <a:ext cx="2117725" cy="6356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9575" y="277813"/>
            <a:ext cx="6203950" cy="6356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8923081"/>
      </p:ext>
    </p:extLst>
  </p:cSld>
  <p:clrMapOvr>
    <a:masterClrMapping/>
  </p:clrMapOvr>
  <p:transition xmlns:p14="http://schemas.microsoft.com/office/powerpoint/2010/mai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9575" y="277813"/>
            <a:ext cx="8474075" cy="6356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3818034"/>
      </p:ext>
    </p:extLst>
  </p:cSld>
  <p:clrMapOvr>
    <a:masterClrMapping/>
  </p:clrMapOvr>
  <p:transition xmlns:p14="http://schemas.microsoft.com/office/powerpoint/2010/mai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09575" y="1600200"/>
            <a:ext cx="4160838" cy="503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2813" y="1600200"/>
            <a:ext cx="4160837" cy="503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3821101"/>
      </p:ext>
    </p:extLst>
  </p:cSld>
  <p:clrMapOvr>
    <a:masterClrMapping/>
  </p:clrMapOvr>
  <p:transition xmlns:p14="http://schemas.microsoft.com/office/powerpoint/2010/mai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09575" y="1600200"/>
            <a:ext cx="4160838" cy="503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22813" y="1600200"/>
            <a:ext cx="4160837" cy="2439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22813" y="4192588"/>
            <a:ext cx="4160837" cy="2441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8457224"/>
      </p:ext>
    </p:extLst>
  </p:cSld>
  <p:clrMapOvr>
    <a:masterClrMapping/>
  </p:clrMapOvr>
  <p:transition xmlns:p14="http://schemas.microsoft.com/office/powerpoint/2010/mai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716463" y="5345113"/>
            <a:ext cx="4427537" cy="1512887"/>
            <a:chOff x="2971" y="3367"/>
            <a:chExt cx="2789" cy="953"/>
          </a:xfrm>
        </p:grpSpPr>
        <p:sp>
          <p:nvSpPr>
            <p:cNvPr id="5" name="Freeform 3"/>
            <p:cNvSpPr>
              <a:spLocks/>
            </p:cNvSpPr>
            <p:nvPr/>
          </p:nvSpPr>
          <p:spPr bwMode="ltGray">
            <a:xfrm>
              <a:off x="2971" y="3367"/>
              <a:ext cx="2789" cy="953"/>
            </a:xfrm>
            <a:custGeom>
              <a:avLst/>
              <a:gdLst>
                <a:gd name="T0" fmla="*/ 2858 w 2780"/>
                <a:gd name="T1" fmla="*/ 18 h 953"/>
                <a:gd name="T2" fmla="*/ 2768 w 2780"/>
                <a:gd name="T3" fmla="*/ 24 h 953"/>
                <a:gd name="T4" fmla="*/ 2701 w 2780"/>
                <a:gd name="T5" fmla="*/ 102 h 953"/>
                <a:gd name="T6" fmla="*/ 2591 w 2780"/>
                <a:gd name="T7" fmla="*/ 156 h 953"/>
                <a:gd name="T8" fmla="*/ 2585 w 2780"/>
                <a:gd name="T9" fmla="*/ 222 h 953"/>
                <a:gd name="T10" fmla="*/ 2567 w 2780"/>
                <a:gd name="T11" fmla="*/ 246 h 953"/>
                <a:gd name="T12" fmla="*/ 2549 w 2780"/>
                <a:gd name="T13" fmla="*/ 252 h 953"/>
                <a:gd name="T14" fmla="*/ 2477 w 2780"/>
                <a:gd name="T15" fmla="*/ 210 h 953"/>
                <a:gd name="T16" fmla="*/ 2331 w 2780"/>
                <a:gd name="T17" fmla="*/ 192 h 953"/>
                <a:gd name="T18" fmla="*/ 2306 w 2780"/>
                <a:gd name="T19" fmla="*/ 186 h 953"/>
                <a:gd name="T20" fmla="*/ 2288 w 2780"/>
                <a:gd name="T21" fmla="*/ 192 h 953"/>
                <a:gd name="T22" fmla="*/ 2216 w 2780"/>
                <a:gd name="T23" fmla="*/ 228 h 953"/>
                <a:gd name="T24" fmla="*/ 2180 w 2780"/>
                <a:gd name="T25" fmla="*/ 240 h 953"/>
                <a:gd name="T26" fmla="*/ 2156 w 2780"/>
                <a:gd name="T27" fmla="*/ 246 h 953"/>
                <a:gd name="T28" fmla="*/ 2144 w 2780"/>
                <a:gd name="T29" fmla="*/ 258 h 953"/>
                <a:gd name="T30" fmla="*/ 2144 w 2780"/>
                <a:gd name="T31" fmla="*/ 276 h 953"/>
                <a:gd name="T32" fmla="*/ 2121 w 2780"/>
                <a:gd name="T33" fmla="*/ 300 h 953"/>
                <a:gd name="T34" fmla="*/ 2103 w 2780"/>
                <a:gd name="T35" fmla="*/ 312 h 953"/>
                <a:gd name="T36" fmla="*/ 2091 w 2780"/>
                <a:gd name="T37" fmla="*/ 324 h 953"/>
                <a:gd name="T38" fmla="*/ 2079 w 2780"/>
                <a:gd name="T39" fmla="*/ 336 h 953"/>
                <a:gd name="T40" fmla="*/ 2044 w 2780"/>
                <a:gd name="T41" fmla="*/ 342 h 953"/>
                <a:gd name="T42" fmla="*/ 1973 w 2780"/>
                <a:gd name="T43" fmla="*/ 336 h 953"/>
                <a:gd name="T44" fmla="*/ 1937 w 2780"/>
                <a:gd name="T45" fmla="*/ 330 h 953"/>
                <a:gd name="T46" fmla="*/ 1925 w 2780"/>
                <a:gd name="T47" fmla="*/ 342 h 953"/>
                <a:gd name="T48" fmla="*/ 1913 w 2780"/>
                <a:gd name="T49" fmla="*/ 354 h 953"/>
                <a:gd name="T50" fmla="*/ 1883 w 2780"/>
                <a:gd name="T51" fmla="*/ 360 h 953"/>
                <a:gd name="T52" fmla="*/ 1824 w 2780"/>
                <a:gd name="T53" fmla="*/ 342 h 953"/>
                <a:gd name="T54" fmla="*/ 1800 w 2780"/>
                <a:gd name="T55" fmla="*/ 342 h 953"/>
                <a:gd name="T56" fmla="*/ 1776 w 2780"/>
                <a:gd name="T57" fmla="*/ 354 h 953"/>
                <a:gd name="T58" fmla="*/ 1707 w 2780"/>
                <a:gd name="T59" fmla="*/ 425 h 953"/>
                <a:gd name="T60" fmla="*/ 1664 w 2780"/>
                <a:gd name="T61" fmla="*/ 569 h 953"/>
                <a:gd name="T62" fmla="*/ 1664 w 2780"/>
                <a:gd name="T63" fmla="*/ 593 h 953"/>
                <a:gd name="T64" fmla="*/ 1670 w 2780"/>
                <a:gd name="T65" fmla="*/ 641 h 953"/>
                <a:gd name="T66" fmla="*/ 1688 w 2780"/>
                <a:gd name="T67" fmla="*/ 659 h 953"/>
                <a:gd name="T68" fmla="*/ 1682 w 2780"/>
                <a:gd name="T69" fmla="*/ 671 h 953"/>
                <a:gd name="T70" fmla="*/ 1670 w 2780"/>
                <a:gd name="T71" fmla="*/ 683 h 953"/>
                <a:gd name="T72" fmla="*/ 1592 w 2780"/>
                <a:gd name="T73" fmla="*/ 689 h 953"/>
                <a:gd name="T74" fmla="*/ 1515 w 2780"/>
                <a:gd name="T75" fmla="*/ 629 h 953"/>
                <a:gd name="T76" fmla="*/ 1373 w 2780"/>
                <a:gd name="T77" fmla="*/ 587 h 953"/>
                <a:gd name="T78" fmla="*/ 1224 w 2780"/>
                <a:gd name="T79" fmla="*/ 671 h 953"/>
                <a:gd name="T80" fmla="*/ 1046 w 2780"/>
                <a:gd name="T81" fmla="*/ 731 h 953"/>
                <a:gd name="T82" fmla="*/ 843 w 2780"/>
                <a:gd name="T83" fmla="*/ 743 h 953"/>
                <a:gd name="T84" fmla="*/ 648 w 2780"/>
                <a:gd name="T85" fmla="*/ 701 h 953"/>
                <a:gd name="T86" fmla="*/ 588 w 2780"/>
                <a:gd name="T87" fmla="*/ 695 h 953"/>
                <a:gd name="T88" fmla="*/ 576 w 2780"/>
                <a:gd name="T89" fmla="*/ 701 h 953"/>
                <a:gd name="T90" fmla="*/ 540 w 2780"/>
                <a:gd name="T91" fmla="*/ 731 h 953"/>
                <a:gd name="T92" fmla="*/ 446 w 2780"/>
                <a:gd name="T93" fmla="*/ 809 h 953"/>
                <a:gd name="T94" fmla="*/ 416 w 2780"/>
                <a:gd name="T95" fmla="*/ 821 h 953"/>
                <a:gd name="T96" fmla="*/ 392 w 2780"/>
                <a:gd name="T97" fmla="*/ 821 h 953"/>
                <a:gd name="T98" fmla="*/ 345 w 2780"/>
                <a:gd name="T99" fmla="*/ 827 h 953"/>
                <a:gd name="T100" fmla="*/ 219 w 2780"/>
                <a:gd name="T101" fmla="*/ 851 h 953"/>
                <a:gd name="T102" fmla="*/ 18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70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pPr defTabSz="914400" fontAlgn="base">
                <a:lnSpc>
                  <a:spcPct val="90000"/>
                </a:lnSpc>
                <a:spcBef>
                  <a:spcPct val="20000"/>
                </a:spcBef>
                <a:spcAft>
                  <a:spcPct val="0"/>
                </a:spcAft>
                <a:buFontTx/>
                <a:buChar char="–"/>
              </a:pPr>
              <a:endParaRPr lang="en-US" sz="2400" b="1" smtClean="0">
                <a:solidFill>
                  <a:srgbClr val="5E855B"/>
                </a:solidFill>
                <a:latin typeface="Arial" charset="0"/>
                <a:ea typeface="ＭＳ Ｐゴシック" charset="0"/>
                <a:cs typeface="ＭＳ Ｐゴシック" charset="0"/>
              </a:endParaRPr>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a:solidFill>
                  <a:srgbClr val="5E855B"/>
                </a:solidFill>
                <a:latin typeface="Arial" pitchFamily="34" charset="0"/>
                <a:ea typeface="ＭＳ Ｐゴシック" charset="-128"/>
                <a:cs typeface="ＭＳ Ｐゴシック" charset="0"/>
              </a:endParaRPr>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a:solidFill>
                  <a:srgbClr val="5E855B"/>
                </a:solidFill>
                <a:latin typeface="Arial" pitchFamily="34" charset="0"/>
                <a:ea typeface="ＭＳ Ｐゴシック" charset="-128"/>
                <a:cs typeface="ＭＳ Ｐゴシック" charset="0"/>
              </a:endParaRPr>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a:solidFill>
                  <a:srgbClr val="5E855B"/>
                </a:solidFill>
                <a:latin typeface="Arial" pitchFamily="34" charset="0"/>
                <a:ea typeface="ＭＳ Ｐゴシック" charset="-128"/>
                <a:cs typeface="ＭＳ Ｐゴシック" charset="0"/>
              </a:endParaRPr>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a:solidFill>
                  <a:srgbClr val="5E855B"/>
                </a:solidFill>
                <a:latin typeface="Arial" pitchFamily="34" charset="0"/>
                <a:ea typeface="ＭＳ Ｐゴシック" charset="-128"/>
                <a:cs typeface="ＭＳ Ｐゴシック" charset="0"/>
              </a:endParaRPr>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a:solidFill>
                  <a:srgbClr val="5E855B"/>
                </a:solidFill>
                <a:latin typeface="Arial" pitchFamily="34" charset="0"/>
                <a:ea typeface="ＭＳ Ｐゴシック" charset="-128"/>
                <a:cs typeface="ＭＳ Ｐゴシック" charset="0"/>
              </a:endParaRPr>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a:solidFill>
                  <a:srgbClr val="5E855B"/>
                </a:solidFill>
                <a:latin typeface="Arial" pitchFamily="34" charset="0"/>
                <a:ea typeface="ＭＳ Ｐゴシック" charset="-128"/>
                <a:cs typeface="ＭＳ Ｐゴシック" charset="0"/>
              </a:endParaRPr>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a:solidFill>
                  <a:srgbClr val="5E855B"/>
                </a:solidFill>
                <a:latin typeface="Arial" pitchFamily="34" charset="0"/>
                <a:ea typeface="ＭＳ Ｐゴシック" charset="-128"/>
                <a:cs typeface="ＭＳ Ｐゴシック" charset="0"/>
              </a:endParaRPr>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a:solidFill>
                  <a:srgbClr val="5E855B"/>
                </a:solidFill>
                <a:latin typeface="Arial" pitchFamily="34" charset="0"/>
                <a:ea typeface="ＭＳ Ｐゴシック" charset="-128"/>
                <a:cs typeface="ＭＳ Ｐゴシック" charset="0"/>
              </a:endParaRPr>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a:solidFill>
                  <a:srgbClr val="5E855B"/>
                </a:solidFill>
                <a:latin typeface="Arial" pitchFamily="34" charset="0"/>
                <a:ea typeface="ＭＳ Ｐゴシック" charset="-128"/>
                <a:cs typeface="ＭＳ Ｐゴシック" charset="0"/>
              </a:endParaRPr>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a:solidFill>
                  <a:srgbClr val="5E855B"/>
                </a:solidFill>
                <a:latin typeface="Arial" pitchFamily="34" charset="0"/>
                <a:ea typeface="ＭＳ Ｐゴシック" charset="-128"/>
                <a:cs typeface="ＭＳ Ｐゴシック" charset="0"/>
              </a:endParaRPr>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a:solidFill>
                  <a:srgbClr val="5E855B"/>
                </a:solidFill>
                <a:latin typeface="Arial" pitchFamily="34" charset="0"/>
                <a:ea typeface="ＭＳ Ｐゴシック" charset="-128"/>
                <a:cs typeface="ＭＳ Ｐゴシック" charset="0"/>
              </a:endParaRPr>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a:solidFill>
                  <a:srgbClr val="5E855B"/>
                </a:solidFill>
                <a:latin typeface="Arial" pitchFamily="34" charset="0"/>
                <a:ea typeface="ＭＳ Ｐゴシック" charset="-128"/>
                <a:cs typeface="ＭＳ Ｐゴシック" charset="0"/>
              </a:endParaRPr>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a:solidFill>
                  <a:srgbClr val="5E855B"/>
                </a:solidFill>
                <a:latin typeface="Arial" pitchFamily="34" charset="0"/>
                <a:ea typeface="ＭＳ Ｐゴシック" charset="-128"/>
                <a:cs typeface="ＭＳ Ｐゴシック" charset="0"/>
              </a:endParaRPr>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a:solidFill>
                  <a:srgbClr val="5E855B"/>
                </a:solidFill>
                <a:latin typeface="Arial" pitchFamily="34" charset="0"/>
                <a:ea typeface="ＭＳ Ｐゴシック" charset="-128"/>
                <a:cs typeface="ＭＳ Ｐゴシック" charset="0"/>
              </a:endParaRPr>
            </a:p>
          </p:txBody>
        </p:sp>
      </p:grpSp>
      <p:sp>
        <p:nvSpPr>
          <p:cNvPr id="184338"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en-US"/>
              <a:t>Click to edit Master title style</a:t>
            </a:r>
          </a:p>
        </p:txBody>
      </p:sp>
      <p:sp>
        <p:nvSpPr>
          <p:cNvPr id="184339"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20" name="Rectangle 20"/>
          <p:cNvSpPr>
            <a:spLocks noGrp="1" noChangeArrowheads="1"/>
          </p:cNvSpPr>
          <p:nvPr>
            <p:ph type="dt" sz="quarter"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FFFFFF"/>
                  </a:outerShdw>
                </a:effectLst>
                <a:latin typeface="Arial" pitchFamily="34" charset="0"/>
                <a:ea typeface="ＭＳ Ｐゴシック" charset="-128"/>
                <a:cs typeface="+mn-cs"/>
              </a:defRPr>
            </a:lvl1pPr>
          </a:lstStyle>
          <a:p>
            <a:pPr defTabSz="914400" fontAlgn="base">
              <a:lnSpc>
                <a:spcPct val="90000"/>
              </a:lnSpc>
              <a:spcBef>
                <a:spcPct val="20000"/>
              </a:spcBef>
              <a:spcAft>
                <a:spcPct val="0"/>
              </a:spcAft>
              <a:buFontTx/>
              <a:buChar char="–"/>
              <a:defRPr/>
            </a:pPr>
            <a:r>
              <a:rPr lang="en-US" b="1" smtClean="0">
                <a:solidFill>
                  <a:srgbClr val="5E855B"/>
                </a:solidFill>
              </a:rPr>
              <a:t>4/10/17</a:t>
            </a:r>
            <a:endParaRPr lang="en-US" b="1">
              <a:solidFill>
                <a:srgbClr val="5E855B"/>
              </a:solidFill>
            </a:endParaRPr>
          </a:p>
        </p:txBody>
      </p:sp>
      <p:sp>
        <p:nvSpPr>
          <p:cNvPr id="21" name="Rectangle 21"/>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FFFFFF"/>
                  </a:outerShdw>
                </a:effectLst>
                <a:latin typeface="Arial" pitchFamily="34" charset="0"/>
                <a:ea typeface="ＭＳ Ｐゴシック" charset="-128"/>
                <a:cs typeface="+mn-cs"/>
              </a:defRPr>
            </a:lvl1pPr>
          </a:lstStyle>
          <a:p>
            <a:pPr defTabSz="914400" fontAlgn="base">
              <a:lnSpc>
                <a:spcPct val="90000"/>
              </a:lnSpc>
              <a:spcBef>
                <a:spcPct val="20000"/>
              </a:spcBef>
              <a:spcAft>
                <a:spcPct val="0"/>
              </a:spcAft>
              <a:buFontTx/>
              <a:buChar char="–"/>
              <a:defRPr/>
            </a:pPr>
            <a:endParaRPr lang="en-US" b="1">
              <a:solidFill>
                <a:srgbClr val="5E855B"/>
              </a:solidFill>
            </a:endParaRPr>
          </a:p>
        </p:txBody>
      </p:sp>
      <p:sp>
        <p:nvSpPr>
          <p:cNvPr id="22" name="Rectangle 22"/>
          <p:cNvSpPr>
            <a:spLocks noGrp="1" noChangeArrowheads="1"/>
          </p:cNvSpPr>
          <p:nvPr>
            <p:ph type="sldNum" sz="quarter" idx="12"/>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FFFFFF"/>
                  </a:outerShdw>
                </a:effectLst>
              </a:defRPr>
            </a:lvl1pPr>
          </a:lstStyle>
          <a:p>
            <a:pPr defTabSz="914400" fontAlgn="base">
              <a:lnSpc>
                <a:spcPct val="90000"/>
              </a:lnSpc>
              <a:spcBef>
                <a:spcPct val="20000"/>
              </a:spcBef>
              <a:spcAft>
                <a:spcPct val="0"/>
              </a:spcAft>
              <a:buFontTx/>
              <a:buChar char="–"/>
              <a:defRPr/>
            </a:pPr>
            <a:fld id="{09AA4ECA-7FF8-E544-A599-1909B02ED22C}" type="slidenum">
              <a:rPr lang="en-US" b="1">
                <a:solidFill>
                  <a:srgbClr val="5E855B"/>
                </a:solidFill>
                <a:latin typeface="Arial" charset="0"/>
                <a:ea typeface="ＭＳ Ｐゴシック" charset="0"/>
                <a:cs typeface="ＭＳ Ｐゴシック" charset="0"/>
              </a:rPr>
              <a:pPr defTabSz="914400" fontAlgn="base">
                <a:lnSpc>
                  <a:spcPct val="90000"/>
                </a:lnSpc>
                <a:spcBef>
                  <a:spcPct val="20000"/>
                </a:spcBef>
                <a:spcAft>
                  <a:spcPct val="0"/>
                </a:spcAft>
                <a:buFontTx/>
                <a:buChar char="–"/>
                <a:defRPr/>
              </a:pPr>
              <a:t>‹#›</a:t>
            </a:fld>
            <a:endParaRPr lang="en-US" b="1">
              <a:solidFill>
                <a:srgbClr val="5E855B"/>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07936445"/>
      </p:ext>
    </p:extLst>
  </p:cSld>
  <p:clrMapOvr>
    <a:masterClrMapping/>
  </p:clrMapOvr>
  <p:transition xmlns:p14="http://schemas.microsoft.com/office/powerpoint/2010/mai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6833682"/>
      </p:ext>
    </p:extLst>
  </p:cSld>
  <p:clrMapOvr>
    <a:masterClrMapping/>
  </p:clrMapOvr>
  <p:transition xmlns:p14="http://schemas.microsoft.com/office/powerpoint/2010/mai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68544262"/>
      </p:ext>
    </p:extLst>
  </p:cSld>
  <p:clrMapOvr>
    <a:masterClrMapping/>
  </p:clrMapOvr>
  <p:transition xmlns:p14="http://schemas.microsoft.com/office/powerpoint/2010/mai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9575" y="1600200"/>
            <a:ext cx="4160838" cy="5033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2813" y="1600200"/>
            <a:ext cx="4160837" cy="5033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1714928"/>
      </p:ext>
    </p:extLst>
  </p:cSld>
  <p:clrMapOvr>
    <a:masterClrMapping/>
  </p:clrMapOvr>
  <p:transition xmlns:p14="http://schemas.microsoft.com/office/powerpoint/2010/mai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5847102"/>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4/10/17</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35100579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00901033"/>
      </p:ext>
    </p:extLst>
  </p:cSld>
  <p:clrMapOvr>
    <a:masterClrMapping/>
  </p:clrMapOvr>
  <p:transition xmlns:p14="http://schemas.microsoft.com/office/powerpoint/2010/mai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222902"/>
      </p:ext>
    </p:extLst>
  </p:cSld>
  <p:clrMapOvr>
    <a:masterClrMapping/>
  </p:clrMapOvr>
  <p:transition xmlns:p14="http://schemas.microsoft.com/office/powerpoint/2010/mai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20096513"/>
      </p:ext>
    </p:extLst>
  </p:cSld>
  <p:clrMapOvr>
    <a:masterClrMapping/>
  </p:clrMapOvr>
  <p:transition xmlns:p14="http://schemas.microsoft.com/office/powerpoint/2010/mai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85050528"/>
      </p:ext>
    </p:extLst>
  </p:cSld>
  <p:clrMapOvr>
    <a:masterClrMapping/>
  </p:clrMapOvr>
  <p:transition xmlns:p14="http://schemas.microsoft.com/office/powerpoint/2010/mai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9571570"/>
      </p:ext>
    </p:extLst>
  </p:cSld>
  <p:clrMapOvr>
    <a:masterClrMapping/>
  </p:clrMapOvr>
  <p:transition xmlns:p14="http://schemas.microsoft.com/office/powerpoint/2010/mai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5925" y="277813"/>
            <a:ext cx="2117725" cy="6356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9575" y="277813"/>
            <a:ext cx="6203950" cy="6356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8338656"/>
      </p:ext>
    </p:extLst>
  </p:cSld>
  <p:clrMapOvr>
    <a:masterClrMapping/>
  </p:clrMapOvr>
  <p:transition xmlns:p14="http://schemas.microsoft.com/office/powerpoint/2010/mai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9575" y="277813"/>
            <a:ext cx="8474075" cy="6356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24729"/>
      </p:ext>
    </p:extLst>
  </p:cSld>
  <p:clrMapOvr>
    <a:masterClrMapping/>
  </p:clrMapOvr>
  <p:transition xmlns:p14="http://schemas.microsoft.com/office/powerpoint/2010/mai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09575" y="1600200"/>
            <a:ext cx="4160838" cy="503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2813" y="1600200"/>
            <a:ext cx="4160837" cy="503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5963027"/>
      </p:ext>
    </p:extLst>
  </p:cSld>
  <p:clrMapOvr>
    <a:masterClrMapping/>
  </p:clrMapOvr>
  <p:transition xmlns:p14="http://schemas.microsoft.com/office/powerpoint/2010/mai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09575" y="1600200"/>
            <a:ext cx="4160838" cy="503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22813" y="1600200"/>
            <a:ext cx="4160837" cy="2439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22813" y="4192588"/>
            <a:ext cx="4160837" cy="2441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5910889"/>
      </p:ext>
    </p:extLst>
  </p:cSld>
  <p:clrMapOvr>
    <a:masterClrMapping/>
  </p:clrMapOvr>
  <p:transition xmlns:p14="http://schemas.microsoft.com/office/powerpoint/2010/mai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9837DA2F-07FB-BD43-B2E7-67264D1E0B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261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4/10/17</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5657183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AA89AD5A-70A0-A849-8F26-F3BCE11DD4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84106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7D39CCCC-7ECC-044D-8127-BE8672621E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83559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0EDF0F38-1179-2142-85D6-80D0211D9E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29548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p:txBody>
          <a:bodyPr/>
          <a:lstStyle>
            <a:lvl1pPr>
              <a:defRPr/>
            </a:lvl1pPr>
          </a:lstStyle>
          <a:p>
            <a:pPr>
              <a:defRPr/>
            </a:pPr>
            <a:fld id="{ACB9CA17-4D17-9548-9243-F34384A0B4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38662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7AE10DA5-DFB1-8D47-9AF0-BBEE5825DF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08292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p:txBody>
          <a:bodyPr/>
          <a:lstStyle>
            <a:lvl1pPr>
              <a:defRPr/>
            </a:lvl1pPr>
          </a:lstStyle>
          <a:p>
            <a:pPr>
              <a:defRPr/>
            </a:pPr>
            <a:fld id="{BE9AF729-E066-444A-82CF-4340BF940C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153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AA29F0A5-9B52-234A-897E-F25B60934C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62375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C01965E2-9F07-CF45-9210-52A3D4BD6E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87545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CAAB853C-EB1F-4F44-98A5-0F45C20C9F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03452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48FABA28-FAC2-1049-B4C6-19FD6BC993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9612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4/10/17</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26050374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3CF61216-AC22-2444-8793-BD66AEA0F6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74341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5226DE80-1308-0F42-94F1-5C6B8BD914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95543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4/10/17</a:t>
            </a:r>
            <a:endParaRPr lang="en-US">
              <a:solidFill>
                <a:srgbClr val="000000"/>
              </a:solidFill>
              <a:latin typeface="Times New Roman"/>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8" name="Rectangle 6"/>
          <p:cNvSpPr>
            <a:spLocks noGrp="1" noChangeArrowheads="1"/>
          </p:cNvSpPr>
          <p:nvPr>
            <p:ph type="sldNum" sz="quarter" idx="12"/>
          </p:nvPr>
        </p:nvSpPr>
        <p:spPr/>
        <p:txBody>
          <a:bodyPr/>
          <a:lstStyle>
            <a:lvl1pPr>
              <a:defRPr/>
            </a:lvl1pPr>
          </a:lstStyle>
          <a:p>
            <a:pPr>
              <a:defRPr/>
            </a:pPr>
            <a:fld id="{9327703E-7208-6845-8794-E48055AD31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26000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ea typeface="ＭＳ Ｐゴシック" pitchFamily="34" charset="-128"/>
              </a:defRPr>
            </a:lvl1pPr>
          </a:lstStyle>
          <a:p>
            <a:pPr>
              <a:defRPr/>
            </a:pPr>
            <a:r>
              <a:rPr lang="en-US" smtClean="0">
                <a:latin typeface="Times New Roman"/>
              </a:rPr>
              <a:t>4/10/17</a:t>
            </a:r>
            <a:endParaRPr lang="en-US">
              <a:latin typeface="Times New Roman"/>
            </a:endParaRPr>
          </a:p>
        </p:txBody>
      </p:sp>
      <p:sp>
        <p:nvSpPr>
          <p:cNvPr id="5" name="Rectangle 5"/>
          <p:cNvSpPr>
            <a:spLocks noGrp="1" noChangeArrowheads="1"/>
          </p:cNvSpPr>
          <p:nvPr>
            <p:ph type="ftr" sz="quarter" idx="11"/>
          </p:nvPr>
        </p:nvSpPr>
        <p:spPr/>
        <p:txBody>
          <a:bodyPr/>
          <a:lstStyle>
            <a:lvl1pPr eaLnBrk="1" hangingPunct="1">
              <a:defRPr>
                <a:ea typeface="ＭＳ Ｐゴシック" pitchFamily="34" charset="-128"/>
              </a:defRPr>
            </a:lvl1pPr>
          </a:lstStyle>
          <a:p>
            <a:pPr>
              <a:defRPr/>
            </a:pPr>
            <a:endParaRPr lang="en-US">
              <a:latin typeface="Times New Roman"/>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D39EFBA-4CC6-1541-8F50-7D5FC82AB77F}" type="slidenum">
              <a:rPr lang="en-US"/>
              <a:pPr>
                <a:defRPr/>
              </a:pPr>
              <a:t>‹#›</a:t>
            </a:fld>
            <a:endParaRPr lang="en-US"/>
          </a:p>
        </p:txBody>
      </p:sp>
    </p:spTree>
    <p:extLst>
      <p:ext uri="{BB962C8B-B14F-4D97-AF65-F5344CB8AC3E}">
        <p14:creationId xmlns:p14="http://schemas.microsoft.com/office/powerpoint/2010/main" val="40685173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ea typeface="ＭＳ Ｐゴシック" pitchFamily="34" charset="-128"/>
              </a:defRPr>
            </a:lvl1pPr>
          </a:lstStyle>
          <a:p>
            <a:pPr>
              <a:defRPr/>
            </a:pPr>
            <a:r>
              <a:rPr lang="en-US" smtClean="0">
                <a:latin typeface="Times New Roman"/>
              </a:rPr>
              <a:t>4/10/17</a:t>
            </a:r>
            <a:endParaRPr lang="en-US">
              <a:latin typeface="Times New Roman"/>
            </a:endParaRPr>
          </a:p>
        </p:txBody>
      </p:sp>
      <p:sp>
        <p:nvSpPr>
          <p:cNvPr id="5" name="Rectangle 5"/>
          <p:cNvSpPr>
            <a:spLocks noGrp="1" noChangeArrowheads="1"/>
          </p:cNvSpPr>
          <p:nvPr>
            <p:ph type="ftr" sz="quarter" idx="11"/>
          </p:nvPr>
        </p:nvSpPr>
        <p:spPr/>
        <p:txBody>
          <a:bodyPr/>
          <a:lstStyle>
            <a:lvl1pPr eaLnBrk="1" hangingPunct="1">
              <a:defRPr>
                <a:ea typeface="ＭＳ Ｐゴシック" pitchFamily="34" charset="-128"/>
              </a:defRPr>
            </a:lvl1pPr>
          </a:lstStyle>
          <a:p>
            <a:pPr>
              <a:defRPr/>
            </a:pPr>
            <a:endParaRPr lang="en-US">
              <a:latin typeface="Times New Roman"/>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B0CD63D-94E3-2B46-8D1A-88B0B209F5EB}" type="slidenum">
              <a:rPr lang="en-US"/>
              <a:pPr>
                <a:defRPr/>
              </a:pPr>
              <a:t>‹#›</a:t>
            </a:fld>
            <a:endParaRPr lang="en-US"/>
          </a:p>
        </p:txBody>
      </p:sp>
    </p:spTree>
    <p:extLst>
      <p:ext uri="{BB962C8B-B14F-4D97-AF65-F5344CB8AC3E}">
        <p14:creationId xmlns:p14="http://schemas.microsoft.com/office/powerpoint/2010/main" val="38700005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ea typeface="ＭＳ Ｐゴシック" pitchFamily="34" charset="-128"/>
              </a:defRPr>
            </a:lvl1pPr>
          </a:lstStyle>
          <a:p>
            <a:pPr>
              <a:defRPr/>
            </a:pPr>
            <a:r>
              <a:rPr lang="en-US" smtClean="0">
                <a:latin typeface="Times New Roman"/>
              </a:rPr>
              <a:t>4/10/17</a:t>
            </a:r>
            <a:endParaRPr lang="en-US">
              <a:latin typeface="Times New Roman"/>
            </a:endParaRPr>
          </a:p>
        </p:txBody>
      </p:sp>
      <p:sp>
        <p:nvSpPr>
          <p:cNvPr id="5" name="Rectangle 5"/>
          <p:cNvSpPr>
            <a:spLocks noGrp="1" noChangeArrowheads="1"/>
          </p:cNvSpPr>
          <p:nvPr>
            <p:ph type="ftr" sz="quarter" idx="11"/>
          </p:nvPr>
        </p:nvSpPr>
        <p:spPr/>
        <p:txBody>
          <a:bodyPr/>
          <a:lstStyle>
            <a:lvl1pPr eaLnBrk="1" hangingPunct="1">
              <a:defRPr>
                <a:ea typeface="ＭＳ Ｐゴシック" pitchFamily="34" charset="-128"/>
              </a:defRPr>
            </a:lvl1pPr>
          </a:lstStyle>
          <a:p>
            <a:pPr>
              <a:defRPr/>
            </a:pPr>
            <a:endParaRPr lang="en-US">
              <a:latin typeface="Times New Roman"/>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313C1BF-89FA-D14B-B8EA-D9ED40A94084}" type="slidenum">
              <a:rPr lang="en-US"/>
              <a:pPr>
                <a:defRPr/>
              </a:pPr>
              <a:t>‹#›</a:t>
            </a:fld>
            <a:endParaRPr lang="en-US"/>
          </a:p>
        </p:txBody>
      </p:sp>
    </p:spTree>
    <p:extLst>
      <p:ext uri="{BB962C8B-B14F-4D97-AF65-F5344CB8AC3E}">
        <p14:creationId xmlns:p14="http://schemas.microsoft.com/office/powerpoint/2010/main" val="12224558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ea typeface="ＭＳ Ｐゴシック" pitchFamily="34" charset="-128"/>
              </a:defRPr>
            </a:lvl1pPr>
          </a:lstStyle>
          <a:p>
            <a:pPr>
              <a:defRPr/>
            </a:pPr>
            <a:r>
              <a:rPr lang="en-US" smtClean="0">
                <a:latin typeface="Times New Roman"/>
              </a:rPr>
              <a:t>4/10/17</a:t>
            </a:r>
            <a:endParaRPr lang="en-US">
              <a:latin typeface="Times New Roman"/>
            </a:endParaRPr>
          </a:p>
        </p:txBody>
      </p:sp>
      <p:sp>
        <p:nvSpPr>
          <p:cNvPr id="6" name="Rectangle 5"/>
          <p:cNvSpPr>
            <a:spLocks noGrp="1" noChangeArrowheads="1"/>
          </p:cNvSpPr>
          <p:nvPr>
            <p:ph type="ftr" sz="quarter" idx="11"/>
          </p:nvPr>
        </p:nvSpPr>
        <p:spPr/>
        <p:txBody>
          <a:bodyPr/>
          <a:lstStyle>
            <a:lvl1pPr eaLnBrk="1" hangingPunct="1">
              <a:defRPr>
                <a:ea typeface="ＭＳ Ｐゴシック" pitchFamily="34" charset="-128"/>
              </a:defRPr>
            </a:lvl1pPr>
          </a:lstStyle>
          <a:p>
            <a:pPr>
              <a:defRPr/>
            </a:pPr>
            <a:endParaRPr lang="en-US">
              <a:latin typeface="Times New Roman"/>
            </a:endParaRPr>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2D28FAD-F27B-F54C-9733-AF6BCF2E3492}" type="slidenum">
              <a:rPr lang="en-US"/>
              <a:pPr>
                <a:defRPr/>
              </a:pPr>
              <a:t>‹#›</a:t>
            </a:fld>
            <a:endParaRPr lang="en-US"/>
          </a:p>
        </p:txBody>
      </p:sp>
    </p:spTree>
    <p:extLst>
      <p:ext uri="{BB962C8B-B14F-4D97-AF65-F5344CB8AC3E}">
        <p14:creationId xmlns:p14="http://schemas.microsoft.com/office/powerpoint/2010/main" val="39331988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ea typeface="ＭＳ Ｐゴシック" pitchFamily="34" charset="-128"/>
              </a:defRPr>
            </a:lvl1pPr>
          </a:lstStyle>
          <a:p>
            <a:pPr>
              <a:defRPr/>
            </a:pPr>
            <a:r>
              <a:rPr lang="en-US" smtClean="0">
                <a:latin typeface="Times New Roman"/>
              </a:rPr>
              <a:t>4/10/17</a:t>
            </a:r>
            <a:endParaRPr lang="en-US">
              <a:latin typeface="Times New Roman"/>
            </a:endParaRPr>
          </a:p>
        </p:txBody>
      </p:sp>
      <p:sp>
        <p:nvSpPr>
          <p:cNvPr id="8" name="Rectangle 5"/>
          <p:cNvSpPr>
            <a:spLocks noGrp="1" noChangeArrowheads="1"/>
          </p:cNvSpPr>
          <p:nvPr>
            <p:ph type="ftr" sz="quarter" idx="11"/>
          </p:nvPr>
        </p:nvSpPr>
        <p:spPr/>
        <p:txBody>
          <a:bodyPr/>
          <a:lstStyle>
            <a:lvl1pPr eaLnBrk="1" hangingPunct="1">
              <a:defRPr>
                <a:ea typeface="ＭＳ Ｐゴシック" pitchFamily="34" charset="-128"/>
              </a:defRPr>
            </a:lvl1pPr>
          </a:lstStyle>
          <a:p>
            <a:pPr>
              <a:defRPr/>
            </a:pPr>
            <a:endParaRPr lang="en-US">
              <a:latin typeface="Times New Roman"/>
            </a:endParaRPr>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13E12D8-D6DB-C344-B8DF-95EAE9541684}" type="slidenum">
              <a:rPr lang="en-US"/>
              <a:pPr>
                <a:defRPr/>
              </a:pPr>
              <a:t>‹#›</a:t>
            </a:fld>
            <a:endParaRPr lang="en-US"/>
          </a:p>
        </p:txBody>
      </p:sp>
    </p:spTree>
    <p:extLst>
      <p:ext uri="{BB962C8B-B14F-4D97-AF65-F5344CB8AC3E}">
        <p14:creationId xmlns:p14="http://schemas.microsoft.com/office/powerpoint/2010/main" val="30117438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ea typeface="ＭＳ Ｐゴシック" pitchFamily="34" charset="-128"/>
              </a:defRPr>
            </a:lvl1pPr>
          </a:lstStyle>
          <a:p>
            <a:pPr>
              <a:defRPr/>
            </a:pPr>
            <a:r>
              <a:rPr lang="en-US" smtClean="0">
                <a:latin typeface="Times New Roman"/>
              </a:rPr>
              <a:t>4/10/17</a:t>
            </a:r>
            <a:endParaRPr lang="en-US">
              <a:latin typeface="Times New Roman"/>
            </a:endParaRPr>
          </a:p>
        </p:txBody>
      </p:sp>
      <p:sp>
        <p:nvSpPr>
          <p:cNvPr id="4" name="Rectangle 5"/>
          <p:cNvSpPr>
            <a:spLocks noGrp="1" noChangeArrowheads="1"/>
          </p:cNvSpPr>
          <p:nvPr>
            <p:ph type="ftr" sz="quarter" idx="11"/>
          </p:nvPr>
        </p:nvSpPr>
        <p:spPr/>
        <p:txBody>
          <a:bodyPr/>
          <a:lstStyle>
            <a:lvl1pPr eaLnBrk="1" hangingPunct="1">
              <a:defRPr>
                <a:ea typeface="ＭＳ Ｐゴシック" pitchFamily="34" charset="-128"/>
              </a:defRPr>
            </a:lvl1pPr>
          </a:lstStyle>
          <a:p>
            <a:pPr>
              <a:defRPr/>
            </a:pPr>
            <a:endParaRPr lang="en-US">
              <a:latin typeface="Times New Roman"/>
            </a:endParaRPr>
          </a:p>
        </p:txBody>
      </p:sp>
      <p:sp>
        <p:nvSpPr>
          <p:cNvPr id="5" name="Rectangle 6"/>
          <p:cNvSpPr>
            <a:spLocks noGrp="1" noChangeArrowheads="1"/>
          </p:cNvSpPr>
          <p:nvPr>
            <p:ph type="sldNum" sz="quarter" idx="12"/>
          </p:nvPr>
        </p:nvSpPr>
        <p:spPr/>
        <p:txBody>
          <a:bodyPr/>
          <a:lstStyle>
            <a:lvl1pPr eaLnBrk="1" hangingPunct="1">
              <a:defRPr/>
            </a:lvl1pPr>
          </a:lstStyle>
          <a:p>
            <a:pPr>
              <a:defRPr/>
            </a:pPr>
            <a:fld id="{BB112217-7AC3-FA43-99CE-388CD9BB04AA}" type="slidenum">
              <a:rPr lang="en-US"/>
              <a:pPr>
                <a:defRPr/>
              </a:pPr>
              <a:t>‹#›</a:t>
            </a:fld>
            <a:endParaRPr lang="en-US"/>
          </a:p>
        </p:txBody>
      </p:sp>
    </p:spTree>
    <p:extLst>
      <p:ext uri="{BB962C8B-B14F-4D97-AF65-F5344CB8AC3E}">
        <p14:creationId xmlns:p14="http://schemas.microsoft.com/office/powerpoint/2010/main" val="1964410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ea typeface="ＭＳ Ｐゴシック" pitchFamily="34" charset="-128"/>
              </a:defRPr>
            </a:lvl1pPr>
          </a:lstStyle>
          <a:p>
            <a:pPr>
              <a:defRPr/>
            </a:pPr>
            <a:r>
              <a:rPr lang="en-US" smtClean="0">
                <a:latin typeface="Times New Roman"/>
              </a:rPr>
              <a:t>4/10/17</a:t>
            </a:r>
            <a:endParaRPr lang="en-US">
              <a:latin typeface="Times New Roman"/>
            </a:endParaRPr>
          </a:p>
        </p:txBody>
      </p:sp>
      <p:sp>
        <p:nvSpPr>
          <p:cNvPr id="3" name="Rectangle 5"/>
          <p:cNvSpPr>
            <a:spLocks noGrp="1" noChangeArrowheads="1"/>
          </p:cNvSpPr>
          <p:nvPr>
            <p:ph type="ftr" sz="quarter" idx="11"/>
          </p:nvPr>
        </p:nvSpPr>
        <p:spPr/>
        <p:txBody>
          <a:bodyPr/>
          <a:lstStyle>
            <a:lvl1pPr eaLnBrk="1" hangingPunct="1">
              <a:defRPr>
                <a:ea typeface="ＭＳ Ｐゴシック" pitchFamily="34" charset="-128"/>
              </a:defRPr>
            </a:lvl1pPr>
          </a:lstStyle>
          <a:p>
            <a:pPr>
              <a:defRPr/>
            </a:pPr>
            <a:endParaRPr lang="en-US">
              <a:latin typeface="Times New Roman"/>
            </a:endParaRPr>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E5BC3D6-68D7-CD48-A150-0A451249557F}" type="slidenum">
              <a:rPr lang="en-US"/>
              <a:pPr>
                <a:defRPr/>
              </a:pPr>
              <a:t>‹#›</a:t>
            </a:fld>
            <a:endParaRPr lang="en-US"/>
          </a:p>
        </p:txBody>
      </p:sp>
    </p:spTree>
    <p:extLst>
      <p:ext uri="{BB962C8B-B14F-4D97-AF65-F5344CB8AC3E}">
        <p14:creationId xmlns:p14="http://schemas.microsoft.com/office/powerpoint/2010/main" val="2136060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4/10/17</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28135671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ea typeface="ＭＳ Ｐゴシック" pitchFamily="34" charset="-128"/>
              </a:defRPr>
            </a:lvl1pPr>
          </a:lstStyle>
          <a:p>
            <a:pPr>
              <a:defRPr/>
            </a:pPr>
            <a:r>
              <a:rPr lang="en-US" smtClean="0">
                <a:latin typeface="Times New Roman"/>
              </a:rPr>
              <a:t>4/10/17</a:t>
            </a:r>
            <a:endParaRPr lang="en-US">
              <a:latin typeface="Times New Roman"/>
            </a:endParaRPr>
          </a:p>
        </p:txBody>
      </p:sp>
      <p:sp>
        <p:nvSpPr>
          <p:cNvPr id="6" name="Rectangle 5"/>
          <p:cNvSpPr>
            <a:spLocks noGrp="1" noChangeArrowheads="1"/>
          </p:cNvSpPr>
          <p:nvPr>
            <p:ph type="ftr" sz="quarter" idx="11"/>
          </p:nvPr>
        </p:nvSpPr>
        <p:spPr/>
        <p:txBody>
          <a:bodyPr/>
          <a:lstStyle>
            <a:lvl1pPr eaLnBrk="1" hangingPunct="1">
              <a:defRPr>
                <a:ea typeface="ＭＳ Ｐゴシック" pitchFamily="34" charset="-128"/>
              </a:defRPr>
            </a:lvl1pPr>
          </a:lstStyle>
          <a:p>
            <a:pPr>
              <a:defRPr/>
            </a:pPr>
            <a:endParaRPr lang="en-US">
              <a:latin typeface="Times New Roman"/>
            </a:endParaRPr>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9F0CD1B-C031-5448-B927-5F998B23FE97}" type="slidenum">
              <a:rPr lang="en-US"/>
              <a:pPr>
                <a:defRPr/>
              </a:pPr>
              <a:t>‹#›</a:t>
            </a:fld>
            <a:endParaRPr lang="en-US"/>
          </a:p>
        </p:txBody>
      </p:sp>
    </p:spTree>
    <p:extLst>
      <p:ext uri="{BB962C8B-B14F-4D97-AF65-F5344CB8AC3E}">
        <p14:creationId xmlns:p14="http://schemas.microsoft.com/office/powerpoint/2010/main" val="3076160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ea typeface="ＭＳ Ｐゴシック" pitchFamily="34" charset="-128"/>
              </a:defRPr>
            </a:lvl1pPr>
          </a:lstStyle>
          <a:p>
            <a:pPr>
              <a:defRPr/>
            </a:pPr>
            <a:r>
              <a:rPr lang="en-US" smtClean="0">
                <a:latin typeface="Times New Roman"/>
              </a:rPr>
              <a:t>4/10/17</a:t>
            </a:r>
            <a:endParaRPr lang="en-US">
              <a:latin typeface="Times New Roman"/>
            </a:endParaRPr>
          </a:p>
        </p:txBody>
      </p:sp>
      <p:sp>
        <p:nvSpPr>
          <p:cNvPr id="6" name="Rectangle 5"/>
          <p:cNvSpPr>
            <a:spLocks noGrp="1" noChangeArrowheads="1"/>
          </p:cNvSpPr>
          <p:nvPr>
            <p:ph type="ftr" sz="quarter" idx="11"/>
          </p:nvPr>
        </p:nvSpPr>
        <p:spPr/>
        <p:txBody>
          <a:bodyPr/>
          <a:lstStyle>
            <a:lvl1pPr eaLnBrk="1" hangingPunct="1">
              <a:defRPr>
                <a:ea typeface="ＭＳ Ｐゴシック" pitchFamily="34" charset="-128"/>
              </a:defRPr>
            </a:lvl1pPr>
          </a:lstStyle>
          <a:p>
            <a:pPr>
              <a:defRPr/>
            </a:pPr>
            <a:endParaRPr lang="en-US">
              <a:latin typeface="Times New Roman"/>
            </a:endParaRPr>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B92B3BC-784A-454D-80F0-A09EAA5239F3}" type="slidenum">
              <a:rPr lang="en-US"/>
              <a:pPr>
                <a:defRPr/>
              </a:pPr>
              <a:t>‹#›</a:t>
            </a:fld>
            <a:endParaRPr lang="en-US"/>
          </a:p>
        </p:txBody>
      </p:sp>
    </p:spTree>
    <p:extLst>
      <p:ext uri="{BB962C8B-B14F-4D97-AF65-F5344CB8AC3E}">
        <p14:creationId xmlns:p14="http://schemas.microsoft.com/office/powerpoint/2010/main" val="20613570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ea typeface="ＭＳ Ｐゴシック" pitchFamily="34" charset="-128"/>
              </a:defRPr>
            </a:lvl1pPr>
          </a:lstStyle>
          <a:p>
            <a:pPr>
              <a:defRPr/>
            </a:pPr>
            <a:r>
              <a:rPr lang="en-US" smtClean="0">
                <a:latin typeface="Times New Roman"/>
              </a:rPr>
              <a:t>4/10/17</a:t>
            </a:r>
            <a:endParaRPr lang="en-US">
              <a:latin typeface="Times New Roman"/>
            </a:endParaRPr>
          </a:p>
        </p:txBody>
      </p:sp>
      <p:sp>
        <p:nvSpPr>
          <p:cNvPr id="5" name="Rectangle 5"/>
          <p:cNvSpPr>
            <a:spLocks noGrp="1" noChangeArrowheads="1"/>
          </p:cNvSpPr>
          <p:nvPr>
            <p:ph type="ftr" sz="quarter" idx="11"/>
          </p:nvPr>
        </p:nvSpPr>
        <p:spPr/>
        <p:txBody>
          <a:bodyPr/>
          <a:lstStyle>
            <a:lvl1pPr eaLnBrk="1" hangingPunct="1">
              <a:defRPr>
                <a:ea typeface="ＭＳ Ｐゴシック" pitchFamily="34" charset="-128"/>
              </a:defRPr>
            </a:lvl1pPr>
          </a:lstStyle>
          <a:p>
            <a:pPr>
              <a:defRPr/>
            </a:pPr>
            <a:endParaRPr lang="en-US">
              <a:latin typeface="Times New Roman"/>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7083DEA-82AD-624A-8033-A2A1CDF484BD}" type="slidenum">
              <a:rPr lang="en-US"/>
              <a:pPr>
                <a:defRPr/>
              </a:pPr>
              <a:t>‹#›</a:t>
            </a:fld>
            <a:endParaRPr lang="en-US"/>
          </a:p>
        </p:txBody>
      </p:sp>
    </p:spTree>
    <p:extLst>
      <p:ext uri="{BB962C8B-B14F-4D97-AF65-F5344CB8AC3E}">
        <p14:creationId xmlns:p14="http://schemas.microsoft.com/office/powerpoint/2010/main" val="29965411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ea typeface="ＭＳ Ｐゴシック" pitchFamily="34" charset="-128"/>
              </a:defRPr>
            </a:lvl1pPr>
          </a:lstStyle>
          <a:p>
            <a:pPr>
              <a:defRPr/>
            </a:pPr>
            <a:r>
              <a:rPr lang="en-US" smtClean="0">
                <a:latin typeface="Times New Roman"/>
              </a:rPr>
              <a:t>4/10/17</a:t>
            </a:r>
            <a:endParaRPr lang="en-US">
              <a:latin typeface="Times New Roman"/>
            </a:endParaRPr>
          </a:p>
        </p:txBody>
      </p:sp>
      <p:sp>
        <p:nvSpPr>
          <p:cNvPr id="5" name="Rectangle 5"/>
          <p:cNvSpPr>
            <a:spLocks noGrp="1" noChangeArrowheads="1"/>
          </p:cNvSpPr>
          <p:nvPr>
            <p:ph type="ftr" sz="quarter" idx="11"/>
          </p:nvPr>
        </p:nvSpPr>
        <p:spPr/>
        <p:txBody>
          <a:bodyPr/>
          <a:lstStyle>
            <a:lvl1pPr eaLnBrk="1" hangingPunct="1">
              <a:defRPr>
                <a:ea typeface="ＭＳ Ｐゴシック" pitchFamily="34" charset="-128"/>
              </a:defRPr>
            </a:lvl1pPr>
          </a:lstStyle>
          <a:p>
            <a:pPr>
              <a:defRPr/>
            </a:pPr>
            <a:endParaRPr lang="en-US">
              <a:latin typeface="Times New Roman"/>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77E7920-B654-9C45-961F-232E41FA07CF}" type="slidenum">
              <a:rPr lang="en-US"/>
              <a:pPr>
                <a:defRPr/>
              </a:pPr>
              <a:t>‹#›</a:t>
            </a:fld>
            <a:endParaRPr lang="en-US"/>
          </a:p>
        </p:txBody>
      </p:sp>
    </p:spTree>
    <p:extLst>
      <p:ext uri="{BB962C8B-B14F-4D97-AF65-F5344CB8AC3E}">
        <p14:creationId xmlns:p14="http://schemas.microsoft.com/office/powerpoint/2010/main" val="14549758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ea typeface="ＭＳ Ｐゴシック" pitchFamily="34" charset="-128"/>
              </a:defRPr>
            </a:lvl1pPr>
          </a:lstStyle>
          <a:p>
            <a:pPr>
              <a:defRPr/>
            </a:pPr>
            <a:r>
              <a:rPr lang="en-US" smtClean="0">
                <a:latin typeface="Times New Roman"/>
              </a:rPr>
              <a:t>4/10/17</a:t>
            </a:r>
            <a:endParaRPr lang="en-US">
              <a:latin typeface="Times New Roman"/>
            </a:endParaRPr>
          </a:p>
        </p:txBody>
      </p:sp>
      <p:sp>
        <p:nvSpPr>
          <p:cNvPr id="6" name="Rectangle 5"/>
          <p:cNvSpPr>
            <a:spLocks noGrp="1" noChangeArrowheads="1"/>
          </p:cNvSpPr>
          <p:nvPr>
            <p:ph type="ftr" sz="quarter" idx="11"/>
          </p:nvPr>
        </p:nvSpPr>
        <p:spPr/>
        <p:txBody>
          <a:bodyPr/>
          <a:lstStyle>
            <a:lvl1pPr eaLnBrk="1" hangingPunct="1">
              <a:defRPr>
                <a:ea typeface="ＭＳ Ｐゴシック" pitchFamily="34" charset="-128"/>
              </a:defRPr>
            </a:lvl1pPr>
          </a:lstStyle>
          <a:p>
            <a:pPr>
              <a:defRPr/>
            </a:pPr>
            <a:endParaRPr lang="en-US">
              <a:latin typeface="Times New Roman"/>
            </a:endParaRPr>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54E2856-4A33-2746-8C01-6F2753A3BB59}" type="slidenum">
              <a:rPr lang="en-US"/>
              <a:pPr>
                <a:defRPr/>
              </a:pPr>
              <a:t>‹#›</a:t>
            </a:fld>
            <a:endParaRPr lang="en-US"/>
          </a:p>
        </p:txBody>
      </p:sp>
    </p:spTree>
    <p:extLst>
      <p:ext uri="{BB962C8B-B14F-4D97-AF65-F5344CB8AC3E}">
        <p14:creationId xmlns:p14="http://schemas.microsoft.com/office/powerpoint/2010/main" val="20213597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eaLnBrk="1" hangingPunct="1">
              <a:defRPr>
                <a:ea typeface="ＭＳ Ｐゴシック" pitchFamily="34" charset="-128"/>
              </a:defRPr>
            </a:lvl1pPr>
          </a:lstStyle>
          <a:p>
            <a:pPr>
              <a:defRPr/>
            </a:pPr>
            <a:r>
              <a:rPr lang="en-US" smtClean="0">
                <a:latin typeface="Times New Roman"/>
              </a:rPr>
              <a:t>4/10/17</a:t>
            </a:r>
            <a:endParaRPr lang="en-US">
              <a:latin typeface="Times New Roman"/>
            </a:endParaRPr>
          </a:p>
        </p:txBody>
      </p:sp>
      <p:sp>
        <p:nvSpPr>
          <p:cNvPr id="4" name="Rectangle 5"/>
          <p:cNvSpPr>
            <a:spLocks noGrp="1" noChangeArrowheads="1"/>
          </p:cNvSpPr>
          <p:nvPr>
            <p:ph type="ftr" sz="quarter" idx="11"/>
          </p:nvPr>
        </p:nvSpPr>
        <p:spPr/>
        <p:txBody>
          <a:bodyPr/>
          <a:lstStyle>
            <a:lvl1pPr eaLnBrk="1" hangingPunct="1">
              <a:defRPr>
                <a:ea typeface="ＭＳ Ｐゴシック" pitchFamily="34" charset="-128"/>
              </a:defRPr>
            </a:lvl1pPr>
          </a:lstStyle>
          <a:p>
            <a:pPr>
              <a:defRPr/>
            </a:pPr>
            <a:endParaRPr lang="en-US">
              <a:latin typeface="Times New Roman"/>
            </a:endParaRPr>
          </a:p>
        </p:txBody>
      </p:sp>
      <p:sp>
        <p:nvSpPr>
          <p:cNvPr id="5" name="Rectangle 6"/>
          <p:cNvSpPr>
            <a:spLocks noGrp="1" noChangeArrowheads="1"/>
          </p:cNvSpPr>
          <p:nvPr>
            <p:ph type="sldNum" sz="quarter" idx="12"/>
          </p:nvPr>
        </p:nvSpPr>
        <p:spPr/>
        <p:txBody>
          <a:bodyPr/>
          <a:lstStyle>
            <a:lvl1pPr eaLnBrk="1" hangingPunct="1">
              <a:defRPr/>
            </a:lvl1pPr>
          </a:lstStyle>
          <a:p>
            <a:pPr>
              <a:defRPr/>
            </a:pPr>
            <a:fld id="{96F48D2C-6DE6-8842-BF28-385EA0BD2854}" type="slidenum">
              <a:rPr lang="en-US"/>
              <a:pPr>
                <a:defRPr/>
              </a:pPr>
              <a:t>‹#›</a:t>
            </a:fld>
            <a:endParaRPr lang="en-US"/>
          </a:p>
        </p:txBody>
      </p:sp>
    </p:spTree>
    <p:extLst>
      <p:ext uri="{BB962C8B-B14F-4D97-AF65-F5344CB8AC3E}">
        <p14:creationId xmlns:p14="http://schemas.microsoft.com/office/powerpoint/2010/main" val="38680643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1" hangingPunct="1">
              <a:defRPr>
                <a:ea typeface="ＭＳ Ｐゴシック" pitchFamily="34" charset="-128"/>
              </a:defRPr>
            </a:lvl1pPr>
          </a:lstStyle>
          <a:p>
            <a:pPr>
              <a:defRPr/>
            </a:pPr>
            <a:r>
              <a:rPr lang="en-US" smtClean="0">
                <a:latin typeface="Times New Roman"/>
              </a:rPr>
              <a:t>4/10/17</a:t>
            </a:r>
            <a:endParaRPr lang="en-US">
              <a:latin typeface="Times New Roman"/>
            </a:endParaRPr>
          </a:p>
        </p:txBody>
      </p:sp>
      <p:sp>
        <p:nvSpPr>
          <p:cNvPr id="7" name="Rectangle 5"/>
          <p:cNvSpPr>
            <a:spLocks noGrp="1" noChangeArrowheads="1"/>
          </p:cNvSpPr>
          <p:nvPr>
            <p:ph type="ftr" sz="quarter" idx="11"/>
          </p:nvPr>
        </p:nvSpPr>
        <p:spPr/>
        <p:txBody>
          <a:bodyPr/>
          <a:lstStyle>
            <a:lvl1pPr eaLnBrk="1" hangingPunct="1">
              <a:defRPr>
                <a:ea typeface="ＭＳ Ｐゴシック" pitchFamily="34" charset="-128"/>
              </a:defRPr>
            </a:lvl1pPr>
          </a:lstStyle>
          <a:p>
            <a:pPr>
              <a:defRPr/>
            </a:pPr>
            <a:endParaRPr lang="en-US">
              <a:latin typeface="Times New Roman"/>
            </a:endParaRPr>
          </a:p>
        </p:txBody>
      </p:sp>
      <p:sp>
        <p:nvSpPr>
          <p:cNvPr id="8" name="Rectangle 6"/>
          <p:cNvSpPr>
            <a:spLocks noGrp="1" noChangeArrowheads="1"/>
          </p:cNvSpPr>
          <p:nvPr>
            <p:ph type="sldNum" sz="quarter" idx="12"/>
          </p:nvPr>
        </p:nvSpPr>
        <p:spPr/>
        <p:txBody>
          <a:bodyPr/>
          <a:lstStyle>
            <a:lvl1pPr eaLnBrk="1" hangingPunct="1">
              <a:defRPr/>
            </a:lvl1pPr>
          </a:lstStyle>
          <a:p>
            <a:pPr>
              <a:defRPr/>
            </a:pPr>
            <a:fld id="{18E3B2E3-5722-E142-8723-9DB4AC3D5DD0}" type="slidenum">
              <a:rPr lang="en-US"/>
              <a:pPr>
                <a:defRPr/>
              </a:pPr>
              <a:t>‹#›</a:t>
            </a:fld>
            <a:endParaRPr lang="en-US"/>
          </a:p>
        </p:txBody>
      </p:sp>
    </p:spTree>
    <p:extLst>
      <p:ext uri="{BB962C8B-B14F-4D97-AF65-F5344CB8AC3E}">
        <p14:creationId xmlns:p14="http://schemas.microsoft.com/office/powerpoint/2010/main" val="31661932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ea typeface="ＭＳ Ｐゴシック" pitchFamily="34" charset="-128"/>
              </a:defRPr>
            </a:lvl1pPr>
          </a:lstStyle>
          <a:p>
            <a:pPr>
              <a:defRPr/>
            </a:pPr>
            <a:r>
              <a:rPr lang="en-US" smtClean="0">
                <a:latin typeface="Times New Roman"/>
              </a:rPr>
              <a:t>4/10/17</a:t>
            </a:r>
            <a:endParaRPr lang="en-US">
              <a:latin typeface="Times New Roman"/>
            </a:endParaRPr>
          </a:p>
        </p:txBody>
      </p:sp>
      <p:sp>
        <p:nvSpPr>
          <p:cNvPr id="5"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US">
              <a:latin typeface="Times New Roman"/>
            </a:endParaRPr>
          </a:p>
        </p:txBody>
      </p:sp>
      <p:sp>
        <p:nvSpPr>
          <p:cNvPr id="6" name="Slide Number Placeholder 5"/>
          <p:cNvSpPr>
            <a:spLocks noGrp="1"/>
          </p:cNvSpPr>
          <p:nvPr>
            <p:ph type="sldNum" sz="quarter" idx="12"/>
          </p:nvPr>
        </p:nvSpPr>
        <p:spPr/>
        <p:txBody>
          <a:bodyPr/>
          <a:lstStyle>
            <a:lvl1pPr>
              <a:defRPr/>
            </a:lvl1pPr>
          </a:lstStyle>
          <a:p>
            <a:pPr>
              <a:defRPr/>
            </a:pPr>
            <a:fld id="{9CFBF33B-BB7C-9A43-9CF2-BA0235DF47A2}" type="slidenum">
              <a:rPr lang="en-US"/>
              <a:pPr>
                <a:defRPr/>
              </a:pPr>
              <a:t>‹#›</a:t>
            </a:fld>
            <a:endParaRPr lang="en-US"/>
          </a:p>
        </p:txBody>
      </p:sp>
    </p:spTree>
    <p:extLst>
      <p:ext uri="{BB962C8B-B14F-4D97-AF65-F5344CB8AC3E}">
        <p14:creationId xmlns:p14="http://schemas.microsoft.com/office/powerpoint/2010/main" val="15680095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a typeface="ＭＳ Ｐゴシック" pitchFamily="34" charset="-128"/>
              </a:defRPr>
            </a:lvl1pPr>
          </a:lstStyle>
          <a:p>
            <a:pPr>
              <a:defRPr/>
            </a:pPr>
            <a:r>
              <a:rPr lang="en-US" smtClean="0">
                <a:latin typeface="Times New Roman"/>
              </a:rPr>
              <a:t>4/10/17</a:t>
            </a:r>
            <a:endParaRPr lang="en-US">
              <a:latin typeface="Times New Roman"/>
            </a:endParaRPr>
          </a:p>
        </p:txBody>
      </p:sp>
      <p:sp>
        <p:nvSpPr>
          <p:cNvPr id="5"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US">
              <a:latin typeface="Times New Roman"/>
            </a:endParaRPr>
          </a:p>
        </p:txBody>
      </p:sp>
      <p:sp>
        <p:nvSpPr>
          <p:cNvPr id="6" name="Slide Number Placeholder 5"/>
          <p:cNvSpPr>
            <a:spLocks noGrp="1"/>
          </p:cNvSpPr>
          <p:nvPr>
            <p:ph type="sldNum" sz="quarter" idx="12"/>
          </p:nvPr>
        </p:nvSpPr>
        <p:spPr/>
        <p:txBody>
          <a:bodyPr/>
          <a:lstStyle>
            <a:lvl1pPr>
              <a:defRPr/>
            </a:lvl1pPr>
          </a:lstStyle>
          <a:p>
            <a:pPr>
              <a:defRPr/>
            </a:pPr>
            <a:fld id="{0E6D1B4C-B4B8-B940-A87C-B6900B258FB4}" type="slidenum">
              <a:rPr lang="en-US"/>
              <a:pPr>
                <a:defRPr/>
              </a:pPr>
              <a:t>‹#›</a:t>
            </a:fld>
            <a:endParaRPr lang="en-US"/>
          </a:p>
        </p:txBody>
      </p:sp>
    </p:spTree>
    <p:extLst>
      <p:ext uri="{BB962C8B-B14F-4D97-AF65-F5344CB8AC3E}">
        <p14:creationId xmlns:p14="http://schemas.microsoft.com/office/powerpoint/2010/main" val="36277031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ea typeface="ＭＳ Ｐゴシック" pitchFamily="34" charset="-128"/>
              </a:defRPr>
            </a:lvl1pPr>
          </a:lstStyle>
          <a:p>
            <a:pPr>
              <a:defRPr/>
            </a:pPr>
            <a:r>
              <a:rPr lang="en-US" smtClean="0">
                <a:latin typeface="Times New Roman"/>
              </a:rPr>
              <a:t>4/10/17</a:t>
            </a:r>
            <a:endParaRPr lang="en-US">
              <a:latin typeface="Times New Roman"/>
            </a:endParaRPr>
          </a:p>
        </p:txBody>
      </p:sp>
      <p:sp>
        <p:nvSpPr>
          <p:cNvPr id="5"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US">
              <a:latin typeface="Times New Roman"/>
            </a:endParaRPr>
          </a:p>
        </p:txBody>
      </p:sp>
      <p:sp>
        <p:nvSpPr>
          <p:cNvPr id="6" name="Slide Number Placeholder 5"/>
          <p:cNvSpPr>
            <a:spLocks noGrp="1"/>
          </p:cNvSpPr>
          <p:nvPr>
            <p:ph type="sldNum" sz="quarter" idx="12"/>
          </p:nvPr>
        </p:nvSpPr>
        <p:spPr/>
        <p:txBody>
          <a:bodyPr/>
          <a:lstStyle>
            <a:lvl1pPr>
              <a:defRPr/>
            </a:lvl1pPr>
          </a:lstStyle>
          <a:p>
            <a:pPr>
              <a:defRPr/>
            </a:pPr>
            <a:fld id="{5C4EC53B-7317-9545-8DCD-BC07B82F34F4}" type="slidenum">
              <a:rPr lang="en-US"/>
              <a:pPr>
                <a:defRPr/>
              </a:pPr>
              <a:t>‹#›</a:t>
            </a:fld>
            <a:endParaRPr lang="en-US"/>
          </a:p>
        </p:txBody>
      </p:sp>
    </p:spTree>
    <p:extLst>
      <p:ext uri="{BB962C8B-B14F-4D97-AF65-F5344CB8AC3E}">
        <p14:creationId xmlns:p14="http://schemas.microsoft.com/office/powerpoint/2010/main" val="6625964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1.xml"/><Relationship Id="rId12" Type="http://schemas.openxmlformats.org/officeDocument/2006/relationships/slideLayout" Target="../slideLayouts/slideLayout132.xml"/><Relationship Id="rId13" Type="http://schemas.openxmlformats.org/officeDocument/2006/relationships/slideLayout" Target="../slideLayouts/slideLayout133.xml"/><Relationship Id="rId14" Type="http://schemas.openxmlformats.org/officeDocument/2006/relationships/slideLayout" Target="../slideLayouts/slideLayout134.xml"/><Relationship Id="rId15" Type="http://schemas.openxmlformats.org/officeDocument/2006/relationships/theme" Target="../theme/theme10.xml"/><Relationship Id="rId16" Type="http://schemas.openxmlformats.org/officeDocument/2006/relationships/image" Target="../media/image1.png"/><Relationship Id="rId1" Type="http://schemas.openxmlformats.org/officeDocument/2006/relationships/slideLayout" Target="../slideLayouts/slideLayout121.xml"/><Relationship Id="rId2" Type="http://schemas.openxmlformats.org/officeDocument/2006/relationships/slideLayout" Target="../slideLayouts/slideLayout122.xml"/><Relationship Id="rId3" Type="http://schemas.openxmlformats.org/officeDocument/2006/relationships/slideLayout" Target="../slideLayouts/slideLayout123.xml"/><Relationship Id="rId4" Type="http://schemas.openxmlformats.org/officeDocument/2006/relationships/slideLayout" Target="../slideLayouts/slideLayout124.xml"/><Relationship Id="rId5" Type="http://schemas.openxmlformats.org/officeDocument/2006/relationships/slideLayout" Target="../slideLayouts/slideLayout125.xml"/><Relationship Id="rId6" Type="http://schemas.openxmlformats.org/officeDocument/2006/relationships/slideLayout" Target="../slideLayouts/slideLayout126.xml"/><Relationship Id="rId7" Type="http://schemas.openxmlformats.org/officeDocument/2006/relationships/slideLayout" Target="../slideLayouts/slideLayout127.xml"/><Relationship Id="rId8" Type="http://schemas.openxmlformats.org/officeDocument/2006/relationships/slideLayout" Target="../slideLayouts/slideLayout128.xml"/><Relationship Id="rId9" Type="http://schemas.openxmlformats.org/officeDocument/2006/relationships/slideLayout" Target="../slideLayouts/slideLayout129.xml"/><Relationship Id="rId10" Type="http://schemas.openxmlformats.org/officeDocument/2006/relationships/slideLayout" Target="../slideLayouts/slideLayout13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5.xml"/><Relationship Id="rId12" Type="http://schemas.openxmlformats.org/officeDocument/2006/relationships/slideLayout" Target="../slideLayouts/slideLayout146.xml"/><Relationship Id="rId13" Type="http://schemas.openxmlformats.org/officeDocument/2006/relationships/slideLayout" Target="../slideLayouts/slideLayout147.xml"/><Relationship Id="rId14" Type="http://schemas.openxmlformats.org/officeDocument/2006/relationships/theme" Target="../theme/theme11.xml"/><Relationship Id="rId15" Type="http://schemas.openxmlformats.org/officeDocument/2006/relationships/image" Target="../media/image1.png"/><Relationship Id="rId1" Type="http://schemas.openxmlformats.org/officeDocument/2006/relationships/slideLayout" Target="../slideLayouts/slideLayout135.xml"/><Relationship Id="rId2" Type="http://schemas.openxmlformats.org/officeDocument/2006/relationships/slideLayout" Target="../slideLayouts/slideLayout136.xml"/><Relationship Id="rId3" Type="http://schemas.openxmlformats.org/officeDocument/2006/relationships/slideLayout" Target="../slideLayouts/slideLayout137.xml"/><Relationship Id="rId4" Type="http://schemas.openxmlformats.org/officeDocument/2006/relationships/slideLayout" Target="../slideLayouts/slideLayout138.xml"/><Relationship Id="rId5" Type="http://schemas.openxmlformats.org/officeDocument/2006/relationships/slideLayout" Target="../slideLayouts/slideLayout139.xml"/><Relationship Id="rId6" Type="http://schemas.openxmlformats.org/officeDocument/2006/relationships/slideLayout" Target="../slideLayouts/slideLayout140.xml"/><Relationship Id="rId7" Type="http://schemas.openxmlformats.org/officeDocument/2006/relationships/slideLayout" Target="../slideLayouts/slideLayout141.xml"/><Relationship Id="rId8" Type="http://schemas.openxmlformats.org/officeDocument/2006/relationships/slideLayout" Target="../slideLayouts/slideLayout142.xml"/><Relationship Id="rId9" Type="http://schemas.openxmlformats.org/officeDocument/2006/relationships/slideLayout" Target="../slideLayouts/slideLayout143.xml"/><Relationship Id="rId10" Type="http://schemas.openxmlformats.org/officeDocument/2006/relationships/slideLayout" Target="../slideLayouts/slideLayout144.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50.xml"/><Relationship Id="rId4" Type="http://schemas.openxmlformats.org/officeDocument/2006/relationships/slideLayout" Target="../slideLayouts/slideLayout151.xml"/><Relationship Id="rId5" Type="http://schemas.openxmlformats.org/officeDocument/2006/relationships/slideLayout" Target="../slideLayouts/slideLayout152.xml"/><Relationship Id="rId6" Type="http://schemas.openxmlformats.org/officeDocument/2006/relationships/slideLayout" Target="../slideLayouts/slideLayout153.xml"/><Relationship Id="rId7" Type="http://schemas.openxmlformats.org/officeDocument/2006/relationships/slideLayout" Target="../slideLayouts/slideLayout154.xml"/><Relationship Id="rId8" Type="http://schemas.openxmlformats.org/officeDocument/2006/relationships/slideLayout" Target="../slideLayouts/slideLayout155.xml"/><Relationship Id="rId9" Type="http://schemas.openxmlformats.org/officeDocument/2006/relationships/theme" Target="../theme/theme12.xml"/><Relationship Id="rId10" Type="http://schemas.openxmlformats.org/officeDocument/2006/relationships/image" Target="../media/image3.jpeg"/><Relationship Id="rId1" Type="http://schemas.openxmlformats.org/officeDocument/2006/relationships/slideLayout" Target="../slideLayouts/slideLayout148.xml"/><Relationship Id="rId2" Type="http://schemas.openxmlformats.org/officeDocument/2006/relationships/slideLayout" Target="../slideLayouts/slideLayout149.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58.xml"/><Relationship Id="rId4" Type="http://schemas.openxmlformats.org/officeDocument/2006/relationships/slideLayout" Target="../slideLayouts/slideLayout159.xml"/><Relationship Id="rId5" Type="http://schemas.openxmlformats.org/officeDocument/2006/relationships/slideLayout" Target="../slideLayouts/slideLayout160.xml"/><Relationship Id="rId6" Type="http://schemas.openxmlformats.org/officeDocument/2006/relationships/slideLayout" Target="../slideLayouts/slideLayout161.xml"/><Relationship Id="rId7" Type="http://schemas.openxmlformats.org/officeDocument/2006/relationships/slideLayout" Target="../slideLayouts/slideLayout162.xml"/><Relationship Id="rId8" Type="http://schemas.openxmlformats.org/officeDocument/2006/relationships/slideLayout" Target="../slideLayouts/slideLayout163.xml"/><Relationship Id="rId9" Type="http://schemas.openxmlformats.org/officeDocument/2006/relationships/theme" Target="../theme/theme13.xml"/><Relationship Id="rId10" Type="http://schemas.openxmlformats.org/officeDocument/2006/relationships/image" Target="../media/image6.jpeg"/><Relationship Id="rId1" Type="http://schemas.openxmlformats.org/officeDocument/2006/relationships/slideLayout" Target="../slideLayouts/slideLayout156.xml"/><Relationship Id="rId2" Type="http://schemas.openxmlformats.org/officeDocument/2006/relationships/slideLayout" Target="../slideLayouts/slideLayout157.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66.xml"/><Relationship Id="rId4" Type="http://schemas.openxmlformats.org/officeDocument/2006/relationships/slideLayout" Target="../slideLayouts/slideLayout167.xml"/><Relationship Id="rId5" Type="http://schemas.openxmlformats.org/officeDocument/2006/relationships/slideLayout" Target="../slideLayouts/slideLayout168.xml"/><Relationship Id="rId6" Type="http://schemas.openxmlformats.org/officeDocument/2006/relationships/theme" Target="../theme/theme14.xml"/><Relationship Id="rId7" Type="http://schemas.openxmlformats.org/officeDocument/2006/relationships/image" Target="../media/image3.jpeg"/><Relationship Id="rId1" Type="http://schemas.openxmlformats.org/officeDocument/2006/relationships/slideLayout" Target="../slideLayouts/slideLayout164.xml"/><Relationship Id="rId2" Type="http://schemas.openxmlformats.org/officeDocument/2006/relationships/slideLayout" Target="../slideLayouts/slideLayout165.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79.xml"/><Relationship Id="rId12" Type="http://schemas.openxmlformats.org/officeDocument/2006/relationships/slideLayout" Target="../slideLayouts/slideLayout180.xml"/><Relationship Id="rId13" Type="http://schemas.openxmlformats.org/officeDocument/2006/relationships/theme" Target="../theme/theme15.xml"/><Relationship Id="rId14" Type="http://schemas.openxmlformats.org/officeDocument/2006/relationships/image" Target="../media/image3.jpeg"/><Relationship Id="rId1" Type="http://schemas.openxmlformats.org/officeDocument/2006/relationships/slideLayout" Target="../slideLayouts/slideLayout169.xml"/><Relationship Id="rId2" Type="http://schemas.openxmlformats.org/officeDocument/2006/relationships/slideLayout" Target="../slideLayouts/slideLayout170.xml"/><Relationship Id="rId3" Type="http://schemas.openxmlformats.org/officeDocument/2006/relationships/slideLayout" Target="../slideLayouts/slideLayout171.xml"/><Relationship Id="rId4" Type="http://schemas.openxmlformats.org/officeDocument/2006/relationships/slideLayout" Target="../slideLayouts/slideLayout172.xml"/><Relationship Id="rId5" Type="http://schemas.openxmlformats.org/officeDocument/2006/relationships/slideLayout" Target="../slideLayouts/slideLayout173.xml"/><Relationship Id="rId6" Type="http://schemas.openxmlformats.org/officeDocument/2006/relationships/slideLayout" Target="../slideLayouts/slideLayout174.xml"/><Relationship Id="rId7" Type="http://schemas.openxmlformats.org/officeDocument/2006/relationships/slideLayout" Target="../slideLayouts/slideLayout175.xml"/><Relationship Id="rId8" Type="http://schemas.openxmlformats.org/officeDocument/2006/relationships/slideLayout" Target="../slideLayouts/slideLayout176.xml"/><Relationship Id="rId9" Type="http://schemas.openxmlformats.org/officeDocument/2006/relationships/slideLayout" Target="../slideLayouts/slideLayout177.xml"/><Relationship Id="rId10" Type="http://schemas.openxmlformats.org/officeDocument/2006/relationships/slideLayout" Target="../slideLayouts/slideLayout178.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91.xml"/><Relationship Id="rId12" Type="http://schemas.openxmlformats.org/officeDocument/2006/relationships/slideLayout" Target="../slideLayouts/slideLayout192.xml"/><Relationship Id="rId13" Type="http://schemas.openxmlformats.org/officeDocument/2006/relationships/slideLayout" Target="../slideLayouts/slideLayout193.xml"/><Relationship Id="rId14" Type="http://schemas.openxmlformats.org/officeDocument/2006/relationships/slideLayout" Target="../slideLayouts/slideLayout194.xml"/><Relationship Id="rId15" Type="http://schemas.openxmlformats.org/officeDocument/2006/relationships/slideLayout" Target="../slideLayouts/slideLayout195.xml"/><Relationship Id="rId16" Type="http://schemas.openxmlformats.org/officeDocument/2006/relationships/slideLayout" Target="../slideLayouts/slideLayout196.xml"/><Relationship Id="rId17" Type="http://schemas.openxmlformats.org/officeDocument/2006/relationships/theme" Target="../theme/theme16.xml"/><Relationship Id="rId1" Type="http://schemas.openxmlformats.org/officeDocument/2006/relationships/slideLayout" Target="../slideLayouts/slideLayout181.xml"/><Relationship Id="rId2" Type="http://schemas.openxmlformats.org/officeDocument/2006/relationships/slideLayout" Target="../slideLayouts/slideLayout182.xml"/><Relationship Id="rId3" Type="http://schemas.openxmlformats.org/officeDocument/2006/relationships/slideLayout" Target="../slideLayouts/slideLayout183.xml"/><Relationship Id="rId4" Type="http://schemas.openxmlformats.org/officeDocument/2006/relationships/slideLayout" Target="../slideLayouts/slideLayout184.xml"/><Relationship Id="rId5" Type="http://schemas.openxmlformats.org/officeDocument/2006/relationships/slideLayout" Target="../slideLayouts/slideLayout185.xml"/><Relationship Id="rId6" Type="http://schemas.openxmlformats.org/officeDocument/2006/relationships/slideLayout" Target="../slideLayouts/slideLayout186.xml"/><Relationship Id="rId7" Type="http://schemas.openxmlformats.org/officeDocument/2006/relationships/slideLayout" Target="../slideLayouts/slideLayout187.xml"/><Relationship Id="rId8" Type="http://schemas.openxmlformats.org/officeDocument/2006/relationships/slideLayout" Target="../slideLayouts/slideLayout188.xml"/><Relationship Id="rId9" Type="http://schemas.openxmlformats.org/officeDocument/2006/relationships/slideLayout" Target="../slideLayouts/slideLayout189.xml"/><Relationship Id="rId10" Type="http://schemas.openxmlformats.org/officeDocument/2006/relationships/slideLayout" Target="../slideLayouts/slideLayout190.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207.xml"/><Relationship Id="rId12" Type="http://schemas.openxmlformats.org/officeDocument/2006/relationships/slideLayout" Target="../slideLayouts/slideLayout208.xml"/><Relationship Id="rId13" Type="http://schemas.openxmlformats.org/officeDocument/2006/relationships/slideLayout" Target="../slideLayouts/slideLayout209.xml"/><Relationship Id="rId14" Type="http://schemas.openxmlformats.org/officeDocument/2006/relationships/slideLayout" Target="../slideLayouts/slideLayout210.xml"/><Relationship Id="rId15" Type="http://schemas.openxmlformats.org/officeDocument/2006/relationships/slideLayout" Target="../slideLayouts/slideLayout211.xml"/><Relationship Id="rId16" Type="http://schemas.openxmlformats.org/officeDocument/2006/relationships/theme" Target="../theme/theme17.xml"/><Relationship Id="rId1" Type="http://schemas.openxmlformats.org/officeDocument/2006/relationships/slideLayout" Target="../slideLayouts/slideLayout197.xml"/><Relationship Id="rId2" Type="http://schemas.openxmlformats.org/officeDocument/2006/relationships/slideLayout" Target="../slideLayouts/slideLayout198.xml"/><Relationship Id="rId3" Type="http://schemas.openxmlformats.org/officeDocument/2006/relationships/slideLayout" Target="../slideLayouts/slideLayout199.xml"/><Relationship Id="rId4" Type="http://schemas.openxmlformats.org/officeDocument/2006/relationships/slideLayout" Target="../slideLayouts/slideLayout200.xml"/><Relationship Id="rId5" Type="http://schemas.openxmlformats.org/officeDocument/2006/relationships/slideLayout" Target="../slideLayouts/slideLayout201.xml"/><Relationship Id="rId6" Type="http://schemas.openxmlformats.org/officeDocument/2006/relationships/slideLayout" Target="../slideLayouts/slideLayout202.xml"/><Relationship Id="rId7" Type="http://schemas.openxmlformats.org/officeDocument/2006/relationships/slideLayout" Target="../slideLayouts/slideLayout203.xml"/><Relationship Id="rId8" Type="http://schemas.openxmlformats.org/officeDocument/2006/relationships/slideLayout" Target="../slideLayouts/slideLayout204.xml"/><Relationship Id="rId9" Type="http://schemas.openxmlformats.org/officeDocument/2006/relationships/slideLayout" Target="../slideLayouts/slideLayout205.xml"/><Relationship Id="rId10" Type="http://schemas.openxmlformats.org/officeDocument/2006/relationships/slideLayout" Target="../slideLayouts/slideLayout20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22.xml"/><Relationship Id="rId12" Type="http://schemas.openxmlformats.org/officeDocument/2006/relationships/slideLayout" Target="../slideLayouts/slideLayout223.xml"/><Relationship Id="rId13" Type="http://schemas.openxmlformats.org/officeDocument/2006/relationships/slideLayout" Target="../slideLayouts/slideLayout224.xml"/><Relationship Id="rId14" Type="http://schemas.openxmlformats.org/officeDocument/2006/relationships/slideLayout" Target="../slideLayouts/slideLayout225.xml"/><Relationship Id="rId15" Type="http://schemas.openxmlformats.org/officeDocument/2006/relationships/slideLayout" Target="../slideLayouts/slideLayout226.xml"/><Relationship Id="rId16" Type="http://schemas.openxmlformats.org/officeDocument/2006/relationships/theme" Target="../theme/theme18.xml"/><Relationship Id="rId1" Type="http://schemas.openxmlformats.org/officeDocument/2006/relationships/slideLayout" Target="../slideLayouts/slideLayout212.xml"/><Relationship Id="rId2" Type="http://schemas.openxmlformats.org/officeDocument/2006/relationships/slideLayout" Target="../slideLayouts/slideLayout213.xml"/><Relationship Id="rId3" Type="http://schemas.openxmlformats.org/officeDocument/2006/relationships/slideLayout" Target="../slideLayouts/slideLayout214.xml"/><Relationship Id="rId4" Type="http://schemas.openxmlformats.org/officeDocument/2006/relationships/slideLayout" Target="../slideLayouts/slideLayout215.xml"/><Relationship Id="rId5" Type="http://schemas.openxmlformats.org/officeDocument/2006/relationships/slideLayout" Target="../slideLayouts/slideLayout216.xml"/><Relationship Id="rId6" Type="http://schemas.openxmlformats.org/officeDocument/2006/relationships/slideLayout" Target="../slideLayouts/slideLayout217.xml"/><Relationship Id="rId7" Type="http://schemas.openxmlformats.org/officeDocument/2006/relationships/slideLayout" Target="../slideLayouts/slideLayout218.xml"/><Relationship Id="rId8" Type="http://schemas.openxmlformats.org/officeDocument/2006/relationships/slideLayout" Target="../slideLayouts/slideLayout219.xml"/><Relationship Id="rId9" Type="http://schemas.openxmlformats.org/officeDocument/2006/relationships/slideLayout" Target="../slideLayouts/slideLayout220.xml"/><Relationship Id="rId10" Type="http://schemas.openxmlformats.org/officeDocument/2006/relationships/slideLayout" Target="../slideLayouts/slideLayout221.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29.xml"/><Relationship Id="rId4" Type="http://schemas.openxmlformats.org/officeDocument/2006/relationships/slideLayout" Target="../slideLayouts/slideLayout230.xml"/><Relationship Id="rId5" Type="http://schemas.openxmlformats.org/officeDocument/2006/relationships/slideLayout" Target="../slideLayouts/slideLayout231.xml"/><Relationship Id="rId6" Type="http://schemas.openxmlformats.org/officeDocument/2006/relationships/slideLayout" Target="../slideLayouts/slideLayout232.xml"/><Relationship Id="rId7" Type="http://schemas.openxmlformats.org/officeDocument/2006/relationships/slideLayout" Target="../slideLayouts/slideLayout233.xml"/><Relationship Id="rId8" Type="http://schemas.openxmlformats.org/officeDocument/2006/relationships/theme" Target="../theme/theme19.xml"/><Relationship Id="rId9" Type="http://schemas.openxmlformats.org/officeDocument/2006/relationships/image" Target="../media/image6.jpeg"/><Relationship Id="rId1" Type="http://schemas.openxmlformats.org/officeDocument/2006/relationships/slideLayout" Target="../slideLayouts/slideLayout227.xml"/><Relationship Id="rId2" Type="http://schemas.openxmlformats.org/officeDocument/2006/relationships/slideLayout" Target="../slideLayouts/slideLayout22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theme" Target="../theme/theme2.xml"/><Relationship Id="rId17"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44.xml"/><Relationship Id="rId12" Type="http://schemas.openxmlformats.org/officeDocument/2006/relationships/slideLayout" Target="../slideLayouts/slideLayout245.xml"/><Relationship Id="rId13" Type="http://schemas.openxmlformats.org/officeDocument/2006/relationships/slideLayout" Target="../slideLayouts/slideLayout246.xml"/><Relationship Id="rId14" Type="http://schemas.openxmlformats.org/officeDocument/2006/relationships/theme" Target="../theme/theme20.xml"/><Relationship Id="rId15" Type="http://schemas.openxmlformats.org/officeDocument/2006/relationships/image" Target="../media/image3.jpeg"/><Relationship Id="rId1" Type="http://schemas.openxmlformats.org/officeDocument/2006/relationships/slideLayout" Target="../slideLayouts/slideLayout234.xml"/><Relationship Id="rId2" Type="http://schemas.openxmlformats.org/officeDocument/2006/relationships/slideLayout" Target="../slideLayouts/slideLayout235.xml"/><Relationship Id="rId3" Type="http://schemas.openxmlformats.org/officeDocument/2006/relationships/slideLayout" Target="../slideLayouts/slideLayout236.xml"/><Relationship Id="rId4" Type="http://schemas.openxmlformats.org/officeDocument/2006/relationships/slideLayout" Target="../slideLayouts/slideLayout237.xml"/><Relationship Id="rId5" Type="http://schemas.openxmlformats.org/officeDocument/2006/relationships/slideLayout" Target="../slideLayouts/slideLayout238.xml"/><Relationship Id="rId6" Type="http://schemas.openxmlformats.org/officeDocument/2006/relationships/slideLayout" Target="../slideLayouts/slideLayout239.xml"/><Relationship Id="rId7" Type="http://schemas.openxmlformats.org/officeDocument/2006/relationships/slideLayout" Target="../slideLayouts/slideLayout240.xml"/><Relationship Id="rId8" Type="http://schemas.openxmlformats.org/officeDocument/2006/relationships/slideLayout" Target="../slideLayouts/slideLayout241.xml"/><Relationship Id="rId9" Type="http://schemas.openxmlformats.org/officeDocument/2006/relationships/slideLayout" Target="../slideLayouts/slideLayout242.xml"/><Relationship Id="rId10" Type="http://schemas.openxmlformats.org/officeDocument/2006/relationships/slideLayout" Target="../slideLayouts/slideLayout243.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249.xml"/><Relationship Id="rId4" Type="http://schemas.openxmlformats.org/officeDocument/2006/relationships/slideLayout" Target="../slideLayouts/slideLayout250.xml"/><Relationship Id="rId5" Type="http://schemas.openxmlformats.org/officeDocument/2006/relationships/slideLayout" Target="../slideLayouts/slideLayout251.xml"/><Relationship Id="rId6" Type="http://schemas.openxmlformats.org/officeDocument/2006/relationships/slideLayout" Target="../slideLayouts/slideLayout252.xml"/><Relationship Id="rId7" Type="http://schemas.openxmlformats.org/officeDocument/2006/relationships/slideLayout" Target="../slideLayouts/slideLayout253.xml"/><Relationship Id="rId8" Type="http://schemas.openxmlformats.org/officeDocument/2006/relationships/theme" Target="../theme/theme21.xml"/><Relationship Id="rId9" Type="http://schemas.openxmlformats.org/officeDocument/2006/relationships/image" Target="../media/image3.jpeg"/><Relationship Id="rId1" Type="http://schemas.openxmlformats.org/officeDocument/2006/relationships/slideLayout" Target="../slideLayouts/slideLayout247.xml"/><Relationship Id="rId2" Type="http://schemas.openxmlformats.org/officeDocument/2006/relationships/slideLayout" Target="../slideLayouts/slideLayout248.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theme" Target="../theme/theme22.xml"/><Relationship Id="rId9" Type="http://schemas.openxmlformats.org/officeDocument/2006/relationships/image" Target="../media/image6.jpeg"/><Relationship Id="rId1" Type="http://schemas.openxmlformats.org/officeDocument/2006/relationships/slideLayout" Target="../slideLayouts/slideLayout254.xml"/><Relationship Id="rId2" Type="http://schemas.openxmlformats.org/officeDocument/2006/relationships/slideLayout" Target="../slideLayouts/slideLayout255.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71.xml"/><Relationship Id="rId12" Type="http://schemas.openxmlformats.org/officeDocument/2006/relationships/slideLayout" Target="../slideLayouts/slideLayout272.xml"/><Relationship Id="rId13" Type="http://schemas.openxmlformats.org/officeDocument/2006/relationships/slideLayout" Target="../slideLayouts/slideLayout273.xml"/><Relationship Id="rId14" Type="http://schemas.openxmlformats.org/officeDocument/2006/relationships/slideLayout" Target="../slideLayouts/slideLayout274.xml"/><Relationship Id="rId15" Type="http://schemas.openxmlformats.org/officeDocument/2006/relationships/slideLayout" Target="../slideLayouts/slideLayout275.xml"/><Relationship Id="rId16" Type="http://schemas.openxmlformats.org/officeDocument/2006/relationships/slideLayout" Target="../slideLayouts/slideLayout276.xml"/><Relationship Id="rId17" Type="http://schemas.openxmlformats.org/officeDocument/2006/relationships/theme" Target="../theme/theme23.xml"/><Relationship Id="rId1" Type="http://schemas.openxmlformats.org/officeDocument/2006/relationships/slideLayout" Target="../slideLayouts/slideLayout261.xml"/><Relationship Id="rId2" Type="http://schemas.openxmlformats.org/officeDocument/2006/relationships/slideLayout" Target="../slideLayouts/slideLayout262.xml"/><Relationship Id="rId3" Type="http://schemas.openxmlformats.org/officeDocument/2006/relationships/slideLayout" Target="../slideLayouts/slideLayout263.xml"/><Relationship Id="rId4" Type="http://schemas.openxmlformats.org/officeDocument/2006/relationships/slideLayout" Target="../slideLayouts/slideLayout264.xml"/><Relationship Id="rId5" Type="http://schemas.openxmlformats.org/officeDocument/2006/relationships/slideLayout" Target="../slideLayouts/slideLayout265.xml"/><Relationship Id="rId6" Type="http://schemas.openxmlformats.org/officeDocument/2006/relationships/slideLayout" Target="../slideLayouts/slideLayout266.xml"/><Relationship Id="rId7" Type="http://schemas.openxmlformats.org/officeDocument/2006/relationships/slideLayout" Target="../slideLayouts/slideLayout267.xml"/><Relationship Id="rId8" Type="http://schemas.openxmlformats.org/officeDocument/2006/relationships/slideLayout" Target="../slideLayouts/slideLayout268.xml"/><Relationship Id="rId9" Type="http://schemas.openxmlformats.org/officeDocument/2006/relationships/slideLayout" Target="../slideLayouts/slideLayout269.xml"/><Relationship Id="rId10" Type="http://schemas.openxmlformats.org/officeDocument/2006/relationships/slideLayout" Target="../slideLayouts/slideLayout270.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87.xml"/><Relationship Id="rId12" Type="http://schemas.openxmlformats.org/officeDocument/2006/relationships/slideLayout" Target="../slideLayouts/slideLayout288.xml"/><Relationship Id="rId13" Type="http://schemas.openxmlformats.org/officeDocument/2006/relationships/slideLayout" Target="../slideLayouts/slideLayout289.xml"/><Relationship Id="rId14" Type="http://schemas.openxmlformats.org/officeDocument/2006/relationships/slideLayout" Target="../slideLayouts/slideLayout290.xml"/><Relationship Id="rId15" Type="http://schemas.openxmlformats.org/officeDocument/2006/relationships/theme" Target="../theme/theme24.xml"/><Relationship Id="rId1" Type="http://schemas.openxmlformats.org/officeDocument/2006/relationships/slideLayout" Target="../slideLayouts/slideLayout277.xml"/><Relationship Id="rId2" Type="http://schemas.openxmlformats.org/officeDocument/2006/relationships/slideLayout" Target="../slideLayouts/slideLayout278.xml"/><Relationship Id="rId3" Type="http://schemas.openxmlformats.org/officeDocument/2006/relationships/slideLayout" Target="../slideLayouts/slideLayout279.xml"/><Relationship Id="rId4" Type="http://schemas.openxmlformats.org/officeDocument/2006/relationships/slideLayout" Target="../slideLayouts/slideLayout280.xml"/><Relationship Id="rId5" Type="http://schemas.openxmlformats.org/officeDocument/2006/relationships/slideLayout" Target="../slideLayouts/slideLayout281.xml"/><Relationship Id="rId6" Type="http://schemas.openxmlformats.org/officeDocument/2006/relationships/slideLayout" Target="../slideLayouts/slideLayout282.xml"/><Relationship Id="rId7" Type="http://schemas.openxmlformats.org/officeDocument/2006/relationships/slideLayout" Target="../slideLayouts/slideLayout283.xml"/><Relationship Id="rId8" Type="http://schemas.openxmlformats.org/officeDocument/2006/relationships/slideLayout" Target="../slideLayouts/slideLayout284.xml"/><Relationship Id="rId9" Type="http://schemas.openxmlformats.org/officeDocument/2006/relationships/slideLayout" Target="../slideLayouts/slideLayout285.xml"/><Relationship Id="rId10" Type="http://schemas.openxmlformats.org/officeDocument/2006/relationships/slideLayout" Target="../slideLayouts/slideLayout286.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293.xml"/><Relationship Id="rId4" Type="http://schemas.openxmlformats.org/officeDocument/2006/relationships/slideLayout" Target="../slideLayouts/slideLayout294.xml"/><Relationship Id="rId5" Type="http://schemas.openxmlformats.org/officeDocument/2006/relationships/slideLayout" Target="../slideLayouts/slideLayout295.xml"/><Relationship Id="rId6" Type="http://schemas.openxmlformats.org/officeDocument/2006/relationships/slideLayout" Target="../slideLayouts/slideLayout296.xml"/><Relationship Id="rId7" Type="http://schemas.openxmlformats.org/officeDocument/2006/relationships/slideLayout" Target="../slideLayouts/slideLayout297.xml"/><Relationship Id="rId8" Type="http://schemas.openxmlformats.org/officeDocument/2006/relationships/theme" Target="../theme/theme25.xml"/><Relationship Id="rId9" Type="http://schemas.openxmlformats.org/officeDocument/2006/relationships/image" Target="../media/image6.jpeg"/><Relationship Id="rId1" Type="http://schemas.openxmlformats.org/officeDocument/2006/relationships/slideLayout" Target="../slideLayouts/slideLayout291.xml"/><Relationship Id="rId2" Type="http://schemas.openxmlformats.org/officeDocument/2006/relationships/slideLayout" Target="../slideLayouts/slideLayout292.xml"/></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theme" Target="../theme/theme26.xml"/><Relationship Id="rId11" Type="http://schemas.openxmlformats.org/officeDocument/2006/relationships/image" Target="../media/image6.jpeg"/><Relationship Id="rId1" Type="http://schemas.openxmlformats.org/officeDocument/2006/relationships/slideLayout" Target="../slideLayouts/slideLayout298.xml"/><Relationship Id="rId2" Type="http://schemas.openxmlformats.org/officeDocument/2006/relationships/slideLayout" Target="../slideLayouts/slideLayout29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slideLayout" Target="../slideLayouts/slideLayout40.xml"/><Relationship Id="rId15"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1.xml"/><Relationship Id="rId12" Type="http://schemas.openxmlformats.org/officeDocument/2006/relationships/slideLayout" Target="../slideLayouts/slideLayout52.xml"/><Relationship Id="rId13" Type="http://schemas.openxmlformats.org/officeDocument/2006/relationships/slideLayout" Target="../slideLayouts/slideLayout53.xml"/><Relationship Id="rId14" Type="http://schemas.openxmlformats.org/officeDocument/2006/relationships/slideLayout" Target="../slideLayouts/slideLayout54.xml"/><Relationship Id="rId15" Type="http://schemas.openxmlformats.org/officeDocument/2006/relationships/theme" Target="../theme/theme4.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 Id="rId9" Type="http://schemas.openxmlformats.org/officeDocument/2006/relationships/slideLayout" Target="../slideLayouts/slideLayout49.xml"/><Relationship Id="rId10"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theme" Target="../theme/theme5.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slideLayout" Target="../slideLayouts/slideLayout82.xml"/><Relationship Id="rId15" Type="http://schemas.openxmlformats.org/officeDocument/2006/relationships/theme" Target="../theme/theme6.xml"/><Relationship Id="rId16" Type="http://schemas.openxmlformats.org/officeDocument/2006/relationships/image" Target="../media/image1.png"/><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3.xml"/><Relationship Id="rId12" Type="http://schemas.openxmlformats.org/officeDocument/2006/relationships/slideLayout" Target="../slideLayouts/slideLayout94.xml"/><Relationship Id="rId13" Type="http://schemas.openxmlformats.org/officeDocument/2006/relationships/slideLayout" Target="../slideLayouts/slideLayout95.xml"/><Relationship Id="rId14" Type="http://schemas.openxmlformats.org/officeDocument/2006/relationships/slideLayout" Target="../slideLayouts/slideLayout96.xml"/><Relationship Id="rId15" Type="http://schemas.openxmlformats.org/officeDocument/2006/relationships/theme" Target="../theme/theme7.xml"/><Relationship Id="rId16" Type="http://schemas.openxmlformats.org/officeDocument/2006/relationships/image" Target="../media/image1.png"/><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slideLayout" Target="../slideLayouts/slideLayout108.xml"/><Relationship Id="rId13" Type="http://schemas.openxmlformats.org/officeDocument/2006/relationships/slideLayout" Target="../slideLayouts/slideLayout109.xml"/><Relationship Id="rId14" Type="http://schemas.openxmlformats.org/officeDocument/2006/relationships/theme" Target="../theme/theme8.xml"/><Relationship Id="rId15" Type="http://schemas.openxmlformats.org/officeDocument/2006/relationships/image" Target="../media/image1.png"/><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theme" Target="../theme/theme9.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4/10/17</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919359-84BC-7544-A6CD-D68D609D2B8C}" type="slidenum">
              <a:rPr lang="en-US" smtClean="0"/>
              <a:t>‹#›</a:t>
            </a:fld>
            <a:endParaRPr lang="en-US" dirty="0"/>
          </a:p>
        </p:txBody>
      </p:sp>
    </p:spTree>
    <p:extLst>
      <p:ext uri="{BB962C8B-B14F-4D97-AF65-F5344CB8AC3E}">
        <p14:creationId xmlns:p14="http://schemas.microsoft.com/office/powerpoint/2010/main" val="2391690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rgbClr val="000000"/>
                </a:solidFill>
                <a:latin typeface="Times New Roman"/>
                <a:cs typeface="+mn-cs"/>
              </a:defRPr>
            </a:lvl1pPr>
          </a:lstStyle>
          <a:p>
            <a:pPr defTabSz="914400" fontAlgn="base">
              <a:spcAft>
                <a:spcPct val="0"/>
              </a:spcAft>
              <a:defRPr/>
            </a:pPr>
            <a:r>
              <a:rPr lang="en-US" smtClean="0">
                <a:ea typeface="ＭＳ Ｐゴシック" charset="0"/>
              </a:rPr>
              <a:t>4/10/17</a:t>
            </a: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rgbClr val="000000"/>
                </a:solidFill>
                <a:latin typeface="Times New Roman"/>
                <a:cs typeface="+mn-cs"/>
              </a:defRPr>
            </a:lvl1pPr>
          </a:lstStyle>
          <a:p>
            <a:pPr defTabSz="914400" fontAlgn="base">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rgbClr val="000000"/>
                </a:solidFill>
                <a:latin typeface="Times New Roman"/>
                <a:cs typeface="+mn-cs"/>
              </a:defRPr>
            </a:lvl1pPr>
          </a:lstStyle>
          <a:p>
            <a:pPr defTabSz="914400" fontAlgn="base">
              <a:spcAft>
                <a:spcPct val="0"/>
              </a:spcAft>
              <a:defRPr/>
            </a:pPr>
            <a:fld id="{2F981B0F-C34F-FB4A-BA36-DE95D3DD52D8}" type="slidenum">
              <a:rPr lang="en-US">
                <a:ea typeface="ＭＳ Ｐゴシック" charset="0"/>
              </a:rPr>
              <a:pPr defTabSz="914400" fontAlgn="base">
                <a:spcAft>
                  <a:spcPct val="0"/>
                </a:spcAft>
                <a:defRPr/>
              </a:pPr>
              <a:t>‹#›</a:t>
            </a:fld>
            <a:endParaRPr lang="en-US">
              <a:ea typeface="ＭＳ Ｐゴシック" charset="0"/>
            </a:endParaRPr>
          </a:p>
        </p:txBody>
      </p:sp>
      <p:pic>
        <p:nvPicPr>
          <p:cNvPr id="336903" name="Picture 7" descr="volcano-pix1"/>
          <p:cNvPicPr>
            <a:picLocks noChangeAspect="1" noChangeArrowheads="1"/>
          </p:cNvPicPr>
          <p:nvPr userDrawn="1"/>
        </p:nvPicPr>
        <p:blipFill>
          <a:blip r:embed="rId16">
            <a:lum bright="50000" contrast="-54000"/>
            <a:extLst>
              <a:ext uri="{28A0092B-C50C-407E-A947-70E740481C1C}">
                <a14:useLocalDpi xmlns:a14="http://schemas.microsoft.com/office/drawing/2010/main" val="0"/>
              </a:ext>
            </a:extLst>
          </a:blip>
          <a:srcRect l="15291" t="21487" r="15572" b="21487"/>
          <a:stretch>
            <a:fillRect/>
          </a:stretch>
        </p:blipFill>
        <p:spPr bwMode="auto">
          <a:xfrm>
            <a:off x="-1588" y="0"/>
            <a:ext cx="9142413"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9599108"/>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Lst>
  <p:hf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buFontTx/>
              <a:buNone/>
              <a:defRPr sz="1400" b="0">
                <a:solidFill>
                  <a:srgbClr val="000000"/>
                </a:solidFill>
                <a:latin typeface="Times New Roman"/>
                <a:ea typeface="+mn-ea"/>
                <a:cs typeface="+mn-cs"/>
              </a:defRPr>
            </a:lvl1pPr>
          </a:lstStyle>
          <a:p>
            <a:pPr defTabSz="914400" fontAlgn="base">
              <a:spcAft>
                <a:spcPct val="0"/>
              </a:spcAft>
              <a:defRPr/>
            </a:pPr>
            <a:r>
              <a:rPr lang="en-US" smtClean="0"/>
              <a:t>4/10/17</a:t>
            </a: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lnSpc>
                <a:spcPct val="100000"/>
              </a:lnSpc>
              <a:spcBef>
                <a:spcPct val="0"/>
              </a:spcBef>
              <a:buFontTx/>
              <a:buNone/>
              <a:defRPr sz="1400" b="0">
                <a:solidFill>
                  <a:srgbClr val="000000"/>
                </a:solidFill>
                <a:latin typeface="Times New Roman"/>
                <a:ea typeface="+mn-ea"/>
                <a:cs typeface="+mn-cs"/>
              </a:defRPr>
            </a:lvl1pPr>
          </a:lstStyle>
          <a:p>
            <a:pPr defTabSz="914400" fontAlgn="base">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FontTx/>
              <a:buNone/>
              <a:defRPr sz="1400" b="0">
                <a:solidFill>
                  <a:srgbClr val="000000"/>
                </a:solidFill>
                <a:latin typeface="Times New Roman" charset="0"/>
                <a:cs typeface="+mn-cs"/>
              </a:defRPr>
            </a:lvl1pPr>
          </a:lstStyle>
          <a:p>
            <a:pPr defTabSz="914400" fontAlgn="base">
              <a:spcAft>
                <a:spcPct val="0"/>
              </a:spcAft>
              <a:defRPr/>
            </a:pPr>
            <a:fld id="{F7998A0B-1E7F-274C-AAE6-E8D4A3C5464B}" type="slidenum">
              <a:rPr lang="en-US">
                <a:ea typeface="ＭＳ Ｐゴシック" charset="0"/>
              </a:rPr>
              <a:pPr defTabSz="914400" fontAlgn="base">
                <a:spcAft>
                  <a:spcPct val="0"/>
                </a:spcAft>
                <a:defRPr/>
              </a:pPr>
              <a:t>‹#›</a:t>
            </a:fld>
            <a:endParaRPr lang="en-US">
              <a:ea typeface="ＭＳ Ｐゴシック" charset="0"/>
            </a:endParaRPr>
          </a:p>
        </p:txBody>
      </p:sp>
      <p:pic>
        <p:nvPicPr>
          <p:cNvPr id="291847" name="Picture 7" descr="volcano-pix1"/>
          <p:cNvPicPr>
            <a:picLocks noChangeAspect="1" noChangeArrowheads="1"/>
          </p:cNvPicPr>
          <p:nvPr userDrawn="1"/>
        </p:nvPicPr>
        <p:blipFill>
          <a:blip r:embed="rId15">
            <a:lum bright="50000" contrast="-54000"/>
            <a:extLst>
              <a:ext uri="{28A0092B-C50C-407E-A947-70E740481C1C}">
                <a14:useLocalDpi xmlns:a14="http://schemas.microsoft.com/office/drawing/2010/main" val="0"/>
              </a:ext>
            </a:extLst>
          </a:blip>
          <a:srcRect l="15291" t="21487" r="15572" b="21487"/>
          <a:stretch>
            <a:fillRect/>
          </a:stretch>
        </p:blipFill>
        <p:spPr bwMode="auto">
          <a:xfrm>
            <a:off x="-1588" y="0"/>
            <a:ext cx="9142413"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128210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Lst>
  <p:hf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1" y="6623554"/>
            <a:ext cx="2895600" cy="234446"/>
          </a:xfrm>
          <a:prstGeom prst="rect">
            <a:avLst/>
          </a:prstGeom>
        </p:spPr>
        <p:txBody>
          <a:bodyPr vert="horz" lIns="91326" tIns="45664" rIns="91326" bIns="45664" rtlCol="0" anchor="ctr"/>
          <a:lstStyle>
            <a:lvl1pPr algn="ctr">
              <a:defRPr sz="1200">
                <a:solidFill>
                  <a:schemeClr val="tx1">
                    <a:tint val="75000"/>
                  </a:schemeClr>
                </a:solidFill>
              </a:defRPr>
            </a:lvl1pPr>
          </a:lstStyle>
          <a:p>
            <a:pPr defTabSz="456633"/>
            <a:endParaRPr lang="en-US" dirty="0">
              <a:solidFill>
                <a:prstClr val="black">
                  <a:tint val="75000"/>
                </a:prstClr>
              </a:solidFill>
              <a:latin typeface="Calibri"/>
              <a:ea typeface="ＭＳ Ｐゴシック" charset="0"/>
              <a:cs typeface="ＭＳ Ｐゴシック" charset="0"/>
            </a:endParaRPr>
          </a:p>
        </p:txBody>
      </p:sp>
      <p:sp>
        <p:nvSpPr>
          <p:cNvPr id="3" name="Slide Number Placeholder 2"/>
          <p:cNvSpPr>
            <a:spLocks noGrp="1"/>
          </p:cNvSpPr>
          <p:nvPr>
            <p:ph type="sldNum" sz="quarter" idx="4"/>
          </p:nvPr>
        </p:nvSpPr>
        <p:spPr>
          <a:xfrm>
            <a:off x="7010400" y="6623578"/>
            <a:ext cx="2133600" cy="228989"/>
          </a:xfrm>
          <a:prstGeom prst="rect">
            <a:avLst/>
          </a:prstGeom>
        </p:spPr>
        <p:txBody>
          <a:bodyPr vert="horz" lIns="91326" tIns="45664" rIns="91326" bIns="45664" rtlCol="0" anchor="ctr"/>
          <a:lstStyle>
            <a:lvl1pPr algn="r">
              <a:defRPr sz="1200">
                <a:solidFill>
                  <a:schemeClr val="tx1">
                    <a:tint val="75000"/>
                  </a:schemeClr>
                </a:solidFill>
              </a:defRPr>
            </a:lvl1pPr>
          </a:lstStyle>
          <a:p>
            <a:pPr defTabSz="456633"/>
            <a:fld id="{24528EB1-4DC2-B445-862E-7D59106F092A}" type="slidenum">
              <a:rPr lang="en-US" smtClean="0">
                <a:solidFill>
                  <a:prstClr val="black">
                    <a:tint val="75000"/>
                  </a:prstClr>
                </a:solidFill>
                <a:latin typeface="Calibri"/>
                <a:ea typeface="ＭＳ Ｐゴシック" charset="0"/>
                <a:cs typeface="ＭＳ Ｐゴシック" charset="0"/>
              </a:rPr>
              <a:pPr defTabSz="456633"/>
              <a:t>‹#›</a:t>
            </a:fld>
            <a:endParaRPr lang="en-US" dirty="0">
              <a:solidFill>
                <a:prstClr val="black">
                  <a:tint val="75000"/>
                </a:prstClr>
              </a:solidFill>
              <a:latin typeface="Calibri"/>
              <a:ea typeface="ＭＳ Ｐゴシック" charset="0"/>
              <a:cs typeface="ＭＳ Ｐゴシック" charset="0"/>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326" tIns="45664" rIns="91326" bIns="45664" rtlCol="0" anchor="ctr"/>
          <a:lstStyle>
            <a:lvl1pPr algn="l">
              <a:defRPr sz="1200">
                <a:solidFill>
                  <a:schemeClr val="tx1">
                    <a:tint val="75000"/>
                  </a:schemeClr>
                </a:solidFill>
              </a:defRPr>
            </a:lvl1pPr>
          </a:lstStyle>
          <a:p>
            <a:pPr defTabSz="456633"/>
            <a:r>
              <a:rPr lang="en-US" smtClean="0">
                <a:solidFill>
                  <a:prstClr val="black">
                    <a:tint val="75000"/>
                  </a:prstClr>
                </a:solidFill>
                <a:latin typeface="Calibri"/>
                <a:ea typeface="ＭＳ Ｐゴシック" charset="0"/>
                <a:cs typeface="ＭＳ Ｐゴシック" charset="0"/>
              </a:rPr>
              <a:t>4/10/17</a:t>
            </a:r>
            <a:endParaRPr lang="en-US" dirty="0">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947879223"/>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Lst>
  <p:timing>
    <p:tnLst>
      <p:par>
        <p:cTn xmlns:p14="http://schemas.microsoft.com/office/powerpoint/2010/main" id="1" dur="indefinite" restart="never" nodeType="tmRoot"/>
      </p:par>
    </p:tnLst>
  </p:timing>
  <p:hf hdr="0" ftr="0"/>
  <p:txStyles>
    <p:titleStyle>
      <a:lvl1pPr algn="ctr" defTabSz="456633" rtl="0" eaLnBrk="1" latinLnBrk="0" hangingPunct="1">
        <a:spcBef>
          <a:spcPct val="0"/>
        </a:spcBef>
        <a:buNone/>
        <a:defRPr sz="4400" kern="1200">
          <a:solidFill>
            <a:schemeClr val="tx1"/>
          </a:solidFill>
          <a:latin typeface="+mj-lt"/>
          <a:ea typeface="+mj-ea"/>
          <a:cs typeface="+mj-cs"/>
        </a:defRPr>
      </a:lvl1pPr>
    </p:titleStyle>
    <p:bodyStyle>
      <a:lvl1pPr marL="342484" indent="-342484" algn="l" defTabSz="456633" rtl="0" eaLnBrk="1" latinLnBrk="0" hangingPunct="1">
        <a:spcBef>
          <a:spcPct val="20000"/>
        </a:spcBef>
        <a:buFont typeface="Arial"/>
        <a:buChar char="•"/>
        <a:defRPr sz="3200" kern="1200">
          <a:solidFill>
            <a:schemeClr val="tx1"/>
          </a:solidFill>
          <a:latin typeface="+mn-lt"/>
          <a:ea typeface="+mn-ea"/>
          <a:cs typeface="+mn-cs"/>
        </a:defRPr>
      </a:lvl1pPr>
      <a:lvl2pPr marL="742038" indent="-285404" algn="l" defTabSz="456633" rtl="0" eaLnBrk="1" latinLnBrk="0" hangingPunct="1">
        <a:spcBef>
          <a:spcPct val="20000"/>
        </a:spcBef>
        <a:buFont typeface="Arial"/>
        <a:buChar char="–"/>
        <a:defRPr sz="2800" kern="1200">
          <a:solidFill>
            <a:schemeClr val="tx1"/>
          </a:solidFill>
          <a:latin typeface="+mn-lt"/>
          <a:ea typeface="+mn-ea"/>
          <a:cs typeface="+mn-cs"/>
        </a:defRPr>
      </a:lvl2pPr>
      <a:lvl3pPr marL="1141593" indent="-228316" algn="l" defTabSz="456633" rtl="0" eaLnBrk="1" latinLnBrk="0" hangingPunct="1">
        <a:spcBef>
          <a:spcPct val="20000"/>
        </a:spcBef>
        <a:buFont typeface="Arial"/>
        <a:buChar char="•"/>
        <a:defRPr sz="2400" kern="1200">
          <a:solidFill>
            <a:schemeClr val="tx1"/>
          </a:solidFill>
          <a:latin typeface="+mn-lt"/>
          <a:ea typeface="+mn-ea"/>
          <a:cs typeface="+mn-cs"/>
        </a:defRPr>
      </a:lvl3pPr>
      <a:lvl4pPr marL="1598233" indent="-228316" algn="l" defTabSz="456633" rtl="0" eaLnBrk="1" latinLnBrk="0" hangingPunct="1">
        <a:spcBef>
          <a:spcPct val="20000"/>
        </a:spcBef>
        <a:buFont typeface="Arial"/>
        <a:buChar char="–"/>
        <a:defRPr sz="2000" kern="1200">
          <a:solidFill>
            <a:schemeClr val="tx1"/>
          </a:solidFill>
          <a:latin typeface="+mn-lt"/>
          <a:ea typeface="+mn-ea"/>
          <a:cs typeface="+mn-cs"/>
        </a:defRPr>
      </a:lvl4pPr>
      <a:lvl5pPr marL="2054880" indent="-228316" algn="l" defTabSz="456633" rtl="0" eaLnBrk="1" latinLnBrk="0" hangingPunct="1">
        <a:spcBef>
          <a:spcPct val="20000"/>
        </a:spcBef>
        <a:buFont typeface="Arial"/>
        <a:buChar char="»"/>
        <a:defRPr sz="2000" kern="1200">
          <a:solidFill>
            <a:schemeClr val="tx1"/>
          </a:solidFill>
          <a:latin typeface="+mn-lt"/>
          <a:ea typeface="+mn-ea"/>
          <a:cs typeface="+mn-cs"/>
        </a:defRPr>
      </a:lvl5pPr>
      <a:lvl6pPr marL="2511517" indent="-228316" algn="l" defTabSz="456633" rtl="0" eaLnBrk="1" latinLnBrk="0" hangingPunct="1">
        <a:spcBef>
          <a:spcPct val="20000"/>
        </a:spcBef>
        <a:buFont typeface="Arial"/>
        <a:buChar char="•"/>
        <a:defRPr sz="2000" kern="1200">
          <a:solidFill>
            <a:schemeClr val="tx1"/>
          </a:solidFill>
          <a:latin typeface="+mn-lt"/>
          <a:ea typeface="+mn-ea"/>
          <a:cs typeface="+mn-cs"/>
        </a:defRPr>
      </a:lvl6pPr>
      <a:lvl7pPr marL="2968152" indent="-228316" algn="l" defTabSz="456633" rtl="0" eaLnBrk="1" latinLnBrk="0" hangingPunct="1">
        <a:spcBef>
          <a:spcPct val="20000"/>
        </a:spcBef>
        <a:buFont typeface="Arial"/>
        <a:buChar char="•"/>
        <a:defRPr sz="2000" kern="1200">
          <a:solidFill>
            <a:schemeClr val="tx1"/>
          </a:solidFill>
          <a:latin typeface="+mn-lt"/>
          <a:ea typeface="+mn-ea"/>
          <a:cs typeface="+mn-cs"/>
        </a:defRPr>
      </a:lvl7pPr>
      <a:lvl8pPr marL="3424794" indent="-228316" algn="l" defTabSz="456633" rtl="0" eaLnBrk="1" latinLnBrk="0" hangingPunct="1">
        <a:spcBef>
          <a:spcPct val="20000"/>
        </a:spcBef>
        <a:buFont typeface="Arial"/>
        <a:buChar char="•"/>
        <a:defRPr sz="2000" kern="1200">
          <a:solidFill>
            <a:schemeClr val="tx1"/>
          </a:solidFill>
          <a:latin typeface="+mn-lt"/>
          <a:ea typeface="+mn-ea"/>
          <a:cs typeface="+mn-cs"/>
        </a:defRPr>
      </a:lvl8pPr>
      <a:lvl9pPr marL="3881426" indent="-228316" algn="l" defTabSz="45663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3" rtl="0" eaLnBrk="1" latinLnBrk="0" hangingPunct="1">
        <a:defRPr sz="1800" kern="1200">
          <a:solidFill>
            <a:schemeClr val="tx1"/>
          </a:solidFill>
          <a:latin typeface="+mn-lt"/>
          <a:ea typeface="+mn-ea"/>
          <a:cs typeface="+mn-cs"/>
        </a:defRPr>
      </a:lvl1pPr>
      <a:lvl2pPr marL="456633" algn="l" defTabSz="456633" rtl="0" eaLnBrk="1" latinLnBrk="0" hangingPunct="1">
        <a:defRPr sz="1800" kern="1200">
          <a:solidFill>
            <a:schemeClr val="tx1"/>
          </a:solidFill>
          <a:latin typeface="+mn-lt"/>
          <a:ea typeface="+mn-ea"/>
          <a:cs typeface="+mn-cs"/>
        </a:defRPr>
      </a:lvl2pPr>
      <a:lvl3pPr marL="913274" algn="l" defTabSz="456633" rtl="0" eaLnBrk="1" latinLnBrk="0" hangingPunct="1">
        <a:defRPr sz="1800" kern="1200">
          <a:solidFill>
            <a:schemeClr val="tx1"/>
          </a:solidFill>
          <a:latin typeface="+mn-lt"/>
          <a:ea typeface="+mn-ea"/>
          <a:cs typeface="+mn-cs"/>
        </a:defRPr>
      </a:lvl3pPr>
      <a:lvl4pPr marL="1369920" algn="l" defTabSz="456633" rtl="0" eaLnBrk="1" latinLnBrk="0" hangingPunct="1">
        <a:defRPr sz="1800" kern="1200">
          <a:solidFill>
            <a:schemeClr val="tx1"/>
          </a:solidFill>
          <a:latin typeface="+mn-lt"/>
          <a:ea typeface="+mn-ea"/>
          <a:cs typeface="+mn-cs"/>
        </a:defRPr>
      </a:lvl4pPr>
      <a:lvl5pPr marL="1826557" algn="l" defTabSz="456633" rtl="0" eaLnBrk="1" latinLnBrk="0" hangingPunct="1">
        <a:defRPr sz="1800" kern="1200">
          <a:solidFill>
            <a:schemeClr val="tx1"/>
          </a:solidFill>
          <a:latin typeface="+mn-lt"/>
          <a:ea typeface="+mn-ea"/>
          <a:cs typeface="+mn-cs"/>
        </a:defRPr>
      </a:lvl5pPr>
      <a:lvl6pPr marL="2283192" algn="l" defTabSz="456633" rtl="0" eaLnBrk="1" latinLnBrk="0" hangingPunct="1">
        <a:defRPr sz="1800" kern="1200">
          <a:solidFill>
            <a:schemeClr val="tx1"/>
          </a:solidFill>
          <a:latin typeface="+mn-lt"/>
          <a:ea typeface="+mn-ea"/>
          <a:cs typeface="+mn-cs"/>
        </a:defRPr>
      </a:lvl6pPr>
      <a:lvl7pPr marL="2739836" algn="l" defTabSz="456633" rtl="0" eaLnBrk="1" latinLnBrk="0" hangingPunct="1">
        <a:defRPr sz="1800" kern="1200">
          <a:solidFill>
            <a:schemeClr val="tx1"/>
          </a:solidFill>
          <a:latin typeface="+mn-lt"/>
          <a:ea typeface="+mn-ea"/>
          <a:cs typeface="+mn-cs"/>
        </a:defRPr>
      </a:lvl7pPr>
      <a:lvl8pPr marL="3196470" algn="l" defTabSz="456633" rtl="0" eaLnBrk="1" latinLnBrk="0" hangingPunct="1">
        <a:defRPr sz="1800" kern="1200">
          <a:solidFill>
            <a:schemeClr val="tx1"/>
          </a:solidFill>
          <a:latin typeface="+mn-lt"/>
          <a:ea typeface="+mn-ea"/>
          <a:cs typeface="+mn-cs"/>
        </a:defRPr>
      </a:lvl8pPr>
      <a:lvl9pPr marL="3653112" algn="l" defTabSz="45663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34661735"/>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0" y="6623554"/>
            <a:ext cx="28956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3" name="Slide Number Placeholder 2"/>
          <p:cNvSpPr>
            <a:spLocks noGrp="1"/>
          </p:cNvSpPr>
          <p:nvPr>
            <p:ph type="sldNum" sz="quarter" idx="4"/>
          </p:nvPr>
        </p:nvSpPr>
        <p:spPr>
          <a:xfrm>
            <a:off x="7010400" y="6623554"/>
            <a:ext cx="21336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Tree>
    <p:extLst>
      <p:ext uri="{BB962C8B-B14F-4D97-AF65-F5344CB8AC3E}">
        <p14:creationId xmlns:p14="http://schemas.microsoft.com/office/powerpoint/2010/main" val="1268939087"/>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0" y="6623554"/>
            <a:ext cx="28956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3" name="Slide Number Placeholder 2"/>
          <p:cNvSpPr>
            <a:spLocks noGrp="1"/>
          </p:cNvSpPr>
          <p:nvPr>
            <p:ph type="sldNum" sz="quarter" idx="4"/>
          </p:nvPr>
        </p:nvSpPr>
        <p:spPr>
          <a:xfrm>
            <a:off x="7010400" y="6623554"/>
            <a:ext cx="21336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440" tIns="45720" rIns="91440" bIns="45720" rtlCol="0" anchor="ctr"/>
          <a:lstStyle>
            <a:lvl1pPr algn="l">
              <a:defRPr sz="1200">
                <a:solidFill>
                  <a:srgbClr val="7F7F7F"/>
                </a:solidFill>
              </a:defRPr>
            </a:lvl1pPr>
          </a:lstStyle>
          <a:p>
            <a:r>
              <a:rPr lang="en-US" smtClean="0">
                <a:latin typeface="Calibri"/>
              </a:rPr>
              <a:t>4/10/17</a:t>
            </a:r>
            <a:endParaRPr lang="en-US" dirty="0">
              <a:latin typeface="Calibri"/>
            </a:endParaRPr>
          </a:p>
        </p:txBody>
      </p:sp>
    </p:spTree>
    <p:extLst>
      <p:ext uri="{BB962C8B-B14F-4D97-AF65-F5344CB8AC3E}">
        <p14:creationId xmlns:p14="http://schemas.microsoft.com/office/powerpoint/2010/main" val="2397777974"/>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defTabSz="914400" fontAlgn="base">
              <a:spcBef>
                <a:spcPct val="0"/>
              </a:spcBef>
              <a:spcAft>
                <a:spcPct val="0"/>
              </a:spcAft>
              <a:defRPr/>
            </a:pPr>
            <a:r>
              <a:rPr lang="en-US" smtClean="0">
                <a:latin typeface="Arial" charset="0"/>
                <a:ea typeface="ＭＳ Ｐゴシック" charset="0"/>
              </a:rPr>
              <a:t>4/10/17</a:t>
            </a:r>
            <a:endParaRPr lang="en-US" dirty="0">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defTabSz="914400" fontAlgn="base">
              <a:spcBef>
                <a:spcPct val="0"/>
              </a:spcBef>
              <a:spcAft>
                <a:spcPct val="0"/>
              </a:spcAft>
              <a:defRPr/>
            </a:pPr>
            <a:endParaRPr lang="en-US" dirty="0">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defTabSz="914400" fontAlgn="base">
              <a:spcBef>
                <a:spcPct val="0"/>
              </a:spcBef>
              <a:spcAft>
                <a:spcPct val="0"/>
              </a:spcAft>
              <a:defRPr/>
            </a:pPr>
            <a:fld id="{3B297549-A8B9-9442-A6D7-00292972310F}" type="slidenum">
              <a:rPr lang="en-US">
                <a:latin typeface="Arial" charset="0"/>
                <a:ea typeface="ＭＳ Ｐゴシック" charset="0"/>
              </a:rPr>
              <a:pPr defTabSz="914400" fontAlgn="base">
                <a:spcBef>
                  <a:spcPct val="0"/>
                </a:spcBef>
                <a:spcAft>
                  <a:spcPct val="0"/>
                </a:spcAft>
                <a:defRPr/>
              </a:pPr>
              <a:t>‹#›</a:t>
            </a:fld>
            <a:endParaRPr lang="en-US" dirty="0">
              <a:latin typeface="Arial" charset="0"/>
              <a:ea typeface="ＭＳ Ｐゴシック" charset="0"/>
            </a:endParaRPr>
          </a:p>
        </p:txBody>
      </p:sp>
    </p:spTree>
    <p:extLst>
      <p:ext uri="{BB962C8B-B14F-4D97-AF65-F5344CB8AC3E}">
        <p14:creationId xmlns:p14="http://schemas.microsoft.com/office/powerpoint/2010/main" val="2355585670"/>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 id="2147483887" r:id="rId16"/>
  </p:sldLayoutIdLst>
  <p:hf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r>
              <a:rPr lang="en-US" smtClean="0">
                <a:solidFill>
                  <a:srgbClr val="000000"/>
                </a:solidFill>
                <a:latin typeface="Times New Roman"/>
              </a:rPr>
              <a:t>4/10/17</a:t>
            </a:r>
            <a:endParaRPr lang="en-US" dirty="0">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endParaRPr lang="en-US" dirty="0">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chemeClr val="tx1"/>
                </a:solidFill>
                <a:latin typeface="Times New Roman" charset="0"/>
              </a:defRPr>
            </a:lvl1pPr>
          </a:lstStyle>
          <a:p>
            <a:pPr defTabSz="914400" fontAlgn="base">
              <a:spcAft>
                <a:spcPct val="0"/>
              </a:spcAft>
              <a:defRPr/>
            </a:pPr>
            <a:fld id="{82B05002-7CF6-7743-BD24-A5E601EC20AB}" type="slidenum">
              <a:rPr lang="en-US">
                <a:solidFill>
                  <a:srgbClr val="000000"/>
                </a:solidFill>
                <a:ea typeface="ＭＳ Ｐゴシック" charset="0"/>
                <a:cs typeface="ＭＳ Ｐゴシック" charset="0"/>
              </a:rPr>
              <a:pPr defTabSz="914400" fontAlgn="base">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852426652"/>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Lst>
  <p:hf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defTabSz="914400" fontAlgn="base">
              <a:spcBef>
                <a:spcPct val="0"/>
              </a:spcBef>
              <a:spcAft>
                <a:spcPct val="0"/>
              </a:spcAft>
              <a:defRPr/>
            </a:pPr>
            <a:r>
              <a:rPr lang="en-US" smtClean="0">
                <a:latin typeface="Arial" charset="0"/>
                <a:ea typeface="ＭＳ Ｐゴシック" charset="0"/>
              </a:rPr>
              <a:t>4/10/17</a:t>
            </a:r>
            <a:endParaRPr lang="en-US" dirty="0">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defTabSz="914400" fontAlgn="base">
              <a:spcBef>
                <a:spcPct val="0"/>
              </a:spcBef>
              <a:spcAft>
                <a:spcPct val="0"/>
              </a:spcAft>
              <a:defRPr/>
            </a:pPr>
            <a:endParaRPr lang="en-US" dirty="0">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defTabSz="914400" fontAlgn="base">
              <a:spcBef>
                <a:spcPct val="0"/>
              </a:spcBef>
              <a:spcAft>
                <a:spcPct val="0"/>
              </a:spcAft>
              <a:defRPr/>
            </a:pPr>
            <a:fld id="{3B297549-A8B9-9442-A6D7-00292972310F}" type="slidenum">
              <a:rPr lang="en-US">
                <a:latin typeface="Arial" charset="0"/>
                <a:ea typeface="ＭＳ Ｐゴシック" charset="0"/>
              </a:rPr>
              <a:pPr defTabSz="914400" fontAlgn="base">
                <a:spcBef>
                  <a:spcPct val="0"/>
                </a:spcBef>
                <a:spcAft>
                  <a:spcPct val="0"/>
                </a:spcAft>
                <a:defRPr/>
              </a:pPr>
              <a:t>‹#›</a:t>
            </a:fld>
            <a:endParaRPr lang="en-US" dirty="0">
              <a:latin typeface="Arial" charset="0"/>
              <a:ea typeface="ＭＳ Ｐゴシック" charset="0"/>
            </a:endParaRPr>
          </a:p>
        </p:txBody>
      </p:sp>
    </p:spTree>
    <p:extLst>
      <p:ext uri="{BB962C8B-B14F-4D97-AF65-F5344CB8AC3E}">
        <p14:creationId xmlns:p14="http://schemas.microsoft.com/office/powerpoint/2010/main" val="3347028361"/>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 id="2147483949" r:id="rId15"/>
  </p:sldLayoutIdLst>
  <p:hf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35932896"/>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r>
              <a:rPr lang="en-US" smtClean="0">
                <a:solidFill>
                  <a:srgbClr val="000000"/>
                </a:solidFill>
                <a:latin typeface="Times New Roman"/>
              </a:rPr>
              <a:t>4/10/17</a:t>
            </a:r>
            <a:endParaRPr lang="en-US">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endParaRPr lang="en-US">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chemeClr val="tx1"/>
                </a:solidFill>
                <a:latin typeface="Times New Roman" charset="0"/>
              </a:defRPr>
            </a:lvl1pPr>
          </a:lstStyle>
          <a:p>
            <a:pPr defTabSz="914400" fontAlgn="base">
              <a:spcAft>
                <a:spcPct val="0"/>
              </a:spcAft>
              <a:defRPr/>
            </a:pPr>
            <a:fld id="{EC20E945-4E0C-9442-89F7-684B4C1EC7AD}" type="slidenum">
              <a:rPr lang="en-US">
                <a:solidFill>
                  <a:srgbClr val="000000"/>
                </a:solidFill>
                <a:ea typeface="ＭＳ Ｐゴシック" charset="0"/>
                <a:cs typeface="ＭＳ Ｐゴシック" charset="0"/>
              </a:rPr>
              <a:pPr defTabSz="914400" fontAlgn="base">
                <a:spcAft>
                  <a:spcPct val="0"/>
                </a:spcAft>
                <a:defRPr/>
              </a:pPr>
              <a:t>‹#›</a:t>
            </a:fld>
            <a:endParaRPr lang="en-US">
              <a:solidFill>
                <a:srgbClr val="000000"/>
              </a:solidFill>
              <a:ea typeface="ＭＳ Ｐゴシック" charset="0"/>
              <a:cs typeface="ＭＳ Ｐゴシック" charset="0"/>
            </a:endParaRPr>
          </a:p>
        </p:txBody>
      </p:sp>
      <p:pic>
        <p:nvPicPr>
          <p:cNvPr id="1031" name="Picture 7" descr="volcano-pix1"/>
          <p:cNvPicPr>
            <a:picLocks noChangeAspect="1" noChangeArrowheads="1"/>
          </p:cNvPicPr>
          <p:nvPr userDrawn="1"/>
        </p:nvPicPr>
        <p:blipFill>
          <a:blip r:embed="rId17">
            <a:lum bright="50000" contrast="-54000"/>
            <a:extLst>
              <a:ext uri="{28A0092B-C50C-407E-A947-70E740481C1C}">
                <a14:useLocalDpi xmlns:a14="http://schemas.microsoft.com/office/drawing/2010/main" val="0"/>
              </a:ext>
            </a:extLst>
          </a:blip>
          <a:srcRect l="15291" t="21487" r="15572" b="21487"/>
          <a:stretch>
            <a:fillRect/>
          </a:stretch>
        </p:blipFill>
        <p:spPr bwMode="auto">
          <a:xfrm>
            <a:off x="-1588" y="0"/>
            <a:ext cx="9142413"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553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932" r:id="rId15"/>
  </p:sldLayoutIdLst>
  <p:hf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0" y="6623554"/>
            <a:ext cx="28956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3" name="Slide Number Placeholder 2"/>
          <p:cNvSpPr>
            <a:spLocks noGrp="1"/>
          </p:cNvSpPr>
          <p:nvPr>
            <p:ph type="sldNum" sz="quarter" idx="4"/>
          </p:nvPr>
        </p:nvSpPr>
        <p:spPr>
          <a:xfrm>
            <a:off x="7010400" y="6623554"/>
            <a:ext cx="21336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440" tIns="45720" rIns="91440" bIns="45720" rtlCol="0" anchor="ctr"/>
          <a:lstStyle>
            <a:lvl1pPr algn="l">
              <a:defRPr sz="1200">
                <a:solidFill>
                  <a:srgbClr val="7F7F7F"/>
                </a:solidFill>
              </a:defRPr>
            </a:lvl1pPr>
          </a:lstStyle>
          <a:p>
            <a:r>
              <a:rPr lang="en-US" smtClean="0">
                <a:latin typeface="Calibri"/>
              </a:rPr>
              <a:t>4/10/17</a:t>
            </a:r>
            <a:endParaRPr lang="en-US" dirty="0">
              <a:latin typeface="Calibri"/>
            </a:endParaRPr>
          </a:p>
        </p:txBody>
      </p:sp>
    </p:spTree>
    <p:extLst>
      <p:ext uri="{BB962C8B-B14F-4D97-AF65-F5344CB8AC3E}">
        <p14:creationId xmlns:p14="http://schemas.microsoft.com/office/powerpoint/2010/main" val="1112170749"/>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0" y="6623554"/>
            <a:ext cx="28956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3" name="Slide Number Placeholder 2"/>
          <p:cNvSpPr>
            <a:spLocks noGrp="1"/>
          </p:cNvSpPr>
          <p:nvPr>
            <p:ph type="sldNum" sz="quarter" idx="4"/>
          </p:nvPr>
        </p:nvSpPr>
        <p:spPr>
          <a:xfrm>
            <a:off x="7010400" y="6623554"/>
            <a:ext cx="21336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Tree>
    <p:extLst>
      <p:ext uri="{BB962C8B-B14F-4D97-AF65-F5344CB8AC3E}">
        <p14:creationId xmlns:p14="http://schemas.microsoft.com/office/powerpoint/2010/main" val="2764927406"/>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21138484"/>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defTabSz="914400" fontAlgn="base">
              <a:spcBef>
                <a:spcPct val="0"/>
              </a:spcBef>
              <a:spcAft>
                <a:spcPct val="0"/>
              </a:spcAft>
              <a:defRPr/>
            </a:pPr>
            <a:r>
              <a:rPr lang="en-US" smtClean="0">
                <a:latin typeface="Arial" charset="0"/>
                <a:ea typeface="ＭＳ Ｐゴシック" charset="0"/>
              </a:rPr>
              <a:t>4/10/17</a:t>
            </a:r>
            <a:endParaRPr lang="en-US" dirty="0">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defTabSz="914400" fontAlgn="base">
              <a:spcBef>
                <a:spcPct val="0"/>
              </a:spcBef>
              <a:spcAft>
                <a:spcPct val="0"/>
              </a:spcAft>
              <a:defRPr/>
            </a:pPr>
            <a:endParaRPr lang="en-US" dirty="0">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defTabSz="914400" fontAlgn="base">
              <a:spcBef>
                <a:spcPct val="0"/>
              </a:spcBef>
              <a:spcAft>
                <a:spcPct val="0"/>
              </a:spcAft>
              <a:defRPr/>
            </a:pPr>
            <a:fld id="{3B297549-A8B9-9442-A6D7-00292972310F}" type="slidenum">
              <a:rPr lang="en-US">
                <a:latin typeface="Arial" charset="0"/>
                <a:ea typeface="ＭＳ Ｐゴシック" charset="0"/>
              </a:rPr>
              <a:pPr defTabSz="914400" fontAlgn="base">
                <a:spcBef>
                  <a:spcPct val="0"/>
                </a:spcBef>
                <a:spcAft>
                  <a:spcPct val="0"/>
                </a:spcAft>
                <a:defRPr/>
              </a:pPr>
              <a:t>‹#›</a:t>
            </a:fld>
            <a:endParaRPr lang="en-US" dirty="0">
              <a:latin typeface="Arial" charset="0"/>
              <a:ea typeface="ＭＳ Ｐゴシック" charset="0"/>
            </a:endParaRPr>
          </a:p>
        </p:txBody>
      </p:sp>
    </p:spTree>
    <p:extLst>
      <p:ext uri="{BB962C8B-B14F-4D97-AF65-F5344CB8AC3E}">
        <p14:creationId xmlns:p14="http://schemas.microsoft.com/office/powerpoint/2010/main" val="3265532679"/>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Lst>
  <p:hf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3314" name="Rectangle 18"/>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83318" name="Rectangle 22"/>
          <p:cNvSpPr>
            <a:spLocks noGrp="1" noChangeArrowheads="1"/>
          </p:cNvSpPr>
          <p:nvPr>
            <p:ph type="body" idx="1"/>
          </p:nvPr>
        </p:nvSpPr>
        <p:spPr bwMode="auto">
          <a:xfrm>
            <a:off x="409575" y="1600200"/>
            <a:ext cx="8474075" cy="5033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915344516"/>
      </p:ext>
    </p:extLst>
  </p:cSld>
  <p:clrMap bg1="dk2" tx1="lt1" bg2="dk1" tx2="lt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 id="2147484018" r:id="rId13"/>
    <p:sldLayoutId id="2147484019" r:id="rId14"/>
  </p:sldLayoutIdLst>
  <p:transition xmlns:p14="http://schemas.microsoft.com/office/powerpoint/2010/main">
    <p:fade/>
  </p:transition>
  <p:timing>
    <p:tnLst>
      <p:par>
        <p:cTn xmlns:p14="http://schemas.microsoft.com/office/powerpoint/2010/main" id="1" dur="indefinite" restart="never" nodeType="tmRoot"/>
      </p:par>
    </p:tnLst>
  </p:timing>
  <p:hf hdr="0" ftr="0"/>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u"/>
        <a:defRPr sz="3200">
          <a:solidFill>
            <a:schemeClr val="tx1"/>
          </a:solidFill>
          <a:effectLst>
            <a:outerShdw blurRad="38100" dist="38100" dir="2700000" algn="tl">
              <a:srgbClr val="FFFFFF"/>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FFFFFF"/>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u"/>
        <a:defRPr sz="2400">
          <a:solidFill>
            <a:schemeClr val="tx1"/>
          </a:solidFill>
          <a:effectLst>
            <a:outerShdw blurRad="38100" dist="38100" dir="2700000" algn="tl">
              <a:srgbClr val="FFFFFF"/>
            </a:outerShdw>
          </a:effectLst>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ea typeface="ＭＳ Ｐゴシック" charset="0"/>
        </a:defRPr>
      </a:lvl4pPr>
      <a:lvl5pPr marL="2057400" indent="-228600" algn="l" rtl="0" eaLnBrk="0" fontAlgn="base" hangingPunct="0">
        <a:spcBef>
          <a:spcPct val="20000"/>
        </a:spcBef>
        <a:spcAft>
          <a:spcPct val="0"/>
        </a:spcAft>
        <a:buClr>
          <a:schemeClr val="folHlink"/>
        </a:buClr>
        <a:buSzPct val="70000"/>
        <a:buFont typeface="Wingdings" charset="0"/>
        <a:buChar char="u"/>
        <a:defRPr sz="2000">
          <a:solidFill>
            <a:schemeClr val="tx1"/>
          </a:solidFill>
          <a:effectLst>
            <a:outerShdw blurRad="38100" dist="38100" dir="2700000" algn="tl">
              <a:srgbClr val="FFFFFF"/>
            </a:outerShdw>
          </a:effectLst>
          <a:latin typeface="+mn-lt"/>
          <a:ea typeface="ＭＳ Ｐゴシック" charset="0"/>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890" name="Picture 3" descr="TEMPO ppt Banner v6.jp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24"/>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2"/>
          </p:nvPr>
        </p:nvSpPr>
        <p:spPr>
          <a:xfrm>
            <a:off x="112713" y="6504012"/>
            <a:ext cx="2133600" cy="365125"/>
          </a:xfrm>
          <a:prstGeom prst="rect">
            <a:avLst/>
          </a:prstGeom>
        </p:spPr>
        <p:txBody>
          <a:bodyPr vert="horz" lIns="91326" tIns="45664" rIns="91326" bIns="45664" rtlCol="0" anchor="ctr"/>
          <a:lstStyle>
            <a:lvl1pPr algn="l" fontAlgn="auto">
              <a:spcBef>
                <a:spcPts val="0"/>
              </a:spcBef>
              <a:spcAft>
                <a:spcPts val="0"/>
              </a:spcAft>
              <a:defRPr sz="1100" dirty="0" smtClean="0">
                <a:solidFill>
                  <a:prstClr val="black">
                    <a:tint val="75000"/>
                  </a:prstClr>
                </a:solidFill>
                <a:latin typeface="Calibri"/>
                <a:ea typeface="+mn-ea"/>
                <a:cs typeface="+mn-cs"/>
              </a:defRPr>
            </a:lvl1pPr>
          </a:lstStyle>
          <a:p>
            <a:pPr defTabSz="456633">
              <a:defRPr/>
            </a:pPr>
            <a:r>
              <a:rPr lang="en-US" smtClean="0"/>
              <a:t>4/10/17</a:t>
            </a:r>
            <a:endParaRPr lang="en-US"/>
          </a:p>
        </p:txBody>
      </p:sp>
      <p:sp>
        <p:nvSpPr>
          <p:cNvPr id="5" name="Footer Placeholder 4"/>
          <p:cNvSpPr>
            <a:spLocks noGrp="1"/>
          </p:cNvSpPr>
          <p:nvPr>
            <p:ph type="ftr" sz="quarter" idx="3"/>
          </p:nvPr>
        </p:nvSpPr>
        <p:spPr>
          <a:xfrm>
            <a:off x="2779713" y="6504012"/>
            <a:ext cx="2895600" cy="365125"/>
          </a:xfrm>
          <a:prstGeom prst="rect">
            <a:avLst/>
          </a:prstGeom>
        </p:spPr>
        <p:txBody>
          <a:bodyPr vert="horz" lIns="91326" tIns="45664" rIns="91326" bIns="45664" rtlCol="0" anchor="ctr"/>
          <a:lstStyle>
            <a:lvl1pPr algn="ctr" fontAlgn="auto">
              <a:spcBef>
                <a:spcPts val="0"/>
              </a:spcBef>
              <a:spcAft>
                <a:spcPts val="0"/>
              </a:spcAft>
              <a:defRPr sz="1100" smtClean="0">
                <a:solidFill>
                  <a:prstClr val="black">
                    <a:tint val="75000"/>
                  </a:prstClr>
                </a:solidFill>
                <a:latin typeface="Calibri"/>
                <a:ea typeface="+mn-ea"/>
                <a:cs typeface="+mn-cs"/>
              </a:defRPr>
            </a:lvl1pPr>
          </a:lstStyle>
          <a:p>
            <a:pPr defTabSz="456633">
              <a:defRPr/>
            </a:pPr>
            <a:endParaRPr lang="en-US" dirty="0"/>
          </a:p>
        </p:txBody>
      </p:sp>
      <p:sp>
        <p:nvSpPr>
          <p:cNvPr id="6" name="Slide Number Placeholder 5"/>
          <p:cNvSpPr>
            <a:spLocks noGrp="1"/>
          </p:cNvSpPr>
          <p:nvPr>
            <p:ph type="sldNum" sz="quarter" idx="4"/>
          </p:nvPr>
        </p:nvSpPr>
        <p:spPr>
          <a:xfrm>
            <a:off x="6927850" y="6504012"/>
            <a:ext cx="2133600" cy="365125"/>
          </a:xfrm>
          <a:prstGeom prst="rect">
            <a:avLst/>
          </a:prstGeom>
        </p:spPr>
        <p:txBody>
          <a:bodyPr vert="horz" lIns="91326" tIns="45664" rIns="91326" bIns="45664" rtlCol="0" anchor="ctr"/>
          <a:lstStyle>
            <a:lvl1pPr algn="r" fontAlgn="auto">
              <a:spcBef>
                <a:spcPts val="0"/>
              </a:spcBef>
              <a:spcAft>
                <a:spcPts val="0"/>
              </a:spcAft>
              <a:defRPr sz="1100" smtClean="0">
                <a:solidFill>
                  <a:prstClr val="black">
                    <a:tint val="75000"/>
                  </a:prstClr>
                </a:solidFill>
                <a:latin typeface="Calibri"/>
                <a:ea typeface="+mn-ea"/>
                <a:cs typeface="+mn-cs"/>
              </a:defRPr>
            </a:lvl1pPr>
          </a:lstStyle>
          <a:p>
            <a:pPr defTabSz="456633">
              <a:defRPr/>
            </a:pPr>
            <a:fld id="{76E34F2A-343A-E342-9C99-2B5AF9C594C3}" type="slidenum">
              <a:rPr lang="en-US"/>
              <a:pPr defTabSz="456633">
                <a:defRPr/>
              </a:pPr>
              <a:t>‹#›</a:t>
            </a:fld>
            <a:endParaRPr lang="en-US" dirty="0"/>
          </a:p>
        </p:txBody>
      </p:sp>
    </p:spTree>
    <p:extLst>
      <p:ext uri="{BB962C8B-B14F-4D97-AF65-F5344CB8AC3E}">
        <p14:creationId xmlns:p14="http://schemas.microsoft.com/office/powerpoint/2010/main" val="2077890356"/>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Lst>
  <p:hf hdr="0" ftr="0"/>
  <p:txStyles>
    <p:titleStyle>
      <a:lvl1pPr algn="ctr" defTabSz="456633"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6633"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274"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920"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557"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484" indent="-342484" algn="l" defTabSz="456633"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038" indent="-285404" algn="l" defTabSz="456633"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593" indent="-228316" algn="l" defTabSz="456633"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233" indent="-228316" algn="l" defTabSz="456633"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880" indent="-228316" algn="l" defTabSz="456633"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517" indent="-228316" algn="l" defTabSz="456633" rtl="0" eaLnBrk="1" latinLnBrk="0" hangingPunct="1">
        <a:spcBef>
          <a:spcPct val="20000"/>
        </a:spcBef>
        <a:buFont typeface="Arial"/>
        <a:buChar char="•"/>
        <a:defRPr sz="2000" kern="1200">
          <a:solidFill>
            <a:schemeClr val="tx1"/>
          </a:solidFill>
          <a:latin typeface="+mn-lt"/>
          <a:ea typeface="+mn-ea"/>
          <a:cs typeface="+mn-cs"/>
        </a:defRPr>
      </a:lvl6pPr>
      <a:lvl7pPr marL="2968152" indent="-228316" algn="l" defTabSz="456633" rtl="0" eaLnBrk="1" latinLnBrk="0" hangingPunct="1">
        <a:spcBef>
          <a:spcPct val="20000"/>
        </a:spcBef>
        <a:buFont typeface="Arial"/>
        <a:buChar char="•"/>
        <a:defRPr sz="2000" kern="1200">
          <a:solidFill>
            <a:schemeClr val="tx1"/>
          </a:solidFill>
          <a:latin typeface="+mn-lt"/>
          <a:ea typeface="+mn-ea"/>
          <a:cs typeface="+mn-cs"/>
        </a:defRPr>
      </a:lvl7pPr>
      <a:lvl8pPr marL="3424794" indent="-228316" algn="l" defTabSz="456633" rtl="0" eaLnBrk="1" latinLnBrk="0" hangingPunct="1">
        <a:spcBef>
          <a:spcPct val="20000"/>
        </a:spcBef>
        <a:buFont typeface="Arial"/>
        <a:buChar char="•"/>
        <a:defRPr sz="2000" kern="1200">
          <a:solidFill>
            <a:schemeClr val="tx1"/>
          </a:solidFill>
          <a:latin typeface="+mn-lt"/>
          <a:ea typeface="+mn-ea"/>
          <a:cs typeface="+mn-cs"/>
        </a:defRPr>
      </a:lvl8pPr>
      <a:lvl9pPr marL="3881426" indent="-228316" algn="l" defTabSz="45663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3" rtl="0" eaLnBrk="1" latinLnBrk="0" hangingPunct="1">
        <a:defRPr sz="1800" kern="1200">
          <a:solidFill>
            <a:schemeClr val="tx1"/>
          </a:solidFill>
          <a:latin typeface="+mn-lt"/>
          <a:ea typeface="+mn-ea"/>
          <a:cs typeface="+mn-cs"/>
        </a:defRPr>
      </a:lvl1pPr>
      <a:lvl2pPr marL="456633" algn="l" defTabSz="456633" rtl="0" eaLnBrk="1" latinLnBrk="0" hangingPunct="1">
        <a:defRPr sz="1800" kern="1200">
          <a:solidFill>
            <a:schemeClr val="tx1"/>
          </a:solidFill>
          <a:latin typeface="+mn-lt"/>
          <a:ea typeface="+mn-ea"/>
          <a:cs typeface="+mn-cs"/>
        </a:defRPr>
      </a:lvl2pPr>
      <a:lvl3pPr marL="913274" algn="l" defTabSz="456633" rtl="0" eaLnBrk="1" latinLnBrk="0" hangingPunct="1">
        <a:defRPr sz="1800" kern="1200">
          <a:solidFill>
            <a:schemeClr val="tx1"/>
          </a:solidFill>
          <a:latin typeface="+mn-lt"/>
          <a:ea typeface="+mn-ea"/>
          <a:cs typeface="+mn-cs"/>
        </a:defRPr>
      </a:lvl3pPr>
      <a:lvl4pPr marL="1369920" algn="l" defTabSz="456633" rtl="0" eaLnBrk="1" latinLnBrk="0" hangingPunct="1">
        <a:defRPr sz="1800" kern="1200">
          <a:solidFill>
            <a:schemeClr val="tx1"/>
          </a:solidFill>
          <a:latin typeface="+mn-lt"/>
          <a:ea typeface="+mn-ea"/>
          <a:cs typeface="+mn-cs"/>
        </a:defRPr>
      </a:lvl4pPr>
      <a:lvl5pPr marL="1826557" algn="l" defTabSz="456633" rtl="0" eaLnBrk="1" latinLnBrk="0" hangingPunct="1">
        <a:defRPr sz="1800" kern="1200">
          <a:solidFill>
            <a:schemeClr val="tx1"/>
          </a:solidFill>
          <a:latin typeface="+mn-lt"/>
          <a:ea typeface="+mn-ea"/>
          <a:cs typeface="+mn-cs"/>
        </a:defRPr>
      </a:lvl5pPr>
      <a:lvl6pPr marL="2283192" algn="l" defTabSz="456633" rtl="0" eaLnBrk="1" latinLnBrk="0" hangingPunct="1">
        <a:defRPr sz="1800" kern="1200">
          <a:solidFill>
            <a:schemeClr val="tx1"/>
          </a:solidFill>
          <a:latin typeface="+mn-lt"/>
          <a:ea typeface="+mn-ea"/>
          <a:cs typeface="+mn-cs"/>
        </a:defRPr>
      </a:lvl6pPr>
      <a:lvl7pPr marL="2739836" algn="l" defTabSz="456633" rtl="0" eaLnBrk="1" latinLnBrk="0" hangingPunct="1">
        <a:defRPr sz="1800" kern="1200">
          <a:solidFill>
            <a:schemeClr val="tx1"/>
          </a:solidFill>
          <a:latin typeface="+mn-lt"/>
          <a:ea typeface="+mn-ea"/>
          <a:cs typeface="+mn-cs"/>
        </a:defRPr>
      </a:lvl7pPr>
      <a:lvl8pPr marL="3196470" algn="l" defTabSz="456633" rtl="0" eaLnBrk="1" latinLnBrk="0" hangingPunct="1">
        <a:defRPr sz="1800" kern="1200">
          <a:solidFill>
            <a:schemeClr val="tx1"/>
          </a:solidFill>
          <a:latin typeface="+mn-lt"/>
          <a:ea typeface="+mn-ea"/>
          <a:cs typeface="+mn-cs"/>
        </a:defRPr>
      </a:lvl8pPr>
      <a:lvl9pPr marL="3653112" algn="l" defTabSz="456633"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37514711"/>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r>
              <a:rPr lang="en-US" smtClean="0">
                <a:solidFill>
                  <a:srgbClr val="000000"/>
                </a:solidFill>
                <a:latin typeface="Arial" charset="0"/>
                <a:ea typeface="ＭＳ Ｐゴシック" charset="0"/>
              </a:rPr>
              <a:t>4/10/17</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smtClean="0">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A5774C5B-E47E-E945-8FA4-307EA1678963}" type="slidenum">
              <a:rPr lang="en-US" smtClean="0">
                <a:solidFill>
                  <a:srgbClr val="000000"/>
                </a:solidFill>
                <a:latin typeface="Arial" charset="0"/>
                <a:ea typeface="ＭＳ Ｐゴシック" charset="0"/>
              </a:rPr>
              <a:pPr defTabSz="914400" fontAlgn="base">
                <a:spcBef>
                  <a:spcPct val="0"/>
                </a:spcBef>
                <a:spcAft>
                  <a:spcPct val="0"/>
                </a:spcAft>
              </a:pPr>
              <a:t>‹#›</a:t>
            </a:fld>
            <a:endParaRPr lang="en-US" smtClean="0">
              <a:solidFill>
                <a:srgbClr val="000000"/>
              </a:solidFill>
              <a:latin typeface="Arial" charset="0"/>
              <a:ea typeface="ＭＳ Ｐゴシック" charset="0"/>
            </a:endParaRPr>
          </a:p>
        </p:txBody>
      </p:sp>
    </p:spTree>
    <p:extLst>
      <p:ext uri="{BB962C8B-B14F-4D97-AF65-F5344CB8AC3E}">
        <p14:creationId xmlns:p14="http://schemas.microsoft.com/office/powerpoint/2010/main" val="242826845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hf hdr="0" ftr="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314" name="Rectangle 18"/>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83318" name="Rectangle 22"/>
          <p:cNvSpPr>
            <a:spLocks noGrp="1" noChangeArrowheads="1"/>
          </p:cNvSpPr>
          <p:nvPr>
            <p:ph type="body" idx="1"/>
          </p:nvPr>
        </p:nvSpPr>
        <p:spPr bwMode="auto">
          <a:xfrm>
            <a:off x="409575" y="1600200"/>
            <a:ext cx="8474075" cy="5033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497753364"/>
      </p:ext>
    </p:extLst>
  </p:cSld>
  <p:clrMap bg1="dk2" tx1="lt1" bg2="dk1"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transition xmlns:p14="http://schemas.microsoft.com/office/powerpoint/2010/main">
    <p:fade/>
  </p:transition>
  <p:timing>
    <p:tnLst>
      <p:par>
        <p:cTn xmlns:p14="http://schemas.microsoft.com/office/powerpoint/2010/main" id="1" dur="indefinite" restart="never" nodeType="tmRoot"/>
      </p:par>
    </p:tnLst>
  </p:timing>
  <p:hf hdr="0" ftr="0"/>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u"/>
        <a:defRPr sz="3200">
          <a:solidFill>
            <a:schemeClr val="tx1"/>
          </a:solidFill>
          <a:effectLst>
            <a:outerShdw blurRad="38100" dist="38100" dir="2700000" algn="tl">
              <a:srgbClr val="FFFFFF"/>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FFFFFF"/>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u"/>
        <a:defRPr sz="2400">
          <a:solidFill>
            <a:schemeClr val="tx1"/>
          </a:solidFill>
          <a:effectLst>
            <a:outerShdw blurRad="38100" dist="38100" dir="2700000" algn="tl">
              <a:srgbClr val="FFFFFF"/>
            </a:outerShdw>
          </a:effectLst>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ea typeface="ＭＳ Ｐゴシック" charset="0"/>
        </a:defRPr>
      </a:lvl4pPr>
      <a:lvl5pPr marL="2057400" indent="-228600" algn="l" rtl="0" eaLnBrk="0" fontAlgn="base" hangingPunct="0">
        <a:spcBef>
          <a:spcPct val="20000"/>
        </a:spcBef>
        <a:spcAft>
          <a:spcPct val="0"/>
        </a:spcAft>
        <a:buClr>
          <a:schemeClr val="folHlink"/>
        </a:buClr>
        <a:buSzPct val="70000"/>
        <a:buFont typeface="Wingdings" charset="0"/>
        <a:buChar char="u"/>
        <a:defRPr sz="2000">
          <a:solidFill>
            <a:schemeClr val="tx1"/>
          </a:solidFill>
          <a:effectLst>
            <a:outerShdw blurRad="38100" dist="38100" dir="2700000" algn="tl">
              <a:srgbClr val="FFFFFF"/>
            </a:outerShdw>
          </a:effectLst>
          <a:latin typeface="+mn-lt"/>
          <a:ea typeface="ＭＳ Ｐゴシック" charset="0"/>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3314" name="Rectangle 18"/>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83318" name="Rectangle 22"/>
          <p:cNvSpPr>
            <a:spLocks noGrp="1" noChangeArrowheads="1"/>
          </p:cNvSpPr>
          <p:nvPr>
            <p:ph type="body" idx="1"/>
          </p:nvPr>
        </p:nvSpPr>
        <p:spPr bwMode="auto">
          <a:xfrm>
            <a:off x="409575" y="1600200"/>
            <a:ext cx="8474075" cy="5033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878335098"/>
      </p:ext>
    </p:extLst>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transition xmlns:p14="http://schemas.microsoft.com/office/powerpoint/2010/main">
    <p:fade/>
  </p:transition>
  <p:timing>
    <p:tnLst>
      <p:par>
        <p:cTn xmlns:p14="http://schemas.microsoft.com/office/powerpoint/2010/main" id="1" dur="indefinite" restart="never" nodeType="tmRoot"/>
      </p:par>
    </p:tnLst>
  </p:timing>
  <p:hf hdr="0" ftr="0"/>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u"/>
        <a:defRPr sz="3200">
          <a:solidFill>
            <a:schemeClr val="tx1"/>
          </a:solidFill>
          <a:effectLst>
            <a:outerShdw blurRad="38100" dist="38100" dir="2700000" algn="tl">
              <a:srgbClr val="FFFFFF"/>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FFFFFF"/>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u"/>
        <a:defRPr sz="2400">
          <a:solidFill>
            <a:schemeClr val="tx1"/>
          </a:solidFill>
          <a:effectLst>
            <a:outerShdw blurRad="38100" dist="38100" dir="2700000" algn="tl">
              <a:srgbClr val="FFFFFF"/>
            </a:outerShdw>
          </a:effectLst>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ea typeface="ＭＳ Ｐゴシック" charset="0"/>
        </a:defRPr>
      </a:lvl4pPr>
      <a:lvl5pPr marL="2057400" indent="-228600" algn="l" rtl="0" eaLnBrk="0" fontAlgn="base" hangingPunct="0">
        <a:spcBef>
          <a:spcPct val="20000"/>
        </a:spcBef>
        <a:spcAft>
          <a:spcPct val="0"/>
        </a:spcAft>
        <a:buClr>
          <a:schemeClr val="folHlink"/>
        </a:buClr>
        <a:buSzPct val="70000"/>
        <a:buFont typeface="Wingdings" charset="0"/>
        <a:buChar char="u"/>
        <a:defRPr sz="2000">
          <a:solidFill>
            <a:schemeClr val="tx1"/>
          </a:solidFill>
          <a:effectLst>
            <a:outerShdw blurRad="38100" dist="38100" dir="2700000" algn="tl">
              <a:srgbClr val="FFFFFF"/>
            </a:outerShdw>
          </a:effectLst>
          <a:latin typeface="+mn-lt"/>
          <a:ea typeface="ＭＳ Ｐゴシック" charset="0"/>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r>
              <a:rPr lang="en-US" smtClean="0">
                <a:solidFill>
                  <a:srgbClr val="000000"/>
                </a:solidFill>
                <a:latin typeface="Times New Roman"/>
              </a:rPr>
              <a:t>4/10/17</a:t>
            </a:r>
            <a:endParaRPr lang="en-US">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endParaRPr lang="en-US">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chemeClr val="tx1"/>
                </a:solidFill>
                <a:latin typeface="Times New Roman" charset="0"/>
              </a:defRPr>
            </a:lvl1pPr>
          </a:lstStyle>
          <a:p>
            <a:pPr defTabSz="914400" fontAlgn="base">
              <a:spcAft>
                <a:spcPct val="0"/>
              </a:spcAft>
              <a:defRPr/>
            </a:pPr>
            <a:fld id="{EC20E945-4E0C-9442-89F7-684B4C1EC7AD}" type="slidenum">
              <a:rPr lang="en-US">
                <a:solidFill>
                  <a:srgbClr val="000000"/>
                </a:solidFill>
                <a:ea typeface="ＭＳ Ｐゴシック" charset="0"/>
                <a:cs typeface="ＭＳ Ｐゴシック" charset="0"/>
              </a:rPr>
              <a:pPr defTabSz="914400" fontAlgn="base">
                <a:spcAft>
                  <a:spcPct val="0"/>
                </a:spcAft>
                <a:defRPr/>
              </a:pPr>
              <a:t>‹#›</a:t>
            </a:fld>
            <a:endParaRPr lang="en-US">
              <a:solidFill>
                <a:srgbClr val="000000"/>
              </a:solidFill>
              <a:ea typeface="ＭＳ Ｐゴシック" charset="0"/>
              <a:cs typeface="ＭＳ Ｐゴシック" charset="0"/>
            </a:endParaRPr>
          </a:p>
        </p:txBody>
      </p:sp>
      <p:pic>
        <p:nvPicPr>
          <p:cNvPr id="1031" name="Picture 7" descr="volcano-pix1"/>
          <p:cNvPicPr>
            <a:picLocks noChangeAspect="1" noChangeArrowheads="1"/>
          </p:cNvPicPr>
          <p:nvPr userDrawn="1"/>
        </p:nvPicPr>
        <p:blipFill>
          <a:blip r:embed="rId16">
            <a:lum bright="50000" contrast="-54000"/>
            <a:extLst>
              <a:ext uri="{28A0092B-C50C-407E-A947-70E740481C1C}">
                <a14:useLocalDpi xmlns:a14="http://schemas.microsoft.com/office/drawing/2010/main" val="0"/>
              </a:ext>
            </a:extLst>
          </a:blip>
          <a:srcRect l="15291" t="21487" r="15572" b="21487"/>
          <a:stretch>
            <a:fillRect/>
          </a:stretch>
        </p:blipFill>
        <p:spPr bwMode="auto">
          <a:xfrm>
            <a:off x="-1588" y="0"/>
            <a:ext cx="9142413"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723219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Lst>
  <p:hf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buFontTx/>
              <a:buNone/>
              <a:defRPr sz="1400" b="0">
                <a:solidFill>
                  <a:srgbClr val="000000"/>
                </a:solidFill>
                <a:latin typeface="+mn-lt"/>
                <a:ea typeface="+mn-ea"/>
                <a:cs typeface="+mn-cs"/>
              </a:defRPr>
            </a:lvl1pPr>
          </a:lstStyle>
          <a:p>
            <a:pPr defTabSz="914400" fontAlgn="base">
              <a:spcAft>
                <a:spcPct val="0"/>
              </a:spcAft>
              <a:defRPr/>
            </a:pPr>
            <a:r>
              <a:rPr lang="en-US" smtClean="0">
                <a:latin typeface="Times New Roman"/>
              </a:rPr>
              <a:t>4/10/17</a:t>
            </a:r>
            <a:endParaRPr lang="en-US">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lnSpc>
                <a:spcPct val="100000"/>
              </a:lnSpc>
              <a:spcBef>
                <a:spcPct val="0"/>
              </a:spcBef>
              <a:buFontTx/>
              <a:buNone/>
              <a:defRPr sz="1400" b="0">
                <a:solidFill>
                  <a:srgbClr val="000000"/>
                </a:solidFill>
                <a:latin typeface="+mn-lt"/>
                <a:ea typeface="+mn-ea"/>
                <a:cs typeface="+mn-cs"/>
              </a:defRPr>
            </a:lvl1pPr>
          </a:lstStyle>
          <a:p>
            <a:pPr defTabSz="914400" fontAlgn="base">
              <a:spcAft>
                <a:spcPct val="0"/>
              </a:spcAft>
              <a:defRPr/>
            </a:pPr>
            <a:endParaRPr lang="en-US">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FontTx/>
              <a:buNone/>
              <a:defRPr sz="1400" b="0">
                <a:solidFill>
                  <a:srgbClr val="000000"/>
                </a:solidFill>
                <a:latin typeface="Times New Roman" charset="0"/>
              </a:defRPr>
            </a:lvl1pPr>
          </a:lstStyle>
          <a:p>
            <a:pPr defTabSz="914400" fontAlgn="base">
              <a:spcAft>
                <a:spcPct val="0"/>
              </a:spcAft>
              <a:defRPr/>
            </a:pPr>
            <a:fld id="{46CD9E59-ACEE-154A-BD44-ED7D757A220F}"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pic>
        <p:nvPicPr>
          <p:cNvPr id="137223" name="Picture 7" descr="volcano-pix1"/>
          <p:cNvPicPr>
            <a:picLocks noChangeAspect="1" noChangeArrowheads="1"/>
          </p:cNvPicPr>
          <p:nvPr userDrawn="1"/>
        </p:nvPicPr>
        <p:blipFill>
          <a:blip r:embed="rId16">
            <a:lum bright="50000" contrast="-54000"/>
            <a:extLst>
              <a:ext uri="{28A0092B-C50C-407E-A947-70E740481C1C}">
                <a14:useLocalDpi xmlns:a14="http://schemas.microsoft.com/office/drawing/2010/main" val="0"/>
              </a:ext>
            </a:extLst>
          </a:blip>
          <a:srcRect l="15291" t="21487" r="15572" b="21487"/>
          <a:stretch>
            <a:fillRect/>
          </a:stretch>
        </p:blipFill>
        <p:spPr bwMode="auto">
          <a:xfrm>
            <a:off x="-1588" y="0"/>
            <a:ext cx="9142413"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830302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hf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9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rgbClr val="000000"/>
                </a:solidFill>
                <a:latin typeface="+mn-lt"/>
                <a:ea typeface="+mn-ea"/>
                <a:cs typeface="+mn-cs"/>
              </a:defRPr>
            </a:lvl1pPr>
          </a:lstStyle>
          <a:p>
            <a:pPr defTabSz="914400" fontAlgn="base">
              <a:spcAft>
                <a:spcPct val="0"/>
              </a:spcAft>
              <a:defRPr/>
            </a:pPr>
            <a:r>
              <a:rPr lang="en-US" smtClean="0">
                <a:latin typeface="Times New Roman"/>
              </a:rPr>
              <a:t>4/10/17</a:t>
            </a:r>
            <a:endParaRPr lang="en-US">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rgbClr val="000000"/>
                </a:solidFill>
                <a:latin typeface="+mn-lt"/>
                <a:ea typeface="+mn-ea"/>
                <a:cs typeface="+mn-cs"/>
              </a:defRPr>
            </a:lvl1pPr>
          </a:lstStyle>
          <a:p>
            <a:pPr defTabSz="914400" fontAlgn="base">
              <a:spcAft>
                <a:spcPct val="0"/>
              </a:spcAft>
              <a:defRPr/>
            </a:pPr>
            <a:endParaRPr lang="en-US">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rgbClr val="000000"/>
                </a:solidFill>
                <a:latin typeface="Times New Roman" charset="0"/>
              </a:defRPr>
            </a:lvl1pPr>
          </a:lstStyle>
          <a:p>
            <a:pPr defTabSz="914400" fontAlgn="base">
              <a:spcAft>
                <a:spcPct val="0"/>
              </a:spcAft>
              <a:defRPr/>
            </a:pPr>
            <a:fld id="{A05CE8DE-8DEC-894F-BEFA-A74AA8DBA952}"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pic>
        <p:nvPicPr>
          <p:cNvPr id="219143" name="Picture 7" descr="volcano-pix1"/>
          <p:cNvPicPr>
            <a:picLocks noChangeAspect="1" noChangeArrowheads="1"/>
          </p:cNvPicPr>
          <p:nvPr userDrawn="1"/>
        </p:nvPicPr>
        <p:blipFill>
          <a:blip r:embed="rId15">
            <a:lum bright="50000" contrast="-54000"/>
            <a:extLst>
              <a:ext uri="{28A0092B-C50C-407E-A947-70E740481C1C}">
                <a14:useLocalDpi xmlns:a14="http://schemas.microsoft.com/office/drawing/2010/main" val="0"/>
              </a:ext>
            </a:extLst>
          </a:blip>
          <a:srcRect l="15291" t="21487" r="15572" b="21487"/>
          <a:stretch>
            <a:fillRect/>
          </a:stretch>
        </p:blipFill>
        <p:spPr bwMode="auto">
          <a:xfrm>
            <a:off x="-1588" y="0"/>
            <a:ext cx="9142413"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9361950"/>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Lst>
  <p:hf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41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41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lnSpc>
                <a:spcPct val="100000"/>
              </a:lnSpc>
              <a:spcBef>
                <a:spcPts val="0"/>
              </a:spcBef>
              <a:spcAft>
                <a:spcPts val="0"/>
              </a:spcAft>
              <a:buFontTx/>
              <a:buNone/>
              <a:defRPr sz="1200" b="0">
                <a:solidFill>
                  <a:prstClr val="black">
                    <a:tint val="75000"/>
                  </a:prstClr>
                </a:solidFill>
                <a:latin typeface="Calibri"/>
                <a:ea typeface="+mn-ea"/>
                <a:cs typeface="+mn-cs"/>
              </a:defRPr>
            </a:lvl1pPr>
          </a:lstStyle>
          <a:p>
            <a:pPr defTabSz="914400">
              <a:defRPr/>
            </a:pPr>
            <a:r>
              <a:rPr lang="en-US" smtClean="0"/>
              <a:t>4/10/17</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lnSpc>
                <a:spcPct val="100000"/>
              </a:lnSpc>
              <a:spcBef>
                <a:spcPts val="0"/>
              </a:spcBef>
              <a:spcAft>
                <a:spcPts val="0"/>
              </a:spcAft>
              <a:buFontTx/>
              <a:buNone/>
              <a:defRPr sz="1200" b="0">
                <a:solidFill>
                  <a:prstClr val="black">
                    <a:tint val="75000"/>
                  </a:prstClr>
                </a:solidFill>
                <a:latin typeface="Calibri"/>
                <a:ea typeface="+mn-ea"/>
                <a:cs typeface="+mn-cs"/>
              </a:defRPr>
            </a:lvl1pPr>
          </a:lstStyle>
          <a:p>
            <a:pPr defTabSz="9144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lnSpc>
                <a:spcPct val="100000"/>
              </a:lnSpc>
              <a:spcBef>
                <a:spcPct val="0"/>
              </a:spcBef>
              <a:buFontTx/>
              <a:buNone/>
              <a:defRPr sz="1200" b="0">
                <a:solidFill>
                  <a:srgbClr val="898989"/>
                </a:solidFill>
                <a:latin typeface="Calibri" charset="0"/>
              </a:defRPr>
            </a:lvl1pPr>
          </a:lstStyle>
          <a:p>
            <a:pPr defTabSz="914400" fontAlgn="base">
              <a:spcAft>
                <a:spcPct val="0"/>
              </a:spcAft>
              <a:defRPr/>
            </a:pPr>
            <a:fld id="{DBD948DF-5496-824A-988A-8E58F59FDF81}"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94594647"/>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hf hdr="0" ftr="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8.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1" Type="http://schemas.openxmlformats.org/officeDocument/2006/relationships/image" Target="../media/image24.emf"/><Relationship Id="rId12" Type="http://schemas.openxmlformats.org/officeDocument/2006/relationships/image" Target="../media/image25.png"/><Relationship Id="rId13" Type="http://schemas.openxmlformats.org/officeDocument/2006/relationships/image" Target="../media/image26.png"/><Relationship Id="rId1" Type="http://schemas.openxmlformats.org/officeDocument/2006/relationships/slideLayout" Target="../slideLayouts/slideLayout47.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png"/><Relationship Id="rId7" Type="http://schemas.openxmlformats.org/officeDocument/2006/relationships/image" Target="../media/image13.png"/><Relationship Id="rId8" Type="http://schemas.openxmlformats.org/officeDocument/2006/relationships/image" Target="../media/image12.png"/><Relationship Id="rId9" Type="http://schemas.openxmlformats.org/officeDocument/2006/relationships/image" Target="../media/image22.png"/><Relationship Id="rId10"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7.gif"/><Relationship Id="rId4" Type="http://schemas.openxmlformats.org/officeDocument/2006/relationships/image" Target="../media/image13.png"/><Relationship Id="rId5" Type="http://schemas.openxmlformats.org/officeDocument/2006/relationships/image" Target="../media/image12.png"/><Relationship Id="rId1" Type="http://schemas.openxmlformats.org/officeDocument/2006/relationships/slideLayout" Target="../slideLayouts/slideLayout110.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11.xml"/><Relationship Id="rId2"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13.png"/><Relationship Id="rId8" Type="http://schemas.openxmlformats.org/officeDocument/2006/relationships/image" Target="../media/image12.png"/><Relationship Id="rId1" Type="http://schemas.openxmlformats.org/officeDocument/2006/relationships/slideLayout" Target="../slideLayouts/slideLayout280.xml"/><Relationship Id="rId2"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2.png"/><Relationship Id="rId1" Type="http://schemas.openxmlformats.org/officeDocument/2006/relationships/slideLayout" Target="../slideLayouts/slideLayout127.xml"/><Relationship Id="rId2"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2.png"/><Relationship Id="rId1" Type="http://schemas.openxmlformats.org/officeDocument/2006/relationships/slideLayout" Target="../slideLayouts/slideLayout61.xml"/><Relationship Id="rId2"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2.png"/><Relationship Id="rId1" Type="http://schemas.openxmlformats.org/officeDocument/2006/relationships/slideLayout" Target="../slideLayouts/slideLayout61.xml"/><Relationship Id="rId2"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2.png"/><Relationship Id="rId1" Type="http://schemas.openxmlformats.org/officeDocument/2006/relationships/slideLayout" Target="../slideLayouts/slideLayout61.xml"/><Relationship Id="rId2"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2.png"/><Relationship Id="rId1" Type="http://schemas.openxmlformats.org/officeDocument/2006/relationships/slideLayout" Target="../slideLayouts/slideLayout61.xml"/><Relationship Id="rId2"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8.xml"/><Relationship Id="rId2" Type="http://schemas.openxmlformats.org/officeDocument/2006/relationships/image" Target="../media/image9.png"/><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13.png"/><Relationship Id="rId5" Type="http://schemas.openxmlformats.org/officeDocument/2006/relationships/image" Target="../media/image12.png"/><Relationship Id="rId1" Type="http://schemas.openxmlformats.org/officeDocument/2006/relationships/slideLayout" Target="../slideLayouts/slideLayout135.xml"/><Relationship Id="rId2"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2.png"/><Relationship Id="rId1" Type="http://schemas.openxmlformats.org/officeDocument/2006/relationships/slideLayout" Target="../slideLayouts/slideLayout56.xml"/><Relationship Id="rId2"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notesSlide" Target="../notesSlides/notesSlide6.xml"/><Relationship Id="rId3"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43.png"/><Relationship Id="rId5" Type="http://schemas.openxmlformats.org/officeDocument/2006/relationships/image" Target="../media/image13.png"/><Relationship Id="rId1" Type="http://schemas.openxmlformats.org/officeDocument/2006/relationships/slideLayout" Target="../slideLayouts/slideLayout218.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5.xml"/><Relationship Id="rId2" Type="http://schemas.openxmlformats.org/officeDocument/2006/relationships/notesSlide" Target="../notesSlides/notesSlide8.xml"/><Relationship Id="rId3"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0.xml"/><Relationship Id="rId2" Type="http://schemas.openxmlformats.org/officeDocument/2006/relationships/notesSlide" Target="../notesSlides/notesSlide9.xml"/><Relationship Id="rId3"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1.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1.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241.xml"/><Relationship Id="rId2"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image" Target="../media/image49.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notesSlide" Target="../notesSlides/notesSlide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2.jpg"/><Relationship Id="rId1" Type="http://schemas.openxmlformats.org/officeDocument/2006/relationships/slideLayout" Target="../slideLayouts/slideLayout231.xml"/><Relationship Id="rId2" Type="http://schemas.openxmlformats.org/officeDocument/2006/relationships/notesSlide" Target="../notesSlides/notesSlide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image" Target="../media/image53.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8.xml"/><Relationship Id="rId2" Type="http://schemas.openxmlformats.org/officeDocument/2006/relationships/notesSlide" Target="../notesSlides/notesSlide17.xml"/><Relationship Id="rId3" Type="http://schemas.openxmlformats.org/officeDocument/2006/relationships/image" Target="../media/image5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notesSlide" Target="../notesSlides/notesSlide18.xml"/><Relationship Id="rId3"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3.xml"/><Relationship Id="rId2" Type="http://schemas.openxmlformats.org/officeDocument/2006/relationships/notesSlide" Target="../notesSlides/notesSlide19.xml"/><Relationship Id="rId3"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png"/><Relationship Id="rId1" Type="http://schemas.openxmlformats.org/officeDocument/2006/relationships/slideLayout" Target="../slideLayouts/slideLayout302.xml"/><Relationship Id="rId2" Type="http://schemas.openxmlformats.org/officeDocument/2006/relationships/notesSlide" Target="../notesSlides/notesSlide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1.xml"/><Relationship Id="rId2" Type="http://schemas.openxmlformats.org/officeDocument/2006/relationships/notesSlide" Target="../notesSlides/notesSlide21.xml"/><Relationship Id="rId3" Type="http://schemas.openxmlformats.org/officeDocument/2006/relationships/image" Target="../media/image5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image" Target="../media/image6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61.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hyperlink" Target="http://www.ngdc.noaa.gov/eog/night_sat/spectra.html" TargetMode="External"/><Relationship Id="rId1" Type="http://schemas.openxmlformats.org/officeDocument/2006/relationships/slideLayout" Target="../slideLayouts/slideLayout160.xml"/><Relationship Id="rId2" Type="http://schemas.openxmlformats.org/officeDocument/2006/relationships/image" Target="../media/image62.emf"/></Relationships>
</file>

<file path=ppt/slides/_rels/slide53.xml.rels><?xml version="1.0" encoding="UTF-8" standalone="yes"?>
<Relationships xmlns="http://schemas.openxmlformats.org/package/2006/relationships"><Relationship Id="rId9" Type="http://schemas.openxmlformats.org/officeDocument/2006/relationships/image" Target="../media/image69.png"/><Relationship Id="rId20" Type="http://schemas.openxmlformats.org/officeDocument/2006/relationships/image" Target="../media/image80.png"/><Relationship Id="rId21" Type="http://schemas.openxmlformats.org/officeDocument/2006/relationships/image" Target="../media/image81.png"/><Relationship Id="rId22" Type="http://schemas.openxmlformats.org/officeDocument/2006/relationships/image" Target="../media/image82.png"/><Relationship Id="rId23" Type="http://schemas.openxmlformats.org/officeDocument/2006/relationships/image" Target="../media/image83.png"/><Relationship Id="rId24" Type="http://schemas.openxmlformats.org/officeDocument/2006/relationships/image" Target="../media/image84.png"/><Relationship Id="rId25" Type="http://schemas.openxmlformats.org/officeDocument/2006/relationships/image" Target="../media/image85.png"/><Relationship Id="rId26" Type="http://schemas.openxmlformats.org/officeDocument/2006/relationships/image" Target="../media/image86.png"/><Relationship Id="rId27" Type="http://schemas.openxmlformats.org/officeDocument/2006/relationships/image" Target="../media/image87.png"/><Relationship Id="rId10" Type="http://schemas.openxmlformats.org/officeDocument/2006/relationships/image" Target="../media/image70.png"/><Relationship Id="rId11" Type="http://schemas.openxmlformats.org/officeDocument/2006/relationships/image" Target="../media/image71.jpeg"/><Relationship Id="rId12" Type="http://schemas.openxmlformats.org/officeDocument/2006/relationships/image" Target="../media/image72.emf"/><Relationship Id="rId13" Type="http://schemas.openxmlformats.org/officeDocument/2006/relationships/image" Target="../media/image73.jpg"/><Relationship Id="rId14" Type="http://schemas.openxmlformats.org/officeDocument/2006/relationships/image" Target="../media/image74.jpg"/><Relationship Id="rId15" Type="http://schemas.openxmlformats.org/officeDocument/2006/relationships/image" Target="../media/image75.png"/><Relationship Id="rId16" Type="http://schemas.openxmlformats.org/officeDocument/2006/relationships/image" Target="../media/image76.png"/><Relationship Id="rId17" Type="http://schemas.openxmlformats.org/officeDocument/2006/relationships/image" Target="../media/image77.png"/><Relationship Id="rId18" Type="http://schemas.openxmlformats.org/officeDocument/2006/relationships/image" Target="../media/image78.png"/><Relationship Id="rId19" Type="http://schemas.openxmlformats.org/officeDocument/2006/relationships/image" Target="../media/image79.png"/><Relationship Id="rId1" Type="http://schemas.openxmlformats.org/officeDocument/2006/relationships/slideLayout" Target="../slideLayouts/slideLayout160.xml"/><Relationship Id="rId2" Type="http://schemas.openxmlformats.org/officeDocument/2006/relationships/notesSlide" Target="../notesSlides/notesSlide22.xml"/><Relationship Id="rId3" Type="http://schemas.openxmlformats.org/officeDocument/2006/relationships/image" Target="../media/image48.png"/><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image" Target="../media/image66.emf"/><Relationship Id="rId7" Type="http://schemas.openxmlformats.org/officeDocument/2006/relationships/image" Target="../media/image67.png"/><Relationship Id="rId8" Type="http://schemas.openxmlformats.org/officeDocument/2006/relationships/image" Target="../media/image68.jpeg"/></Relationships>
</file>

<file path=ppt/slides/_rels/slide54.xml.rels><?xml version="1.0" encoding="UTF-8" standalone="yes"?>
<Relationships xmlns="http://schemas.openxmlformats.org/package/2006/relationships"><Relationship Id="rId9" Type="http://schemas.openxmlformats.org/officeDocument/2006/relationships/image" Target="../media/image69.png"/><Relationship Id="rId20" Type="http://schemas.openxmlformats.org/officeDocument/2006/relationships/image" Target="../media/image80.png"/><Relationship Id="rId21" Type="http://schemas.openxmlformats.org/officeDocument/2006/relationships/image" Target="../media/image81.png"/><Relationship Id="rId22" Type="http://schemas.openxmlformats.org/officeDocument/2006/relationships/image" Target="../media/image82.png"/><Relationship Id="rId23" Type="http://schemas.openxmlformats.org/officeDocument/2006/relationships/image" Target="../media/image83.png"/><Relationship Id="rId24" Type="http://schemas.openxmlformats.org/officeDocument/2006/relationships/image" Target="../media/image84.png"/><Relationship Id="rId25" Type="http://schemas.openxmlformats.org/officeDocument/2006/relationships/image" Target="../media/image85.png"/><Relationship Id="rId26" Type="http://schemas.openxmlformats.org/officeDocument/2006/relationships/image" Target="../media/image86.png"/><Relationship Id="rId27" Type="http://schemas.openxmlformats.org/officeDocument/2006/relationships/image" Target="../media/image87.png"/><Relationship Id="rId10" Type="http://schemas.openxmlformats.org/officeDocument/2006/relationships/image" Target="../media/image70.png"/><Relationship Id="rId11" Type="http://schemas.openxmlformats.org/officeDocument/2006/relationships/image" Target="../media/image71.jpeg"/><Relationship Id="rId12" Type="http://schemas.openxmlformats.org/officeDocument/2006/relationships/image" Target="../media/image72.emf"/><Relationship Id="rId13" Type="http://schemas.openxmlformats.org/officeDocument/2006/relationships/image" Target="../media/image73.jpg"/><Relationship Id="rId14" Type="http://schemas.openxmlformats.org/officeDocument/2006/relationships/image" Target="../media/image74.jpg"/><Relationship Id="rId15" Type="http://schemas.openxmlformats.org/officeDocument/2006/relationships/image" Target="../media/image75.png"/><Relationship Id="rId16" Type="http://schemas.openxmlformats.org/officeDocument/2006/relationships/image" Target="../media/image76.png"/><Relationship Id="rId17" Type="http://schemas.openxmlformats.org/officeDocument/2006/relationships/image" Target="../media/image77.png"/><Relationship Id="rId18" Type="http://schemas.openxmlformats.org/officeDocument/2006/relationships/image" Target="../media/image78.png"/><Relationship Id="rId19" Type="http://schemas.openxmlformats.org/officeDocument/2006/relationships/image" Target="../media/image79.png"/><Relationship Id="rId1" Type="http://schemas.openxmlformats.org/officeDocument/2006/relationships/slideLayout" Target="../slideLayouts/slideLayout160.xml"/><Relationship Id="rId2" Type="http://schemas.openxmlformats.org/officeDocument/2006/relationships/notesSlide" Target="../notesSlides/notesSlide23.xml"/><Relationship Id="rId3" Type="http://schemas.openxmlformats.org/officeDocument/2006/relationships/image" Target="../media/image48.png"/><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image" Target="../media/image66.emf"/><Relationship Id="rId7" Type="http://schemas.openxmlformats.org/officeDocument/2006/relationships/image" Target="../media/image67.png"/><Relationship Id="rId8" Type="http://schemas.openxmlformats.org/officeDocument/2006/relationships/image" Target="../media/image6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image" Target="../media/image88.png"/><Relationship Id="rId3"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89.emf"/><Relationship Id="rId1" Type="http://schemas.openxmlformats.org/officeDocument/2006/relationships/vmlDrawing" Target="../drawings/vmlDrawing1.vml"/><Relationship Id="rId2" Type="http://schemas.openxmlformats.org/officeDocument/2006/relationships/slideLayout" Target="../slideLayouts/slideLayout16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notesSlide" Target="../notesSlides/notesSlide24.xml"/></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13.png"/><Relationship Id="rId5" Type="http://schemas.openxmlformats.org/officeDocument/2006/relationships/image" Target="../media/image12.png"/><Relationship Id="rId1" Type="http://schemas.openxmlformats.org/officeDocument/2006/relationships/slideLayout" Target="../slideLayouts/slideLayout187.xml"/><Relationship Id="rId2" Type="http://schemas.openxmlformats.org/officeDocument/2006/relationships/notesSlide" Target="../notesSlides/notesSlide25.xml"/></Relationships>
</file>

<file path=ppt/slides/_rels/slide59.xml.rels><?xml version="1.0" encoding="UTF-8" standalone="yes"?>
<Relationships xmlns="http://schemas.openxmlformats.org/package/2006/relationships"><Relationship Id="rId3" Type="http://schemas.openxmlformats.org/officeDocument/2006/relationships/image" Target="../media/image91.jpg"/><Relationship Id="rId4" Type="http://schemas.openxmlformats.org/officeDocument/2006/relationships/image" Target="../media/image92.png"/><Relationship Id="rId1" Type="http://schemas.openxmlformats.org/officeDocument/2006/relationships/slideLayout" Target="../slideLayouts/slideLayout196.xml"/><Relationship Id="rId2" Type="http://schemas.openxmlformats.org/officeDocument/2006/relationships/notesSlide" Target="../notesSlides/notesSlide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jpg"/><Relationship Id="rId1" Type="http://schemas.openxmlformats.org/officeDocument/2006/relationships/slideLayout" Target="../slideLayouts/slideLayout196.xml"/><Relationship Id="rId2" Type="http://schemas.openxmlformats.org/officeDocument/2006/relationships/notesSlide" Target="../notesSlides/notesSlide27.xml"/></Relationships>
</file>

<file path=ppt/slides/_rels/slide61.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13.png"/><Relationship Id="rId5" Type="http://schemas.openxmlformats.org/officeDocument/2006/relationships/image" Target="../media/image12.png"/><Relationship Id="rId1" Type="http://schemas.openxmlformats.org/officeDocument/2006/relationships/slideLayout" Target="../slideLayouts/slideLayout27.xml"/><Relationship Id="rId2" Type="http://schemas.openxmlformats.org/officeDocument/2006/relationships/notesSlide" Target="../notesSlides/notesSlide28.xml"/></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13.png"/><Relationship Id="rId5" Type="http://schemas.openxmlformats.org/officeDocument/2006/relationships/image" Target="../media/image12.png"/><Relationship Id="rId1" Type="http://schemas.openxmlformats.org/officeDocument/2006/relationships/slideLayout" Target="../slideLayouts/slideLayout61.xml"/><Relationship Id="rId2" Type="http://schemas.openxmlformats.org/officeDocument/2006/relationships/notesSlide" Target="../notesSlides/notesSlide2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12.png"/><Relationship Id="rId3" Type="http://schemas.openxmlformats.org/officeDocument/2006/relationships/image" Target="../media/image13.png"/></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2.png"/><Relationship Id="rId1" Type="http://schemas.openxmlformats.org/officeDocument/2006/relationships/slideLayout" Target="../slideLayouts/slideLayout103.xml"/><Relationship Id="rId2" Type="http://schemas.openxmlformats.org/officeDocument/2006/relationships/image" Target="../media/image96.png"/></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2.png"/><Relationship Id="rId1" Type="http://schemas.openxmlformats.org/officeDocument/2006/relationships/slideLayout" Target="../slideLayouts/slideLayout103.xml"/><Relationship Id="rId2" Type="http://schemas.openxmlformats.org/officeDocument/2006/relationships/image" Target="../media/image9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30.xml"/><Relationship Id="rId3" Type="http://schemas.openxmlformats.org/officeDocument/2006/relationships/image" Target="../media/image6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1.xml"/><Relationship Id="rId3" Type="http://schemas.openxmlformats.org/officeDocument/2006/relationships/image" Target="../media/image98.png"/></Relationships>
</file>

<file path=ppt/slides/_rels/slide68.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3.png"/><Relationship Id="rId5" Type="http://schemas.openxmlformats.org/officeDocument/2006/relationships/image" Target="../media/image12.png"/><Relationship Id="rId1" Type="http://schemas.openxmlformats.org/officeDocument/2006/relationships/slideLayout" Target="../slideLayouts/slideLayout61.xml"/><Relationship Id="rId2" Type="http://schemas.openxmlformats.org/officeDocument/2006/relationships/notesSlide" Target="../notesSlides/notesSlide32.xml"/></Relationships>
</file>

<file path=ppt/slides/_rels/slide69.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3.png"/><Relationship Id="rId5" Type="http://schemas.openxmlformats.org/officeDocument/2006/relationships/image" Target="../media/image12.png"/><Relationship Id="rId1" Type="http://schemas.openxmlformats.org/officeDocument/2006/relationships/slideLayout" Target="../slideLayouts/slideLayout61.xml"/><Relationship Id="rId2" Type="http://schemas.openxmlformats.org/officeDocument/2006/relationships/notesSlide" Target="../notesSlides/notesSlide3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8.xml"/><Relationship Id="rId2"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3.png"/><Relationship Id="rId5" Type="http://schemas.openxmlformats.org/officeDocument/2006/relationships/image" Target="../media/image12.png"/><Relationship Id="rId1" Type="http://schemas.openxmlformats.org/officeDocument/2006/relationships/slideLayout" Target="../slideLayouts/slideLayout58.xml"/><Relationship Id="rId2" Type="http://schemas.openxmlformats.org/officeDocument/2006/relationships/image" Target="../media/image10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notesSlide" Target="../notesSlides/notesSlide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8.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3.png"/><Relationship Id="rId5" Type="http://schemas.openxmlformats.org/officeDocument/2006/relationships/image" Target="../media/image12.png"/><Relationship Id="rId1" Type="http://schemas.openxmlformats.org/officeDocument/2006/relationships/slideLayout" Target="../slideLayouts/slideLayout75.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2930179" y="1067512"/>
            <a:ext cx="5910122" cy="476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r>
              <a:rPr lang="en-US" b="1" dirty="0" smtClean="0">
                <a:solidFill>
                  <a:srgbClr val="000090"/>
                </a:solidFill>
                <a:cs typeface="Arial" charset="0"/>
              </a:rPr>
              <a:t>North American pollution measurements from</a:t>
            </a:r>
          </a:p>
          <a:p>
            <a:pPr algn="r" eaLnBrk="1" hangingPunct="1"/>
            <a:r>
              <a:rPr lang="en-US" b="1" dirty="0" smtClean="0">
                <a:solidFill>
                  <a:srgbClr val="000090"/>
                </a:solidFill>
                <a:cs typeface="Arial" charset="0"/>
              </a:rPr>
              <a:t>geostationary orbit with</a:t>
            </a:r>
          </a:p>
          <a:p>
            <a:pPr algn="r" eaLnBrk="1" hangingPunct="1"/>
            <a:r>
              <a:rPr lang="en-US" b="1" dirty="0" smtClean="0">
                <a:solidFill>
                  <a:srgbClr val="000090"/>
                </a:solidFill>
                <a:cs typeface="Arial" charset="0"/>
              </a:rPr>
              <a:t>Tropospheric Emissions:</a:t>
            </a:r>
          </a:p>
          <a:p>
            <a:pPr algn="r" eaLnBrk="1" hangingPunct="1"/>
            <a:r>
              <a:rPr lang="en-US" b="1" dirty="0" smtClean="0">
                <a:solidFill>
                  <a:srgbClr val="000090"/>
                </a:solidFill>
                <a:cs typeface="Arial" charset="0"/>
              </a:rPr>
              <a:t>Monitoring of Pollution</a:t>
            </a:r>
          </a:p>
          <a:p>
            <a:pPr algn="r" eaLnBrk="1" hangingPunct="1">
              <a:spcAft>
                <a:spcPts val="1200"/>
              </a:spcAft>
            </a:pPr>
            <a:r>
              <a:rPr lang="en-US" b="1" dirty="0" smtClean="0">
                <a:solidFill>
                  <a:srgbClr val="000090"/>
                </a:solidFill>
                <a:cs typeface="Arial" charset="0"/>
              </a:rPr>
              <a:t>(TEMPO)</a:t>
            </a:r>
          </a:p>
          <a:p>
            <a:pPr algn="r" eaLnBrk="1" hangingPunct="1"/>
            <a:r>
              <a:rPr lang="en-US" b="1" dirty="0" smtClean="0">
                <a:solidFill>
                  <a:srgbClr val="000090"/>
                </a:solidFill>
                <a:cs typeface="Arial" charset="0"/>
              </a:rPr>
              <a:t>tempo.si.edu</a:t>
            </a:r>
            <a:endParaRPr lang="en-US" dirty="0" smtClean="0">
              <a:solidFill>
                <a:srgbClr val="000090"/>
              </a:solidFill>
              <a:cs typeface="Arial" charset="0"/>
            </a:endParaRPr>
          </a:p>
          <a:p>
            <a:pPr algn="r" eaLnBrk="1" hangingPunct="1"/>
            <a:endParaRPr lang="en-US" sz="1800" b="1" dirty="0" smtClean="0">
              <a:solidFill>
                <a:srgbClr val="000090"/>
              </a:solidFill>
              <a:cs typeface="Arial" charset="0"/>
            </a:endParaRPr>
          </a:p>
          <a:p>
            <a:pPr algn="r" eaLnBrk="1" hangingPunct="1"/>
            <a:r>
              <a:rPr lang="en-US" sz="1800" b="1" dirty="0" smtClean="0">
                <a:solidFill>
                  <a:srgbClr val="000090"/>
                </a:solidFill>
                <a:cs typeface="Arial" charset="0"/>
              </a:rPr>
              <a:t>Kelly Chance</a:t>
            </a:r>
          </a:p>
          <a:p>
            <a:pPr algn="r" eaLnBrk="1" hangingPunct="1"/>
            <a:r>
              <a:rPr lang="en-US" sz="1800" b="1" dirty="0" smtClean="0">
                <a:solidFill>
                  <a:srgbClr val="000090"/>
                </a:solidFill>
                <a:cs typeface="Arial" charset="0"/>
              </a:rPr>
              <a:t>Smithsonian Astrophysical</a:t>
            </a:r>
          </a:p>
          <a:p>
            <a:pPr algn="r" eaLnBrk="1" hangingPunct="1"/>
            <a:r>
              <a:rPr lang="en-US" sz="1800" b="1" dirty="0" smtClean="0">
                <a:solidFill>
                  <a:srgbClr val="000090"/>
                </a:solidFill>
                <a:cs typeface="Arial" charset="0"/>
              </a:rPr>
              <a:t>Observatory</a:t>
            </a:r>
            <a:endParaRPr lang="en-US" sz="1800" b="1" dirty="0">
              <a:solidFill>
                <a:srgbClr val="000090"/>
              </a:solidFill>
              <a:cs typeface="Arial" charset="0"/>
            </a:endParaRPr>
          </a:p>
          <a:p>
            <a:pPr algn="r" defTabSz="914400" fontAlgn="base">
              <a:lnSpc>
                <a:spcPct val="80000"/>
              </a:lnSpc>
              <a:spcBef>
                <a:spcPct val="0"/>
              </a:spcBef>
              <a:spcAft>
                <a:spcPct val="0"/>
              </a:spcAft>
            </a:pPr>
            <a:endParaRPr lang="en-US" sz="1800" b="1" dirty="0" smtClean="0">
              <a:solidFill>
                <a:srgbClr val="000090"/>
              </a:solidFill>
              <a:cs typeface="Arial" charset="0"/>
            </a:endParaRPr>
          </a:p>
          <a:p>
            <a:pPr algn="r" defTabSz="914400" fontAlgn="base">
              <a:lnSpc>
                <a:spcPct val="80000"/>
              </a:lnSpc>
              <a:spcBef>
                <a:spcPct val="0"/>
              </a:spcBef>
              <a:spcAft>
                <a:spcPct val="0"/>
              </a:spcAft>
            </a:pPr>
            <a:endParaRPr lang="en-US" sz="1600" b="1" dirty="0" smtClean="0">
              <a:solidFill>
                <a:srgbClr val="000090"/>
              </a:solidFill>
              <a:cs typeface="Arial" charset="0"/>
            </a:endParaRPr>
          </a:p>
          <a:p>
            <a:pPr algn="r" defTabSz="914400" fontAlgn="base">
              <a:lnSpc>
                <a:spcPct val="80000"/>
              </a:lnSpc>
              <a:spcBef>
                <a:spcPct val="0"/>
              </a:spcBef>
              <a:spcAft>
                <a:spcPct val="0"/>
              </a:spcAft>
            </a:pPr>
            <a:r>
              <a:rPr lang="en-US" sz="1600" b="1" dirty="0" smtClean="0">
                <a:solidFill>
                  <a:srgbClr val="000090"/>
                </a:solidFill>
                <a:cs typeface="Arial" charset="0"/>
              </a:rPr>
              <a:t>University of Colorado</a:t>
            </a:r>
          </a:p>
          <a:p>
            <a:pPr algn="r" defTabSz="914400" fontAlgn="base">
              <a:lnSpc>
                <a:spcPct val="80000"/>
              </a:lnSpc>
              <a:spcBef>
                <a:spcPct val="0"/>
              </a:spcBef>
              <a:spcAft>
                <a:spcPct val="0"/>
              </a:spcAft>
            </a:pPr>
            <a:r>
              <a:rPr lang="en-US" sz="1600" b="1" dirty="0" smtClean="0">
                <a:solidFill>
                  <a:srgbClr val="000090"/>
                </a:solidFill>
                <a:cs typeface="Arial" charset="0"/>
              </a:rPr>
              <a:t>April10, 2017</a:t>
            </a:r>
            <a:endParaRPr lang="en-US" sz="1600" b="1" dirty="0">
              <a:solidFill>
                <a:srgbClr val="000090"/>
              </a:solidFill>
              <a:cs typeface="Arial" charset="0"/>
            </a:endParaRPr>
          </a:p>
        </p:txBody>
      </p:sp>
    </p:spTree>
    <p:extLst>
      <p:ext uri="{BB962C8B-B14F-4D97-AF65-F5344CB8AC3E}">
        <p14:creationId xmlns:p14="http://schemas.microsoft.com/office/powerpoint/2010/main" val="291954015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LEO measurement capability</a:t>
            </a:r>
            <a:endParaRPr lang="en-US" sz="3200" dirty="0">
              <a:solidFill>
                <a:schemeClr val="bg1">
                  <a:lumMod val="85000"/>
                </a:schemeClr>
              </a:solidFil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10</a:t>
            </a:fld>
            <a:endParaRPr lang="en-US" dirty="0">
              <a:solidFill>
                <a:prstClr val="black">
                  <a:tint val="75000"/>
                </a:prstClr>
              </a:solidFill>
              <a:latin typeface="Calibri"/>
            </a:endParaRPr>
          </a:p>
        </p:txBody>
      </p:sp>
      <p:sp>
        <p:nvSpPr>
          <p:cNvPr id="6" name="TextBox 4"/>
          <p:cNvSpPr txBox="1">
            <a:spLocks noChangeArrowheads="1"/>
          </p:cNvSpPr>
          <p:nvPr/>
        </p:nvSpPr>
        <p:spPr bwMode="auto">
          <a:xfrm>
            <a:off x="0" y="1200150"/>
            <a:ext cx="91440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eaLnBrk="1" fontAlgn="base" hangingPunct="1">
              <a:spcBef>
                <a:spcPct val="0"/>
              </a:spcBef>
              <a:spcAft>
                <a:spcPts val="1200"/>
              </a:spcAft>
              <a:buClr>
                <a:srgbClr val="CCCCFF"/>
              </a:buClr>
              <a:buSzPct val="70000"/>
              <a:buFont typeface="Wingdings" charset="0"/>
              <a:buNone/>
            </a:pPr>
            <a:r>
              <a:rPr lang="en-US" sz="3000" dirty="0" smtClean="0">
                <a:solidFill>
                  <a:srgbClr val="000090"/>
                </a:solidFill>
                <a:cs typeface="Arial" charset="0"/>
              </a:rPr>
              <a:t>A </a:t>
            </a:r>
            <a:r>
              <a:rPr lang="en-US" sz="3000" dirty="0">
                <a:solidFill>
                  <a:srgbClr val="000090"/>
                </a:solidFill>
                <a:cs typeface="Arial" charset="0"/>
              </a:rPr>
              <a:t>full, minimally-redundant, set of polluting gases, plus aerosols and clouds is now measured to very high precision from satellites. Ultraviolet and visible spectroscopy of backscattered radiation provides O</a:t>
            </a:r>
            <a:r>
              <a:rPr lang="en-US" sz="3000" baseline="-25000" dirty="0">
                <a:solidFill>
                  <a:srgbClr val="000090"/>
                </a:solidFill>
                <a:cs typeface="Arial" charset="0"/>
              </a:rPr>
              <a:t>3</a:t>
            </a:r>
            <a:r>
              <a:rPr lang="en-US" sz="3000" dirty="0">
                <a:solidFill>
                  <a:srgbClr val="000090"/>
                </a:solidFill>
                <a:cs typeface="Arial" charset="0"/>
              </a:rPr>
              <a:t> (including profiles and tropospheric O</a:t>
            </a:r>
            <a:r>
              <a:rPr lang="en-US" sz="3000" baseline="-25000" dirty="0">
                <a:solidFill>
                  <a:srgbClr val="000090"/>
                </a:solidFill>
                <a:cs typeface="Arial" charset="0"/>
              </a:rPr>
              <a:t>3</a:t>
            </a:r>
            <a:r>
              <a:rPr lang="en-US" sz="3000" dirty="0">
                <a:solidFill>
                  <a:srgbClr val="000090"/>
                </a:solidFill>
                <a:cs typeface="Arial" charset="0"/>
              </a:rPr>
              <a:t>), NO</a:t>
            </a:r>
            <a:r>
              <a:rPr lang="en-US" sz="3000" baseline="-25000" dirty="0">
                <a:solidFill>
                  <a:srgbClr val="000090"/>
                </a:solidFill>
                <a:cs typeface="Arial" charset="0"/>
              </a:rPr>
              <a:t>2</a:t>
            </a:r>
            <a:r>
              <a:rPr lang="en-US" sz="3000" dirty="0">
                <a:solidFill>
                  <a:srgbClr val="000090"/>
                </a:solidFill>
                <a:cs typeface="Arial" charset="0"/>
              </a:rPr>
              <a:t> (for NO</a:t>
            </a:r>
            <a:r>
              <a:rPr lang="en-US" sz="3000" baseline="-25000" dirty="0">
                <a:solidFill>
                  <a:srgbClr val="000090"/>
                </a:solidFill>
                <a:cs typeface="Arial" charset="0"/>
              </a:rPr>
              <a:t>x</a:t>
            </a:r>
            <a:r>
              <a:rPr lang="en-US" sz="3000" dirty="0">
                <a:solidFill>
                  <a:srgbClr val="000090"/>
                </a:solidFill>
                <a:cs typeface="Arial" charset="0"/>
              </a:rPr>
              <a:t>), H</a:t>
            </a:r>
            <a:r>
              <a:rPr lang="en-US" sz="3000" baseline="-25000" dirty="0">
                <a:solidFill>
                  <a:srgbClr val="000090"/>
                </a:solidFill>
                <a:cs typeface="Arial" charset="0"/>
              </a:rPr>
              <a:t>2</a:t>
            </a:r>
            <a:r>
              <a:rPr lang="en-US" sz="3000" dirty="0">
                <a:solidFill>
                  <a:srgbClr val="000090"/>
                </a:solidFill>
                <a:cs typeface="Arial" charset="0"/>
              </a:rPr>
              <a:t>CO and C</a:t>
            </a:r>
            <a:r>
              <a:rPr lang="en-US" sz="3000" baseline="-25000" dirty="0">
                <a:solidFill>
                  <a:srgbClr val="000090"/>
                </a:solidFill>
                <a:cs typeface="Arial" charset="0"/>
              </a:rPr>
              <a:t>2</a:t>
            </a:r>
            <a:r>
              <a:rPr lang="en-US" sz="3000" dirty="0">
                <a:solidFill>
                  <a:srgbClr val="000090"/>
                </a:solidFill>
                <a:cs typeface="Arial" charset="0"/>
              </a:rPr>
              <a:t>H</a:t>
            </a:r>
            <a:r>
              <a:rPr lang="en-US" sz="3000" baseline="-25000" dirty="0">
                <a:solidFill>
                  <a:srgbClr val="000090"/>
                </a:solidFill>
                <a:cs typeface="Arial" charset="0"/>
              </a:rPr>
              <a:t>2</a:t>
            </a:r>
            <a:r>
              <a:rPr lang="en-US" sz="3000" dirty="0">
                <a:solidFill>
                  <a:srgbClr val="000090"/>
                </a:solidFill>
                <a:cs typeface="Arial" charset="0"/>
              </a:rPr>
              <a:t>O</a:t>
            </a:r>
            <a:r>
              <a:rPr lang="en-US" sz="3000" baseline="-25000" dirty="0">
                <a:solidFill>
                  <a:srgbClr val="000090"/>
                </a:solidFill>
                <a:cs typeface="Arial" charset="0"/>
              </a:rPr>
              <a:t>2</a:t>
            </a:r>
            <a:r>
              <a:rPr lang="en-US" sz="3000" dirty="0">
                <a:solidFill>
                  <a:srgbClr val="000090"/>
                </a:solidFill>
                <a:cs typeface="Arial" charset="0"/>
              </a:rPr>
              <a:t> (for VOCs), SO</a:t>
            </a:r>
            <a:r>
              <a:rPr lang="en-US" sz="3000" baseline="-25000" dirty="0">
                <a:solidFill>
                  <a:srgbClr val="000090"/>
                </a:solidFill>
                <a:cs typeface="Arial" charset="0"/>
              </a:rPr>
              <a:t>2</a:t>
            </a:r>
            <a:r>
              <a:rPr lang="en-US" sz="3000" dirty="0">
                <a:solidFill>
                  <a:srgbClr val="000090"/>
                </a:solidFill>
                <a:cs typeface="Arial" charset="0"/>
              </a:rPr>
              <a:t>, H</a:t>
            </a:r>
            <a:r>
              <a:rPr lang="en-US" sz="3000" baseline="-25000" dirty="0">
                <a:solidFill>
                  <a:srgbClr val="000090"/>
                </a:solidFill>
                <a:cs typeface="Arial" charset="0"/>
              </a:rPr>
              <a:t>2</a:t>
            </a:r>
            <a:r>
              <a:rPr lang="en-US" sz="3000" dirty="0">
                <a:solidFill>
                  <a:srgbClr val="000090"/>
                </a:solidFill>
                <a:cs typeface="Arial" charset="0"/>
              </a:rPr>
              <a:t>O, </a:t>
            </a:r>
            <a:r>
              <a:rPr lang="en-US" sz="3000" dirty="0" smtClean="0">
                <a:solidFill>
                  <a:srgbClr val="000090"/>
                </a:solidFill>
                <a:cs typeface="Arial" charset="0"/>
              </a:rPr>
              <a:t>O</a:t>
            </a:r>
            <a:r>
              <a:rPr lang="en-US" sz="3000" baseline="-25000" dirty="0" smtClean="0">
                <a:solidFill>
                  <a:srgbClr val="000090"/>
                </a:solidFill>
                <a:cs typeface="Arial" charset="0"/>
              </a:rPr>
              <a:t>2</a:t>
            </a:r>
            <a:r>
              <a:rPr lang="en-US" sz="3000" dirty="0" smtClean="0">
                <a:solidFill>
                  <a:srgbClr val="000090"/>
                </a:solidFill>
                <a:cs typeface="Arial" charset="0"/>
              </a:rPr>
              <a:t>, O</a:t>
            </a:r>
            <a:r>
              <a:rPr lang="en-US" sz="3000" baseline="-25000" dirty="0" smtClean="0">
                <a:solidFill>
                  <a:srgbClr val="000090"/>
                </a:solidFill>
                <a:cs typeface="Arial" charset="0"/>
              </a:rPr>
              <a:t>2</a:t>
            </a:r>
            <a:r>
              <a:rPr lang="en-US" sz="3000" dirty="0">
                <a:solidFill>
                  <a:srgbClr val="000090"/>
                </a:solidFill>
                <a:cs typeface="Arial" charset="0"/>
              </a:rPr>
              <a:t>-O</a:t>
            </a:r>
            <a:r>
              <a:rPr lang="en-US" sz="3000" baseline="-25000" dirty="0">
                <a:solidFill>
                  <a:srgbClr val="000090"/>
                </a:solidFill>
                <a:cs typeface="Arial" charset="0"/>
              </a:rPr>
              <a:t>2</a:t>
            </a:r>
            <a:r>
              <a:rPr lang="en-US" sz="3000" dirty="0">
                <a:solidFill>
                  <a:srgbClr val="000090"/>
                </a:solidFill>
                <a:cs typeface="Arial" charset="0"/>
              </a:rPr>
              <a:t>, N</a:t>
            </a:r>
            <a:r>
              <a:rPr lang="en-US" sz="3000" baseline="-25000" dirty="0">
                <a:solidFill>
                  <a:srgbClr val="000090"/>
                </a:solidFill>
                <a:cs typeface="Arial" charset="0"/>
              </a:rPr>
              <a:t>2</a:t>
            </a:r>
            <a:r>
              <a:rPr lang="en-US" sz="3000" dirty="0">
                <a:solidFill>
                  <a:srgbClr val="000090"/>
                </a:solidFill>
                <a:cs typeface="Arial" charset="0"/>
              </a:rPr>
              <a:t> and O</a:t>
            </a:r>
            <a:r>
              <a:rPr lang="en-US" sz="3000" baseline="-25000" dirty="0">
                <a:solidFill>
                  <a:srgbClr val="000090"/>
                </a:solidFill>
                <a:cs typeface="Arial" charset="0"/>
              </a:rPr>
              <a:t>2</a:t>
            </a:r>
            <a:r>
              <a:rPr lang="en-US" sz="3000" dirty="0">
                <a:solidFill>
                  <a:srgbClr val="000090"/>
                </a:solidFill>
                <a:cs typeface="Arial" charset="0"/>
              </a:rPr>
              <a:t> Raman scattering, and halogen oxides (BrO, ClO, IO, OClO). Satellite spectrometers </a:t>
            </a:r>
            <a:r>
              <a:rPr lang="en-US" sz="3000" dirty="0" smtClean="0">
                <a:solidFill>
                  <a:srgbClr val="000090"/>
                </a:solidFill>
                <a:cs typeface="Arial" charset="0"/>
              </a:rPr>
              <a:t>we planned </a:t>
            </a:r>
            <a:r>
              <a:rPr lang="en-US" sz="3000" dirty="0">
                <a:solidFill>
                  <a:srgbClr val="000090"/>
                </a:solidFill>
                <a:cs typeface="Arial" charset="0"/>
              </a:rPr>
              <a:t>since 1985 began making these measurements in 1995.</a:t>
            </a:r>
          </a:p>
        </p:txBody>
      </p:sp>
    </p:spTree>
    <p:extLst>
      <p:ext uri="{BB962C8B-B14F-4D97-AF65-F5344CB8AC3E}">
        <p14:creationId xmlns:p14="http://schemas.microsoft.com/office/powerpoint/2010/main" val="399671692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419843" name="Group 2"/>
          <p:cNvGrpSpPr>
            <a:grpSpLocks/>
          </p:cNvGrpSpPr>
          <p:nvPr/>
        </p:nvGrpSpPr>
        <p:grpSpPr bwMode="auto">
          <a:xfrm>
            <a:off x="4027488" y="750534"/>
            <a:ext cx="2328862" cy="3387725"/>
            <a:chOff x="60" y="1725"/>
            <a:chExt cx="1467" cy="2134"/>
          </a:xfrm>
        </p:grpSpPr>
        <p:pic>
          <p:nvPicPr>
            <p:cNvPr id="41985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 y="1725"/>
              <a:ext cx="1013"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985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 y="2744"/>
              <a:ext cx="1036" cy="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19859" name="Text Box 5"/>
            <p:cNvSpPr txBox="1">
              <a:spLocks noChangeArrowheads="1"/>
            </p:cNvSpPr>
            <p:nvPr/>
          </p:nvSpPr>
          <p:spPr bwMode="auto">
            <a:xfrm>
              <a:off x="60" y="3456"/>
              <a:ext cx="146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9pPr>
            </a:lstStyle>
            <a:p>
              <a:pPr fontAlgn="base">
                <a:spcBef>
                  <a:spcPct val="0"/>
                </a:spcBef>
                <a:spcAft>
                  <a:spcPct val="0"/>
                </a:spcAft>
                <a:buClr>
                  <a:srgbClr val="000000"/>
                </a:buClr>
                <a:buSzPct val="100000"/>
                <a:buFont typeface="Verdana" charset="0"/>
                <a:buNone/>
              </a:pPr>
              <a:r>
                <a:rPr lang="en-US" sz="1200" b="0" dirty="0" smtClean="0">
                  <a:solidFill>
                    <a:srgbClr val="EAEAEA"/>
                  </a:solidFill>
                  <a:latin typeface="Verdana" charset="0"/>
                  <a:cs typeface="Arial" charset="0"/>
                </a:rPr>
                <a:t>Kilauea activity, source of the VOG event in Honolulu on 9 November 2004</a:t>
              </a:r>
            </a:p>
          </p:txBody>
        </p:sp>
      </p:grpSp>
      <p:sp>
        <p:nvSpPr>
          <p:cNvPr id="419844" name="Rectangle 6"/>
          <p:cNvSpPr>
            <a:spLocks noChangeArrowheads="1"/>
          </p:cNvSpPr>
          <p:nvPr/>
        </p:nvSpPr>
        <p:spPr bwMode="auto">
          <a:xfrm>
            <a:off x="2351468" y="-146333"/>
            <a:ext cx="6571361"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algn="ctr" fontAlgn="base">
              <a:spcBef>
                <a:spcPct val="0"/>
              </a:spcBef>
              <a:spcAft>
                <a:spcPct val="0"/>
              </a:spcAft>
              <a:buClr>
                <a:srgbClr val="000000"/>
              </a:buClr>
              <a:buSzPct val="100000"/>
              <a:buFont typeface="Arial Black"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smtClean="0">
                <a:solidFill>
                  <a:srgbClr val="EEC85E"/>
                </a:solidFill>
                <a:latin typeface="+mj-lt"/>
                <a:ea typeface="ＭＳ Ｐゴシック" charset="0"/>
                <a:cs typeface="Arial" charset="0"/>
              </a:rPr>
              <a:t>GOME, SCIAMACHY, and OMI examples</a:t>
            </a:r>
          </a:p>
        </p:txBody>
      </p:sp>
      <p:pic>
        <p:nvPicPr>
          <p:cNvPr id="41984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4588" y="538433"/>
            <a:ext cx="2833687"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9847" name="Picture 15" descr="OMCHOCHO-2006m08_0p10_040_Asia_ov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5488" y="4986338"/>
            <a:ext cx="28702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49" name="Picture 5" descr="sao-logo.tif"/>
          <p:cNvPicPr>
            <a:picLocks noChangeAspect="1"/>
          </p:cNvPicPr>
          <p:nvPr/>
        </p:nvPicPr>
        <p:blipFill>
          <a:blip r:embed="rId7">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19850" name="Picture 10" descr="cfa-banner1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94725" y="14288"/>
            <a:ext cx="54927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9525" y="436175"/>
            <a:ext cx="3821113" cy="2247900"/>
            <a:chOff x="9525" y="772711"/>
            <a:chExt cx="3821113" cy="2247900"/>
          </a:xfrm>
        </p:grpSpPr>
        <p:grpSp>
          <p:nvGrpSpPr>
            <p:cNvPr id="419842" name="Group 12"/>
            <p:cNvGrpSpPr>
              <a:grpSpLocks/>
            </p:cNvGrpSpPr>
            <p:nvPr/>
          </p:nvGrpSpPr>
          <p:grpSpPr bwMode="auto">
            <a:xfrm>
              <a:off x="9525" y="772711"/>
              <a:ext cx="3821113" cy="2247900"/>
              <a:chOff x="2820" y="99"/>
              <a:chExt cx="2407" cy="1416"/>
            </a:xfrm>
          </p:grpSpPr>
          <p:pic>
            <p:nvPicPr>
              <p:cNvPr id="419860" name="Picture 13" descr="NO2_Zoom_US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20" y="99"/>
                <a:ext cx="2407"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61" name="Picture 14" descr="LA2_NO2_zoo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64" y="602"/>
                <a:ext cx="1343" cy="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Box 16"/>
            <p:cNvSpPr txBox="1"/>
            <p:nvPr/>
          </p:nvSpPr>
          <p:spPr>
            <a:xfrm>
              <a:off x="968375" y="1119188"/>
              <a:ext cx="1109663" cy="584200"/>
            </a:xfrm>
            <a:prstGeom prst="rect">
              <a:avLst/>
            </a:prstGeom>
            <a:noFill/>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fontAlgn="base">
                <a:spcBef>
                  <a:spcPct val="0"/>
                </a:spcBef>
                <a:spcAft>
                  <a:spcPct val="0"/>
                </a:spcAft>
                <a:defRPr/>
              </a:pPr>
              <a:r>
                <a:rPr lang="en-US" sz="3200" b="0" dirty="0" smtClean="0">
                  <a:solidFill>
                    <a:srgbClr val="FFFF00"/>
                  </a:solidFill>
                  <a:effectLst>
                    <a:outerShdw blurRad="38100" dist="38100" dir="2700000" algn="tl">
                      <a:srgbClr val="FFFFFF"/>
                    </a:outerShdw>
                  </a:effectLst>
                  <a:latin typeface="Verdana" charset="0"/>
                </a:rPr>
                <a:t>NO</a:t>
              </a:r>
              <a:r>
                <a:rPr lang="en-US" sz="3200" b="0" baseline="-25000" dirty="0" smtClean="0">
                  <a:solidFill>
                    <a:srgbClr val="FFFF00"/>
                  </a:solidFill>
                  <a:effectLst>
                    <a:outerShdw blurRad="38100" dist="38100" dir="2700000" algn="tl">
                      <a:srgbClr val="FFFFFF"/>
                    </a:outerShdw>
                  </a:effectLst>
                  <a:latin typeface="Verdana" charset="0"/>
                </a:rPr>
                <a:t>2</a:t>
              </a:r>
            </a:p>
          </p:txBody>
        </p:sp>
        <p:cxnSp>
          <p:nvCxnSpPr>
            <p:cNvPr id="419852" name="Straight Arrow Connector 18"/>
            <p:cNvCxnSpPr>
              <a:cxnSpLocks noChangeShapeType="1"/>
            </p:cNvCxnSpPr>
            <p:nvPr/>
          </p:nvCxnSpPr>
          <p:spPr bwMode="auto">
            <a:xfrm>
              <a:off x="819150" y="1811192"/>
              <a:ext cx="736600" cy="231775"/>
            </a:xfrm>
            <a:prstGeom prst="straightConnector1">
              <a:avLst/>
            </a:prstGeom>
            <a:noFill/>
            <a:ln w="38100">
              <a:solidFill>
                <a:srgbClr val="FFFF00"/>
              </a:solidFill>
              <a:round/>
              <a:headEnd/>
              <a:tailEnd type="arrow" w="med" len="med"/>
            </a:ln>
            <a:extLst>
              <a:ext uri="{909E8E84-426E-40dd-AFC4-6F175D3DCCD1}">
                <a14:hiddenFill xmlns:a14="http://schemas.microsoft.com/office/drawing/2010/main">
                  <a:noFill/>
                </a14:hiddenFill>
              </a:ext>
            </a:extLst>
          </p:spPr>
        </p:cxnSp>
      </p:grpSp>
      <p:grpSp>
        <p:nvGrpSpPr>
          <p:cNvPr id="2" name="Group 1"/>
          <p:cNvGrpSpPr/>
          <p:nvPr/>
        </p:nvGrpSpPr>
        <p:grpSpPr>
          <a:xfrm>
            <a:off x="130260" y="2506143"/>
            <a:ext cx="3214603" cy="2422266"/>
            <a:chOff x="-165100" y="3559175"/>
            <a:chExt cx="3509963" cy="2586038"/>
          </a:xfrm>
        </p:grpSpPr>
        <p:pic>
          <p:nvPicPr>
            <p:cNvPr id="419846"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5100" y="3559175"/>
              <a:ext cx="3509963"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 name="TextBox 19"/>
            <p:cNvSpPr txBox="1"/>
            <p:nvPr/>
          </p:nvSpPr>
          <p:spPr>
            <a:xfrm>
              <a:off x="657225" y="3730577"/>
              <a:ext cx="1935163" cy="2062162"/>
            </a:xfrm>
            <a:prstGeom prst="rect">
              <a:avLst/>
            </a:prstGeom>
            <a:noFill/>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fontAlgn="base">
                <a:spcBef>
                  <a:spcPct val="0"/>
                </a:spcBef>
                <a:spcAft>
                  <a:spcPct val="0"/>
                </a:spcAft>
                <a:defRPr/>
              </a:pPr>
              <a:r>
                <a:rPr lang="en-US" sz="3200" b="0" dirty="0" smtClean="0">
                  <a:solidFill>
                    <a:srgbClr val="FFFF00"/>
                  </a:solidFill>
                  <a:effectLst>
                    <a:outerShdw blurRad="38100" dist="38100" dir="2700000" algn="tl">
                      <a:srgbClr val="FFFFFF"/>
                    </a:outerShdw>
                  </a:effectLst>
                  <a:latin typeface="Verdana" charset="0"/>
                </a:rPr>
                <a:t>O</a:t>
              </a:r>
              <a:r>
                <a:rPr lang="en-US" sz="3200" b="0" baseline="-25000" dirty="0" smtClean="0">
                  <a:solidFill>
                    <a:srgbClr val="FFFF00"/>
                  </a:solidFill>
                  <a:effectLst>
                    <a:outerShdw blurRad="38100" dist="38100" dir="2700000" algn="tl">
                      <a:srgbClr val="FFFFFF"/>
                    </a:outerShdw>
                  </a:effectLst>
                  <a:latin typeface="Verdana" charset="0"/>
                </a:rPr>
                <a:t>3</a:t>
              </a:r>
              <a:r>
                <a:rPr lang="en-US" sz="3200" b="0" dirty="0" smtClean="0">
                  <a:solidFill>
                    <a:srgbClr val="FFFF00"/>
                  </a:solidFill>
                  <a:effectLst>
                    <a:outerShdw blurRad="38100" dist="38100" dir="2700000" algn="tl">
                      <a:srgbClr val="FFFFFF"/>
                    </a:outerShdw>
                  </a:effectLst>
                  <a:latin typeface="Verdana" charset="0"/>
                </a:rPr>
                <a:t>  </a:t>
              </a:r>
              <a:r>
                <a:rPr lang="en-US" b="0" dirty="0" smtClean="0">
                  <a:solidFill>
                    <a:srgbClr val="FFFF00"/>
                  </a:solidFill>
                  <a:effectLst>
                    <a:outerShdw blurRad="38100" dist="38100" dir="2700000" algn="tl">
                      <a:srgbClr val="FFFFFF"/>
                    </a:outerShdw>
                  </a:effectLst>
                  <a:latin typeface="Verdana" charset="0"/>
                </a:rPr>
                <a:t>strat </a:t>
              </a:r>
            </a:p>
            <a:p>
              <a:pPr defTabSz="914400" fontAlgn="base">
                <a:spcBef>
                  <a:spcPct val="0"/>
                </a:spcBef>
                <a:spcAft>
                  <a:spcPct val="0"/>
                </a:spcAft>
                <a:defRPr/>
              </a:pPr>
              <a:endParaRPr lang="en-US" b="0" dirty="0" smtClean="0">
                <a:solidFill>
                  <a:srgbClr val="FFFF00"/>
                </a:solidFill>
                <a:effectLst>
                  <a:outerShdw blurRad="38100" dist="38100" dir="2700000" algn="tl">
                    <a:srgbClr val="FFFFFF"/>
                  </a:outerShdw>
                </a:effectLst>
                <a:latin typeface="Verdana" charset="0"/>
              </a:endParaRPr>
            </a:p>
            <a:p>
              <a:pPr defTabSz="914400" fontAlgn="base">
                <a:spcBef>
                  <a:spcPct val="0"/>
                </a:spcBef>
                <a:spcAft>
                  <a:spcPct val="0"/>
                </a:spcAft>
                <a:defRPr/>
              </a:pPr>
              <a:endParaRPr lang="en-US" b="0" dirty="0" smtClean="0">
                <a:solidFill>
                  <a:srgbClr val="FFFF00"/>
                </a:solidFill>
                <a:effectLst>
                  <a:outerShdw blurRad="38100" dist="38100" dir="2700000" algn="tl">
                    <a:srgbClr val="FFFFFF"/>
                  </a:outerShdw>
                </a:effectLst>
                <a:latin typeface="Verdana" charset="0"/>
              </a:endParaRPr>
            </a:p>
            <a:p>
              <a:pPr defTabSz="914400" fontAlgn="base">
                <a:spcBef>
                  <a:spcPct val="0"/>
                </a:spcBef>
                <a:spcAft>
                  <a:spcPct val="0"/>
                </a:spcAft>
                <a:defRPr/>
              </a:pPr>
              <a:endParaRPr lang="en-US" b="0" dirty="0" smtClean="0">
                <a:solidFill>
                  <a:srgbClr val="FFFF00"/>
                </a:solidFill>
                <a:effectLst>
                  <a:outerShdw blurRad="38100" dist="38100" dir="2700000" algn="tl">
                    <a:srgbClr val="FFFFFF"/>
                  </a:outerShdw>
                </a:effectLst>
                <a:latin typeface="Verdana" charset="0"/>
              </a:endParaRPr>
            </a:p>
            <a:p>
              <a:pPr defTabSz="914400" fontAlgn="base">
                <a:spcBef>
                  <a:spcPct val="0"/>
                </a:spcBef>
                <a:spcAft>
                  <a:spcPct val="0"/>
                </a:spcAft>
                <a:defRPr/>
              </a:pPr>
              <a:r>
                <a:rPr lang="en-US" b="0" dirty="0" smtClean="0">
                  <a:solidFill>
                    <a:srgbClr val="FFFF00"/>
                  </a:solidFill>
                  <a:effectLst>
                    <a:outerShdw blurRad="38100" dist="38100" dir="2700000" algn="tl">
                      <a:srgbClr val="FFFFFF"/>
                    </a:outerShdw>
                  </a:effectLst>
                  <a:latin typeface="Verdana" charset="0"/>
                </a:rPr>
                <a:t>      trop</a:t>
              </a:r>
            </a:p>
          </p:txBody>
        </p:sp>
      </p:grpSp>
      <p:sp>
        <p:nvSpPr>
          <p:cNvPr id="21" name="TextBox 20"/>
          <p:cNvSpPr txBox="1"/>
          <p:nvPr/>
        </p:nvSpPr>
        <p:spPr>
          <a:xfrm>
            <a:off x="4329113" y="1239325"/>
            <a:ext cx="1109662" cy="584200"/>
          </a:xfrm>
          <a:prstGeom prst="rect">
            <a:avLst/>
          </a:prstGeom>
          <a:noFill/>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fontAlgn="base">
              <a:spcBef>
                <a:spcPct val="0"/>
              </a:spcBef>
              <a:spcAft>
                <a:spcPct val="0"/>
              </a:spcAft>
              <a:defRPr/>
            </a:pPr>
            <a:r>
              <a:rPr lang="en-US" sz="3200" b="0" dirty="0" smtClean="0">
                <a:solidFill>
                  <a:srgbClr val="FFFF00"/>
                </a:solidFill>
                <a:effectLst>
                  <a:outerShdw blurRad="38100" dist="38100" dir="2700000" algn="tl">
                    <a:srgbClr val="FFFFFF"/>
                  </a:outerShdw>
                </a:effectLst>
                <a:latin typeface="Verdana" charset="0"/>
              </a:rPr>
              <a:t>SO</a:t>
            </a:r>
            <a:r>
              <a:rPr lang="en-US" sz="3200" b="0" baseline="-25000" dirty="0" smtClean="0">
                <a:solidFill>
                  <a:srgbClr val="FFFF00"/>
                </a:solidFill>
                <a:effectLst>
                  <a:outerShdw blurRad="38100" dist="38100" dir="2700000" algn="tl">
                    <a:srgbClr val="FFFFFF"/>
                  </a:outerShdw>
                </a:effectLst>
                <a:latin typeface="Verdana" charset="0"/>
              </a:rPr>
              <a:t>2</a:t>
            </a:r>
          </a:p>
        </p:txBody>
      </p:sp>
      <p:sp>
        <p:nvSpPr>
          <p:cNvPr id="22" name="TextBox 21"/>
          <p:cNvSpPr txBox="1"/>
          <p:nvPr/>
        </p:nvSpPr>
        <p:spPr>
          <a:xfrm>
            <a:off x="3830293" y="4354128"/>
            <a:ext cx="1803463" cy="599641"/>
          </a:xfrm>
          <a:prstGeom prst="rect">
            <a:avLst/>
          </a:prstGeom>
          <a:noFill/>
        </p:spPr>
        <p:txBody>
          <a:bodyPr wrap="square">
            <a:spAutoFit/>
          </a:bodyPr>
          <a:lstStyle/>
          <a:p>
            <a:pPr defTabSz="914400" eaLnBrk="0" fontAlgn="base" hangingPunct="0">
              <a:spcBef>
                <a:spcPct val="0"/>
              </a:spcBef>
              <a:spcAft>
                <a:spcPct val="0"/>
              </a:spcAft>
              <a:defRPr/>
            </a:pPr>
            <a:r>
              <a:rPr lang="en-US" sz="3200" dirty="0" smtClean="0">
                <a:solidFill>
                  <a:srgbClr val="FFFF00"/>
                </a:solidFill>
                <a:effectLst>
                  <a:outerShdw blurRad="38100" dist="38100" dir="2700000" algn="tl">
                    <a:srgbClr val="000000">
                      <a:alpha val="43137"/>
                    </a:srgbClr>
                  </a:outerShdw>
                </a:effectLst>
                <a:latin typeface="Verdana" pitchFamily="34" charset="0"/>
                <a:ea typeface="ＭＳ Ｐゴシック" charset="0"/>
                <a:cs typeface="ＭＳ Ｐゴシック" charset="0"/>
              </a:rPr>
              <a:t>C</a:t>
            </a:r>
            <a:r>
              <a:rPr lang="en-US" sz="3200" baseline="-25000" dirty="0" smtClean="0">
                <a:solidFill>
                  <a:srgbClr val="FFFF00"/>
                </a:solidFill>
                <a:effectLst>
                  <a:outerShdw blurRad="38100" dist="38100" dir="2700000" algn="tl">
                    <a:srgbClr val="000000">
                      <a:alpha val="43137"/>
                    </a:srgbClr>
                  </a:outerShdw>
                </a:effectLst>
                <a:latin typeface="Verdana" pitchFamily="34" charset="0"/>
                <a:ea typeface="ＭＳ Ｐゴシック" charset="0"/>
                <a:cs typeface="ＭＳ Ｐゴシック" charset="0"/>
              </a:rPr>
              <a:t>2</a:t>
            </a:r>
            <a:r>
              <a:rPr lang="en-US" sz="3200" dirty="0" smtClean="0">
                <a:solidFill>
                  <a:srgbClr val="FFFF00"/>
                </a:solidFill>
                <a:effectLst>
                  <a:outerShdw blurRad="38100" dist="38100" dir="2700000" algn="tl">
                    <a:srgbClr val="000000">
                      <a:alpha val="43137"/>
                    </a:srgbClr>
                  </a:outerShdw>
                </a:effectLst>
                <a:latin typeface="Verdana" pitchFamily="34" charset="0"/>
                <a:ea typeface="ＭＳ Ｐゴシック" charset="0"/>
                <a:cs typeface="ＭＳ Ｐゴシック" charset="0"/>
              </a:rPr>
              <a:t>H</a:t>
            </a:r>
            <a:r>
              <a:rPr lang="en-US" sz="3200" baseline="-25000" dirty="0" smtClean="0">
                <a:solidFill>
                  <a:srgbClr val="FFFF00"/>
                </a:solidFill>
                <a:effectLst>
                  <a:outerShdw blurRad="38100" dist="38100" dir="2700000" algn="tl">
                    <a:srgbClr val="000000">
                      <a:alpha val="43137"/>
                    </a:srgbClr>
                  </a:outerShdw>
                </a:effectLst>
                <a:latin typeface="Verdana" pitchFamily="34" charset="0"/>
                <a:ea typeface="ＭＳ Ｐゴシック" charset="0"/>
                <a:cs typeface="ＭＳ Ｐゴシック" charset="0"/>
              </a:rPr>
              <a:t>2</a:t>
            </a:r>
            <a:r>
              <a:rPr lang="en-US" sz="3200" dirty="0" smtClean="0">
                <a:solidFill>
                  <a:srgbClr val="FFFF00"/>
                </a:solidFill>
                <a:effectLst>
                  <a:outerShdw blurRad="38100" dist="38100" dir="2700000" algn="tl">
                    <a:srgbClr val="000000">
                      <a:alpha val="43137"/>
                    </a:srgbClr>
                  </a:outerShdw>
                </a:effectLst>
                <a:latin typeface="Verdana" pitchFamily="34" charset="0"/>
                <a:ea typeface="ＭＳ Ｐゴシック" charset="0"/>
                <a:cs typeface="ＭＳ Ｐゴシック" charset="0"/>
              </a:rPr>
              <a:t>O</a:t>
            </a:r>
            <a:r>
              <a:rPr lang="en-US" sz="3200" baseline="-25000" dirty="0" smtClean="0">
                <a:solidFill>
                  <a:srgbClr val="FFFF00"/>
                </a:solidFill>
                <a:effectLst>
                  <a:outerShdw blurRad="38100" dist="38100" dir="2700000" algn="tl">
                    <a:srgbClr val="000000">
                      <a:alpha val="43137"/>
                    </a:srgbClr>
                  </a:outerShdw>
                </a:effectLst>
                <a:latin typeface="Verdana" pitchFamily="34" charset="0"/>
                <a:ea typeface="ＭＳ Ｐゴシック" charset="0"/>
                <a:cs typeface="ＭＳ Ｐゴシック" charset="0"/>
              </a:rPr>
              <a:t>2</a:t>
            </a:r>
            <a:endParaRPr lang="en-US" sz="3200" baseline="-25000" dirty="0">
              <a:solidFill>
                <a:srgbClr val="FFFF00"/>
              </a:solidFill>
              <a:effectLst>
                <a:outerShdw blurRad="38100" dist="38100" dir="2700000" algn="tl">
                  <a:srgbClr val="000000">
                    <a:alpha val="43137"/>
                  </a:srgbClr>
                </a:outerShdw>
              </a:effectLst>
              <a:latin typeface="Verdana" pitchFamily="34" charset="0"/>
              <a:ea typeface="ＭＳ Ｐゴシック" charset="0"/>
              <a:cs typeface="ＭＳ Ｐゴシック" charset="0"/>
            </a:endParaRPr>
          </a:p>
        </p:txBody>
      </p:sp>
      <p:grpSp>
        <p:nvGrpSpPr>
          <p:cNvPr id="4" name="Group 3"/>
          <p:cNvGrpSpPr/>
          <p:nvPr/>
        </p:nvGrpSpPr>
        <p:grpSpPr>
          <a:xfrm>
            <a:off x="6191250" y="4607438"/>
            <a:ext cx="2952750" cy="2247900"/>
            <a:chOff x="6191250" y="4629150"/>
            <a:chExt cx="2952750" cy="2247900"/>
          </a:xfrm>
        </p:grpSpPr>
        <p:pic>
          <p:nvPicPr>
            <p:cNvPr id="419848" name="Picture 16" descr="OMHCHO-2006m08_0p10_040_Asia_oval"/>
            <p:cNvPicPr>
              <a:picLocks noChangeAspect="1" noChangeArrowheads="1"/>
            </p:cNvPicPr>
            <p:nvPr/>
          </p:nvPicPr>
          <p:blipFill>
            <a:blip r:embed="rId12">
              <a:lum contrast="-6000"/>
              <a:extLst>
                <a:ext uri="{28A0092B-C50C-407E-A947-70E740481C1C}">
                  <a14:useLocalDpi xmlns:a14="http://schemas.microsoft.com/office/drawing/2010/main" val="0"/>
                </a:ext>
              </a:extLst>
            </a:blip>
            <a:srcRect/>
            <a:stretch>
              <a:fillRect/>
            </a:stretch>
          </p:blipFill>
          <p:spPr bwMode="auto">
            <a:xfrm>
              <a:off x="6191250" y="5002213"/>
              <a:ext cx="2952750"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6470650" y="4629150"/>
              <a:ext cx="1568450" cy="584776"/>
            </a:xfrm>
            <a:prstGeom prst="rect">
              <a:avLst/>
            </a:prstGeom>
            <a:noFill/>
          </p:spPr>
          <p:txBody>
            <a:bodyPr>
              <a:spAutoFit/>
            </a:bodyPr>
            <a:lstStyle/>
            <a:p>
              <a:pPr defTabSz="914400" eaLnBrk="0" fontAlgn="base" hangingPunct="0">
                <a:spcBef>
                  <a:spcPct val="0"/>
                </a:spcBef>
                <a:spcAft>
                  <a:spcPct val="0"/>
                </a:spcAft>
                <a:defRPr/>
              </a:pPr>
              <a:r>
                <a:rPr lang="en-US" sz="3200" dirty="0" smtClean="0">
                  <a:solidFill>
                    <a:srgbClr val="FFFF00"/>
                  </a:solidFill>
                  <a:effectLst>
                    <a:outerShdw blurRad="38100" dist="38100" dir="2700000" algn="tl">
                      <a:srgbClr val="000000">
                        <a:alpha val="43137"/>
                      </a:srgbClr>
                    </a:outerShdw>
                  </a:effectLst>
                  <a:latin typeface="Verdana" pitchFamily="34" charset="0"/>
                  <a:ea typeface="ＭＳ Ｐゴシック" charset="0"/>
                  <a:cs typeface="ＭＳ Ｐゴシック" charset="0"/>
                </a:rPr>
                <a:t>H</a:t>
              </a:r>
              <a:r>
                <a:rPr lang="en-US" sz="3200" baseline="-25000" dirty="0" smtClean="0">
                  <a:solidFill>
                    <a:srgbClr val="FFFF00"/>
                  </a:solidFill>
                  <a:effectLst>
                    <a:outerShdw blurRad="38100" dist="38100" dir="2700000" algn="tl">
                      <a:srgbClr val="000000">
                        <a:alpha val="43137"/>
                      </a:srgbClr>
                    </a:outerShdw>
                  </a:effectLst>
                  <a:latin typeface="Verdana" pitchFamily="34" charset="0"/>
                  <a:ea typeface="ＭＳ Ｐゴシック" charset="0"/>
                  <a:cs typeface="ＭＳ Ｐゴシック" charset="0"/>
                </a:rPr>
                <a:t>2</a:t>
              </a:r>
              <a:r>
                <a:rPr lang="en-US" sz="3200" dirty="0" smtClean="0">
                  <a:solidFill>
                    <a:srgbClr val="FFFF00"/>
                  </a:solidFill>
                  <a:effectLst>
                    <a:outerShdw blurRad="38100" dist="38100" dir="2700000" algn="tl">
                      <a:srgbClr val="000000">
                        <a:alpha val="43137"/>
                      </a:srgbClr>
                    </a:outerShdw>
                  </a:effectLst>
                  <a:latin typeface="Verdana" pitchFamily="34" charset="0"/>
                  <a:ea typeface="ＭＳ Ｐゴシック" charset="0"/>
                  <a:cs typeface="ＭＳ Ｐゴシック" charset="0"/>
                </a:rPr>
                <a:t>CO</a:t>
              </a:r>
              <a:endParaRPr lang="en-US" sz="3200" baseline="-25000" dirty="0">
                <a:solidFill>
                  <a:srgbClr val="FFFF00"/>
                </a:solidFill>
                <a:effectLst>
                  <a:outerShdw blurRad="38100" dist="38100" dir="2700000" algn="tl">
                    <a:srgbClr val="000000">
                      <a:alpha val="43137"/>
                    </a:srgbClr>
                  </a:outerShdw>
                </a:effectLst>
                <a:latin typeface="Verdana" pitchFamily="34" charset="0"/>
                <a:ea typeface="ＭＳ Ｐゴシック" charset="0"/>
                <a:cs typeface="ＭＳ Ｐゴシック" charset="0"/>
              </a:endParaRPr>
            </a:p>
          </p:txBody>
        </p:sp>
      </p:grpSp>
      <p:pic>
        <p:nvPicPr>
          <p:cNvPr id="26" name="Picture 25" descr="idl_b.png"/>
          <p:cNvPicPr>
            <a:picLocks noChangeAspect="1"/>
          </p:cNvPicPr>
          <p:nvPr/>
        </p:nvPicPr>
        <p:blipFill rotWithShape="1">
          <a:blip r:embed="rId13">
            <a:extLst>
              <a:ext uri="{28A0092B-C50C-407E-A947-70E740481C1C}">
                <a14:useLocalDpi xmlns:a14="http://schemas.microsoft.com/office/drawing/2010/main" val="0"/>
              </a:ext>
            </a:extLst>
          </a:blip>
          <a:srcRect l="10744" t="7888" r="21563" b="10966"/>
          <a:stretch/>
        </p:blipFill>
        <p:spPr>
          <a:xfrm rot="16200000">
            <a:off x="568276" y="4279169"/>
            <a:ext cx="2022266" cy="3137103"/>
          </a:xfrm>
          <a:prstGeom prst="rect">
            <a:avLst/>
          </a:prstGeom>
          <a:solidFill>
            <a:schemeClr val="tx1">
              <a:lumMod val="95000"/>
              <a:lumOff val="5000"/>
            </a:schemeClr>
          </a:solidFill>
        </p:spPr>
      </p:pic>
      <p:sp>
        <p:nvSpPr>
          <p:cNvPr id="27" name="TextBox 26"/>
          <p:cNvSpPr txBox="1"/>
          <p:nvPr/>
        </p:nvSpPr>
        <p:spPr>
          <a:xfrm>
            <a:off x="1188734" y="4767062"/>
            <a:ext cx="1003980" cy="584776"/>
          </a:xfrm>
          <a:prstGeom prst="rect">
            <a:avLst/>
          </a:prstGeom>
          <a:noFill/>
        </p:spPr>
        <p:txBody>
          <a:bodyPr wrap="square">
            <a:spAutoFit/>
          </a:bodyPr>
          <a:lstStyle/>
          <a:p>
            <a:pPr defTabSz="914400" eaLnBrk="0" fontAlgn="base" hangingPunct="0">
              <a:spcBef>
                <a:spcPct val="0"/>
              </a:spcBef>
              <a:spcAft>
                <a:spcPct val="0"/>
              </a:spcAft>
              <a:defRPr/>
            </a:pPr>
            <a:r>
              <a:rPr lang="en-US" sz="3200" dirty="0" smtClean="0">
                <a:solidFill>
                  <a:srgbClr val="FFFF00"/>
                </a:solidFill>
                <a:effectLst>
                  <a:outerShdw blurRad="38100" dist="38100" dir="2700000" algn="tl">
                    <a:srgbClr val="000000">
                      <a:alpha val="43137"/>
                    </a:srgbClr>
                  </a:outerShdw>
                </a:effectLst>
                <a:latin typeface="Verdana" pitchFamily="34" charset="0"/>
                <a:ea typeface="ＭＳ Ｐゴシック" charset="0"/>
                <a:cs typeface="ＭＳ Ｐゴシック" charset="0"/>
              </a:rPr>
              <a:t>H</a:t>
            </a:r>
            <a:r>
              <a:rPr lang="en-US" sz="3200" baseline="-25000" dirty="0" smtClean="0">
                <a:solidFill>
                  <a:srgbClr val="FFFF00"/>
                </a:solidFill>
                <a:effectLst>
                  <a:outerShdw blurRad="38100" dist="38100" dir="2700000" algn="tl">
                    <a:srgbClr val="000000">
                      <a:alpha val="43137"/>
                    </a:srgbClr>
                  </a:outerShdw>
                </a:effectLst>
                <a:latin typeface="Verdana" pitchFamily="34" charset="0"/>
                <a:ea typeface="ＭＳ Ｐゴシック" charset="0"/>
                <a:cs typeface="ＭＳ Ｐゴシック" charset="0"/>
              </a:rPr>
              <a:t>2</a:t>
            </a:r>
            <a:r>
              <a:rPr lang="en-US" sz="3200" dirty="0" smtClean="0">
                <a:solidFill>
                  <a:srgbClr val="FFFF00"/>
                </a:solidFill>
                <a:effectLst>
                  <a:outerShdw blurRad="38100" dist="38100" dir="2700000" algn="tl">
                    <a:srgbClr val="000000">
                      <a:alpha val="43137"/>
                    </a:srgbClr>
                  </a:outerShdw>
                </a:effectLst>
                <a:latin typeface="Verdana" pitchFamily="34" charset="0"/>
                <a:ea typeface="ＭＳ Ｐゴシック" charset="0"/>
                <a:cs typeface="ＭＳ Ｐゴシック" charset="0"/>
              </a:rPr>
              <a:t>O</a:t>
            </a:r>
            <a:endParaRPr lang="en-US" sz="3200" baseline="-25000" dirty="0">
              <a:solidFill>
                <a:srgbClr val="FFFF00"/>
              </a:solidFill>
              <a:effectLst>
                <a:outerShdw blurRad="38100" dist="38100" dir="2700000" algn="tl">
                  <a:srgbClr val="000000">
                    <a:alpha val="43137"/>
                  </a:srgbClr>
                </a:outerShdw>
              </a:effectLst>
              <a:latin typeface="Verdana" pitchFamily="34" charset="0"/>
              <a:ea typeface="ＭＳ Ｐゴシック" charset="0"/>
              <a:cs typeface="ＭＳ Ｐゴシック" charset="0"/>
            </a:endParaRPr>
          </a:p>
        </p:txBody>
      </p:sp>
    </p:spTree>
    <p:extLst>
      <p:ext uri="{BB962C8B-B14F-4D97-AF65-F5344CB8AC3E}">
        <p14:creationId xmlns:p14="http://schemas.microsoft.com/office/powerpoint/2010/main" val="158455209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2" descr="tropo3_all_mean_v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7010" name="Picture 5" descr="sao-logo.tif"/>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27011" name="Picture 10" descr="cfa-banner1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4/10/17</a:t>
            </a:r>
            <a:endParaRPr lang="en-US" dirty="0"/>
          </a:p>
        </p:txBody>
      </p:sp>
      <p:sp>
        <p:nvSpPr>
          <p:cNvPr id="3" name="Slide Number Placeholder 2"/>
          <p:cNvSpPr>
            <a:spLocks noGrp="1"/>
          </p:cNvSpPr>
          <p:nvPr>
            <p:ph type="sldNum" sz="quarter" idx="12"/>
          </p:nvPr>
        </p:nvSpPr>
        <p:spPr/>
        <p:txBody>
          <a:bodyPr/>
          <a:lstStyle/>
          <a:p>
            <a:pPr>
              <a:defRPr/>
            </a:pPr>
            <a:fld id="{5ECF152D-3FDF-6A4B-8C30-E569AE68C70A}" type="slidenum">
              <a:rPr lang="en-US" smtClean="0"/>
              <a:pPr>
                <a:defRPr/>
              </a:pPr>
              <a:t>12</a:t>
            </a:fld>
            <a:endParaRPr lang="en-US" dirty="0"/>
          </a:p>
        </p:txBody>
      </p:sp>
    </p:spTree>
    <p:extLst>
      <p:ext uri="{BB962C8B-B14F-4D97-AF65-F5344CB8AC3E}">
        <p14:creationId xmlns:p14="http://schemas.microsoft.com/office/powerpoint/2010/main" val="192996295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1" descr="omi-figure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4800" y="663575"/>
            <a:ext cx="6308725" cy="555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3938" name="TextBox 2"/>
          <p:cNvSpPr txBox="1">
            <a:spLocks noChangeArrowheads="1"/>
          </p:cNvSpPr>
          <p:nvPr/>
        </p:nvSpPr>
        <p:spPr bwMode="auto">
          <a:xfrm>
            <a:off x="0" y="554038"/>
            <a:ext cx="2773363"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eaLnBrk="1" fontAlgn="base" hangingPunct="1">
              <a:lnSpc>
                <a:spcPct val="90000"/>
              </a:lnSpc>
              <a:spcBef>
                <a:spcPct val="20000"/>
              </a:spcBef>
              <a:spcAft>
                <a:spcPct val="0"/>
              </a:spcAft>
            </a:pPr>
            <a:r>
              <a:rPr lang="en-US" sz="2000" dirty="0" smtClean="0">
                <a:solidFill>
                  <a:srgbClr val="3333CC"/>
                </a:solidFill>
              </a:rPr>
              <a:t>An orbit of retrievals at OMI across-track position 16 (in the UV-1 channel) for July 11, 2006 as a function of latitude, longitude, and solar zenith angle. (a) Ozone profiles in number density, and (b) the effective cloud fraction (black), fitted surface albedo (purple) for the UV-2 channel, and effective cloud-top pressure (red) used in the retrievals. The white line in (a) indicates the NCEP thermal tropopause.</a:t>
            </a:r>
          </a:p>
        </p:txBody>
      </p:sp>
      <p:pic>
        <p:nvPicPr>
          <p:cNvPr id="423939" name="Picture 10" descr="cfa-banner1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940" name="Picture 5" descr="sao-logo.tif"/>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4/10/17</a:t>
            </a:r>
            <a:endParaRPr lang="en-US" dirty="0"/>
          </a:p>
        </p:txBody>
      </p:sp>
      <p:sp>
        <p:nvSpPr>
          <p:cNvPr id="3" name="Slide Number Placeholder 2"/>
          <p:cNvSpPr>
            <a:spLocks noGrp="1"/>
          </p:cNvSpPr>
          <p:nvPr>
            <p:ph type="sldNum" sz="quarter" idx="12"/>
          </p:nvPr>
        </p:nvSpPr>
        <p:spPr/>
        <p:txBody>
          <a:bodyPr/>
          <a:lstStyle/>
          <a:p>
            <a:pPr>
              <a:defRPr/>
            </a:pPr>
            <a:fld id="{AAB85275-30A1-F44B-B5E3-26094B9EFA9B}" type="slidenum">
              <a:rPr lang="en-US" smtClean="0"/>
              <a:pPr>
                <a:defRPr/>
              </a:pPr>
              <a:t>13</a:t>
            </a:fld>
            <a:endParaRPr lang="en-US" dirty="0"/>
          </a:p>
        </p:txBody>
      </p:sp>
    </p:spTree>
    <p:extLst>
      <p:ext uri="{BB962C8B-B14F-4D97-AF65-F5344CB8AC3E}">
        <p14:creationId xmlns:p14="http://schemas.microsoft.com/office/powerpoint/2010/main" val="188340723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6" name="Picture 2" descr="NO2_TotalCol_lege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38" y="5932488"/>
            <a:ext cx="717708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26" name="Text Box 3"/>
          <p:cNvSpPr txBox="1">
            <a:spLocks noChangeArrowheads="1"/>
          </p:cNvSpPr>
          <p:nvPr/>
        </p:nvSpPr>
        <p:spPr bwMode="auto">
          <a:xfrm>
            <a:off x="315913" y="4922838"/>
            <a:ext cx="309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fontAlgn="base">
              <a:spcBef>
                <a:spcPct val="0"/>
              </a:spcBef>
              <a:spcAft>
                <a:spcPct val="0"/>
              </a:spcAft>
              <a:buFontTx/>
              <a:buChar char="•"/>
            </a:pPr>
            <a:endParaRPr lang="en-US" sz="1800" b="0">
              <a:solidFill>
                <a:srgbClr val="EAEAEA"/>
              </a:solidFill>
              <a:latin typeface="Verdana" charset="0"/>
            </a:endParaRPr>
          </a:p>
          <a:p>
            <a:pPr defTabSz="914400" fontAlgn="base">
              <a:spcBef>
                <a:spcPct val="0"/>
              </a:spcBef>
              <a:spcAft>
                <a:spcPct val="0"/>
              </a:spcAft>
              <a:buFontTx/>
              <a:buChar char="•"/>
            </a:pPr>
            <a:endParaRPr lang="en-US" sz="1800" b="0">
              <a:solidFill>
                <a:srgbClr val="EAEAEA"/>
              </a:solidFill>
              <a:latin typeface="Verdana" charset="0"/>
            </a:endParaRPr>
          </a:p>
        </p:txBody>
      </p:sp>
      <p:pic>
        <p:nvPicPr>
          <p:cNvPr id="477188" name="Picture 4" descr="NO2_Zoom_Eur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8" y="1385888"/>
            <a:ext cx="8142287" cy="408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28" name="Text Box 6"/>
          <p:cNvSpPr txBox="1">
            <a:spLocks noChangeArrowheads="1"/>
          </p:cNvSpPr>
          <p:nvPr/>
        </p:nvSpPr>
        <p:spPr bwMode="auto">
          <a:xfrm>
            <a:off x="0" y="328613"/>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fontAlgn="base">
              <a:spcBef>
                <a:spcPct val="0"/>
              </a:spcBef>
              <a:spcAft>
                <a:spcPct val="0"/>
              </a:spcAft>
            </a:pPr>
            <a:r>
              <a:rPr lang="en-US" sz="3200" b="0">
                <a:solidFill>
                  <a:srgbClr val="FFFF00"/>
                </a:solidFill>
                <a:cs typeface="Arial" charset="0"/>
              </a:rPr>
              <a:t>NO</a:t>
            </a:r>
            <a:r>
              <a:rPr lang="en-US" sz="3200" b="0" baseline="-25000">
                <a:solidFill>
                  <a:srgbClr val="FFFF00"/>
                </a:solidFill>
                <a:cs typeface="Arial" charset="0"/>
              </a:rPr>
              <a:t>2</a:t>
            </a:r>
            <a:endParaRPr lang="en-US" sz="3200" b="0">
              <a:solidFill>
                <a:srgbClr val="FFFF00"/>
              </a:solidFill>
              <a:cs typeface="Arial" charset="0"/>
            </a:endParaRPr>
          </a:p>
        </p:txBody>
      </p:sp>
      <p:pic>
        <p:nvPicPr>
          <p:cNvPr id="477191" name="Picture 7" descr="NO2_Zoom_MidEa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1700" y="1190625"/>
            <a:ext cx="4808538"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7192" name="Picture 8" descr="NO2_Zoom_Jap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4263" y="1096963"/>
            <a:ext cx="6804025"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592138" y="1096963"/>
            <a:ext cx="8151812" cy="4071937"/>
            <a:chOff x="285" y="828"/>
            <a:chExt cx="5135" cy="2565"/>
          </a:xfrm>
        </p:grpSpPr>
        <p:pic>
          <p:nvPicPr>
            <p:cNvPr id="436235" name="Picture 10" descr="NO2_Zoom_US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 y="844"/>
              <a:ext cx="5113" cy="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195" name="Text Box 11"/>
            <p:cNvSpPr txBox="1">
              <a:spLocks noChangeArrowheads="1"/>
            </p:cNvSpPr>
            <p:nvPr/>
          </p:nvSpPr>
          <p:spPr bwMode="auto">
            <a:xfrm>
              <a:off x="757" y="828"/>
              <a:ext cx="685"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Vancouver</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196" name="Text Box 12"/>
            <p:cNvSpPr txBox="1">
              <a:spLocks noChangeArrowheads="1"/>
            </p:cNvSpPr>
            <p:nvPr/>
          </p:nvSpPr>
          <p:spPr bwMode="auto">
            <a:xfrm>
              <a:off x="1002" y="1894"/>
              <a:ext cx="322"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L.A.</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197" name="Text Box 13"/>
            <p:cNvSpPr txBox="1">
              <a:spLocks noChangeArrowheads="1"/>
            </p:cNvSpPr>
            <p:nvPr/>
          </p:nvSpPr>
          <p:spPr bwMode="auto">
            <a:xfrm>
              <a:off x="570" y="1672"/>
              <a:ext cx="316"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S.F.</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198" name="Text Box 14"/>
            <p:cNvSpPr txBox="1">
              <a:spLocks noChangeArrowheads="1"/>
            </p:cNvSpPr>
            <p:nvPr/>
          </p:nvSpPr>
          <p:spPr bwMode="auto">
            <a:xfrm>
              <a:off x="784" y="1022"/>
              <a:ext cx="497"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Seattle</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199" name="Text Box 15"/>
            <p:cNvSpPr txBox="1">
              <a:spLocks noChangeArrowheads="1"/>
            </p:cNvSpPr>
            <p:nvPr/>
          </p:nvSpPr>
          <p:spPr bwMode="auto">
            <a:xfrm>
              <a:off x="1627" y="2081"/>
              <a:ext cx="549"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Phoenix</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0" name="Text Box 16"/>
            <p:cNvSpPr txBox="1">
              <a:spLocks noChangeArrowheads="1"/>
            </p:cNvSpPr>
            <p:nvPr/>
          </p:nvSpPr>
          <p:spPr bwMode="auto">
            <a:xfrm>
              <a:off x="3220" y="1313"/>
              <a:ext cx="539"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Chicago</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1" name="Text Box 17"/>
            <p:cNvSpPr txBox="1">
              <a:spLocks noChangeArrowheads="1"/>
            </p:cNvSpPr>
            <p:nvPr/>
          </p:nvSpPr>
          <p:spPr bwMode="auto">
            <a:xfrm>
              <a:off x="4663" y="1613"/>
              <a:ext cx="338"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N.Y.</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2" name="Text Box 18"/>
            <p:cNvSpPr txBox="1">
              <a:spLocks noChangeArrowheads="1"/>
            </p:cNvSpPr>
            <p:nvPr/>
          </p:nvSpPr>
          <p:spPr bwMode="auto">
            <a:xfrm>
              <a:off x="4930" y="1377"/>
              <a:ext cx="490"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Boston</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3" name="Text Box 19"/>
            <p:cNvSpPr txBox="1">
              <a:spLocks noChangeArrowheads="1"/>
            </p:cNvSpPr>
            <p:nvPr/>
          </p:nvSpPr>
          <p:spPr bwMode="auto">
            <a:xfrm>
              <a:off x="1922" y="1879"/>
              <a:ext cx="864"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power station</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4" name="Text Box 20"/>
            <p:cNvSpPr txBox="1">
              <a:spLocks noChangeArrowheads="1"/>
            </p:cNvSpPr>
            <p:nvPr/>
          </p:nvSpPr>
          <p:spPr bwMode="auto">
            <a:xfrm>
              <a:off x="2154" y="1688"/>
              <a:ext cx="502"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Denver</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5" name="Text Box 21"/>
            <p:cNvSpPr txBox="1">
              <a:spLocks noChangeArrowheads="1"/>
            </p:cNvSpPr>
            <p:nvPr/>
          </p:nvSpPr>
          <p:spPr bwMode="auto">
            <a:xfrm>
              <a:off x="3777" y="1265"/>
              <a:ext cx="495"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Detroit</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6" name="Text Box 22"/>
            <p:cNvSpPr txBox="1">
              <a:spLocks noChangeArrowheads="1"/>
            </p:cNvSpPr>
            <p:nvPr/>
          </p:nvSpPr>
          <p:spPr bwMode="auto">
            <a:xfrm>
              <a:off x="4400" y="1042"/>
              <a:ext cx="594"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Montreal</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7" name="Text Box 23"/>
            <p:cNvSpPr txBox="1">
              <a:spLocks noChangeArrowheads="1"/>
            </p:cNvSpPr>
            <p:nvPr/>
          </p:nvSpPr>
          <p:spPr bwMode="auto">
            <a:xfrm>
              <a:off x="2662" y="3128"/>
              <a:ext cx="731"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Mexico City</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8" name="Text Box 24"/>
            <p:cNvSpPr txBox="1">
              <a:spLocks noChangeArrowheads="1"/>
            </p:cNvSpPr>
            <p:nvPr/>
          </p:nvSpPr>
          <p:spPr bwMode="auto">
            <a:xfrm>
              <a:off x="1340" y="1929"/>
              <a:ext cx="662" cy="174"/>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Las Vegas</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9" name="Text Box 25"/>
            <p:cNvSpPr txBox="1">
              <a:spLocks noChangeArrowheads="1"/>
            </p:cNvSpPr>
            <p:nvPr/>
          </p:nvSpPr>
          <p:spPr bwMode="auto">
            <a:xfrm>
              <a:off x="2482" y="2228"/>
              <a:ext cx="447"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Dallas</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10" name="Text Box 26"/>
            <p:cNvSpPr txBox="1">
              <a:spLocks noChangeArrowheads="1"/>
            </p:cNvSpPr>
            <p:nvPr/>
          </p:nvSpPr>
          <p:spPr bwMode="auto">
            <a:xfrm>
              <a:off x="2921" y="2563"/>
              <a:ext cx="565"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Houston</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11" name="Text Box 27"/>
            <p:cNvSpPr txBox="1">
              <a:spLocks noChangeArrowheads="1"/>
            </p:cNvSpPr>
            <p:nvPr/>
          </p:nvSpPr>
          <p:spPr bwMode="auto">
            <a:xfrm>
              <a:off x="732" y="1216"/>
              <a:ext cx="576"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Portland</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12" name="Text Box 28"/>
            <p:cNvSpPr txBox="1">
              <a:spLocks noChangeArrowheads="1"/>
            </p:cNvSpPr>
            <p:nvPr/>
          </p:nvSpPr>
          <p:spPr bwMode="auto">
            <a:xfrm>
              <a:off x="4177" y="2750"/>
              <a:ext cx="439"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Miami</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13" name="Text Box 29"/>
            <p:cNvSpPr txBox="1">
              <a:spLocks noChangeArrowheads="1"/>
            </p:cNvSpPr>
            <p:nvPr/>
          </p:nvSpPr>
          <p:spPr bwMode="auto">
            <a:xfrm>
              <a:off x="3795" y="2167"/>
              <a:ext cx="508"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Atlanta</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14" name="Text Box 30"/>
            <p:cNvSpPr txBox="1">
              <a:spLocks noChangeArrowheads="1"/>
            </p:cNvSpPr>
            <p:nvPr/>
          </p:nvSpPr>
          <p:spPr bwMode="auto">
            <a:xfrm>
              <a:off x="2627" y="1096"/>
              <a:ext cx="760"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Minneapolis</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grpSp>
      <p:sp>
        <p:nvSpPr>
          <p:cNvPr id="477215" name="Oval 31"/>
          <p:cNvSpPr>
            <a:spLocks noChangeArrowheads="1"/>
          </p:cNvSpPr>
          <p:nvPr/>
        </p:nvSpPr>
        <p:spPr bwMode="auto">
          <a:xfrm>
            <a:off x="1663700" y="3086100"/>
            <a:ext cx="604838" cy="250825"/>
          </a:xfrm>
          <a:prstGeom prst="ellipse">
            <a:avLst/>
          </a:prstGeom>
          <a:noFill/>
          <a:ln w="28575">
            <a:solidFill>
              <a:srgbClr val="FF99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EAEAEA"/>
              </a:solidFill>
              <a:latin typeface="Verdana" charset="0"/>
              <a:ea typeface="ＭＳ Ｐゴシック" charset="0"/>
              <a:cs typeface="ＭＳ Ｐゴシック" charset="0"/>
            </a:endParaRPr>
          </a:p>
        </p:txBody>
      </p:sp>
      <p:pic>
        <p:nvPicPr>
          <p:cNvPr id="436233" name="Picture 5" descr="sao-logo.tif"/>
          <p:cNvPicPr>
            <a:picLocks noChangeAspect="1"/>
          </p:cNvPicPr>
          <p:nvPr/>
        </p:nvPicPr>
        <p:blipFill>
          <a:blip r:embed="rId7">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36234" name="Picture 10" descr="cfa-banner1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621823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77188"/>
                                        </p:tgtEl>
                                        <p:attrNameLst>
                                          <p:attrName>style.visibility</p:attrName>
                                        </p:attrNameLst>
                                      </p:cBhvr>
                                      <p:to>
                                        <p:strVal val="visible"/>
                                      </p:to>
                                    </p:set>
                                    <p:animEffect transition="in" filter="fade">
                                      <p:cBhvr>
                                        <p:cTn id="7" dur="500"/>
                                        <p:tgtEl>
                                          <p:spTgt spid="477188"/>
                                        </p:tgtEl>
                                      </p:cBhvr>
                                    </p:animEffect>
                                  </p:childTnLst>
                                </p:cTn>
                              </p:par>
                              <p:par>
                                <p:cTn id="8" presetID="10" presetClass="entr" presetSubtype="0" fill="hold" nodeType="withEffect">
                                  <p:stCondLst>
                                    <p:cond delay="0"/>
                                  </p:stCondLst>
                                  <p:childTnLst>
                                    <p:set>
                                      <p:cBhvr>
                                        <p:cTn id="9" dur="1" fill="hold">
                                          <p:stCondLst>
                                            <p:cond delay="0"/>
                                          </p:stCondLst>
                                        </p:cTn>
                                        <p:tgtEl>
                                          <p:spTgt spid="477186"/>
                                        </p:tgtEl>
                                        <p:attrNameLst>
                                          <p:attrName>style.visibility</p:attrName>
                                        </p:attrNameLst>
                                      </p:cBhvr>
                                      <p:to>
                                        <p:strVal val="visible"/>
                                      </p:to>
                                    </p:set>
                                    <p:animEffect transition="in" filter="fade">
                                      <p:cBhvr>
                                        <p:cTn id="10" dur="1000"/>
                                        <p:tgtEl>
                                          <p:spTgt spid="47718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path" presetSubtype="0" accel="50000" decel="50000" fill="hold" nodeType="clickEffect">
                                  <p:stCondLst>
                                    <p:cond delay="0"/>
                                  </p:stCondLst>
                                  <p:childTnLst>
                                    <p:animMotion origin="layout" path="M -0.03299 -0.02685 L 0.35903 0.23287 " pathEditMode="relative" rAng="0" ptsTypes="AA">
                                      <p:cBhvr>
                                        <p:cTn id="14" dur="1000" fill="hold"/>
                                        <p:tgtEl>
                                          <p:spTgt spid="477188"/>
                                        </p:tgtEl>
                                        <p:attrNameLst>
                                          <p:attrName>ppt_x</p:attrName>
                                          <p:attrName>ppt_y</p:attrName>
                                        </p:attrNameLst>
                                      </p:cBhvr>
                                      <p:rCtr x="19601" y="12986"/>
                                    </p:animMotion>
                                  </p:childTnLst>
                                </p:cTn>
                              </p:par>
                              <p:par>
                                <p:cTn id="15" presetID="6" presetClass="emph" presetSubtype="0" fill="hold" nodeType="withEffect">
                                  <p:stCondLst>
                                    <p:cond delay="0"/>
                                  </p:stCondLst>
                                  <p:childTnLst>
                                    <p:animScale>
                                      <p:cBhvr>
                                        <p:cTn id="16" dur="1000" fill="hold"/>
                                        <p:tgtEl>
                                          <p:spTgt spid="477188"/>
                                        </p:tgtEl>
                                      </p:cBhvr>
                                      <p:by x="25000" y="25000"/>
                                    </p:animScale>
                                  </p:childTnLst>
                                </p:cTn>
                              </p:par>
                              <p:par>
                                <p:cTn id="17" presetID="10" presetClass="entr" presetSubtype="0" fill="hold" nodeType="withEffect">
                                  <p:stCondLst>
                                    <p:cond delay="0"/>
                                  </p:stCondLst>
                                  <p:childTnLst>
                                    <p:set>
                                      <p:cBhvr>
                                        <p:cTn id="18" dur="1" fill="hold">
                                          <p:stCondLst>
                                            <p:cond delay="0"/>
                                          </p:stCondLst>
                                        </p:cTn>
                                        <p:tgtEl>
                                          <p:spTgt spid="477191"/>
                                        </p:tgtEl>
                                        <p:attrNameLst>
                                          <p:attrName>style.visibility</p:attrName>
                                        </p:attrNameLst>
                                      </p:cBhvr>
                                      <p:to>
                                        <p:strVal val="visible"/>
                                      </p:to>
                                    </p:set>
                                    <p:animEffect transition="in" filter="fade">
                                      <p:cBhvr>
                                        <p:cTn id="19" dur="2000"/>
                                        <p:tgtEl>
                                          <p:spTgt spid="47719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mph" presetSubtype="0" fill="hold" nodeType="clickEffect">
                                  <p:stCondLst>
                                    <p:cond delay="0"/>
                                  </p:stCondLst>
                                  <p:childTnLst>
                                    <p:animScale>
                                      <p:cBhvr>
                                        <p:cTn id="23" dur="1000" fill="hold"/>
                                        <p:tgtEl>
                                          <p:spTgt spid="477191"/>
                                        </p:tgtEl>
                                      </p:cBhvr>
                                      <p:by x="25000" y="25000"/>
                                    </p:animScale>
                                  </p:childTnLst>
                                </p:cTn>
                              </p:par>
                              <p:par>
                                <p:cTn id="24" presetID="49" presetClass="path" presetSubtype="0" accel="50000" decel="50000" fill="hold" nodeType="withEffect">
                                  <p:stCondLst>
                                    <p:cond delay="0"/>
                                  </p:stCondLst>
                                  <p:childTnLst>
                                    <p:animMotion origin="layout" path="M 0.00104 -0.06666 L 0.40712 0.05047 " pathEditMode="relative" rAng="0" ptsTypes="AA">
                                      <p:cBhvr>
                                        <p:cTn id="25" dur="1000" fill="hold"/>
                                        <p:tgtEl>
                                          <p:spTgt spid="477191"/>
                                        </p:tgtEl>
                                        <p:attrNameLst>
                                          <p:attrName>ppt_x</p:attrName>
                                          <p:attrName>ppt_y</p:attrName>
                                        </p:attrNameLst>
                                      </p:cBhvr>
                                      <p:rCtr x="20295" y="5856"/>
                                    </p:animMotion>
                                  </p:childTnLst>
                                </p:cTn>
                              </p:par>
                              <p:par>
                                <p:cTn id="26" presetID="10" presetClass="entr" presetSubtype="0" fill="hold" nodeType="withEffect">
                                  <p:stCondLst>
                                    <p:cond delay="0"/>
                                  </p:stCondLst>
                                  <p:childTnLst>
                                    <p:set>
                                      <p:cBhvr>
                                        <p:cTn id="27" dur="1" fill="hold">
                                          <p:stCondLst>
                                            <p:cond delay="0"/>
                                          </p:stCondLst>
                                        </p:cTn>
                                        <p:tgtEl>
                                          <p:spTgt spid="477192"/>
                                        </p:tgtEl>
                                        <p:attrNameLst>
                                          <p:attrName>style.visibility</p:attrName>
                                        </p:attrNameLst>
                                      </p:cBhvr>
                                      <p:to>
                                        <p:strVal val="visible"/>
                                      </p:to>
                                    </p:set>
                                    <p:animEffect transition="in" filter="fade">
                                      <p:cBhvr>
                                        <p:cTn id="28" dur="2000"/>
                                        <p:tgtEl>
                                          <p:spTgt spid="47719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9" presetClass="path" presetSubtype="0" accel="50000" decel="50000" fill="hold" nodeType="clickEffect">
                                  <p:stCondLst>
                                    <p:cond delay="0"/>
                                  </p:stCondLst>
                                  <p:childTnLst>
                                    <p:animMotion origin="layout" path="M 0.00417 -0.05833 L 0.40087 -0.15532 " pathEditMode="relative" rAng="0" ptsTypes="AA">
                                      <p:cBhvr>
                                        <p:cTn id="32" dur="1000" fill="hold"/>
                                        <p:tgtEl>
                                          <p:spTgt spid="477192"/>
                                        </p:tgtEl>
                                        <p:attrNameLst>
                                          <p:attrName>ppt_x</p:attrName>
                                          <p:attrName>ppt_y</p:attrName>
                                        </p:attrNameLst>
                                      </p:cBhvr>
                                      <p:rCtr x="19826" y="-4861"/>
                                    </p:animMotion>
                                  </p:childTnLst>
                                </p:cTn>
                              </p:par>
                              <p:par>
                                <p:cTn id="33" presetID="6" presetClass="emph" presetSubtype="0" fill="hold" nodeType="withEffect">
                                  <p:stCondLst>
                                    <p:cond delay="0"/>
                                  </p:stCondLst>
                                  <p:childTnLst>
                                    <p:animScale>
                                      <p:cBhvr>
                                        <p:cTn id="34" dur="1000" fill="hold"/>
                                        <p:tgtEl>
                                          <p:spTgt spid="477192"/>
                                        </p:tgtEl>
                                      </p:cBhvr>
                                      <p:by x="25000" y="25000"/>
                                    </p:animScale>
                                  </p:childTnLst>
                                </p:cTn>
                              </p:par>
                              <p:par>
                                <p:cTn id="35" presetID="10"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77215"/>
                                        </p:tgtEl>
                                        <p:attrNameLst>
                                          <p:attrName>style.visibility</p:attrName>
                                        </p:attrNameLst>
                                      </p:cBhvr>
                                      <p:to>
                                        <p:strVal val="visible"/>
                                      </p:to>
                                    </p:set>
                                    <p:animEffect transition="in" filter="fade">
                                      <p:cBhvr>
                                        <p:cTn id="42" dur="1000"/>
                                        <p:tgtEl>
                                          <p:spTgt spid="477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21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6225" name="Picture 2" descr="grl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6550" y="0"/>
            <a:ext cx="4997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15" name="Rectangle 3"/>
          <p:cNvSpPr>
            <a:spLocks noChangeArrowheads="1"/>
          </p:cNvSpPr>
          <p:nvPr/>
        </p:nvSpPr>
        <p:spPr bwMode="auto">
          <a:xfrm>
            <a:off x="19050" y="454025"/>
            <a:ext cx="512445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defTabSz="914400" fontAlgn="base">
              <a:spcBef>
                <a:spcPct val="0"/>
              </a:spcBef>
              <a:spcAft>
                <a:spcPct val="0"/>
              </a:spcAft>
              <a:defRPr/>
            </a:pPr>
            <a:r>
              <a:rPr lang="en-US" sz="3200" b="1" dirty="0">
                <a:solidFill>
                  <a:srgbClr val="000090"/>
                </a:solidFill>
                <a:latin typeface="Arial" charset="0"/>
                <a:ea typeface="MS Mincho" charset="0"/>
                <a:cs typeface="MS Mincho" charset="0"/>
              </a:rPr>
              <a:t>VOC emission inventories derived from H</a:t>
            </a:r>
            <a:r>
              <a:rPr lang="en-US" sz="3200" b="1" baseline="-25000" dirty="0">
                <a:solidFill>
                  <a:srgbClr val="000090"/>
                </a:solidFill>
                <a:latin typeface="Arial" charset="0"/>
                <a:ea typeface="MS Mincho" charset="0"/>
                <a:cs typeface="MS Mincho" charset="0"/>
              </a:rPr>
              <a:t>2</a:t>
            </a:r>
            <a:r>
              <a:rPr lang="en-US" sz="3200" b="1" dirty="0">
                <a:solidFill>
                  <a:srgbClr val="000090"/>
                </a:solidFill>
                <a:latin typeface="Arial" charset="0"/>
                <a:ea typeface="MS Mincho" charset="0"/>
                <a:cs typeface="MS Mincho" charset="0"/>
              </a:rPr>
              <a:t>CO measurements</a:t>
            </a:r>
          </a:p>
        </p:txBody>
      </p:sp>
      <p:sp>
        <p:nvSpPr>
          <p:cNvPr id="6" name="Rectangle 4"/>
          <p:cNvSpPr>
            <a:spLocks noChangeArrowheads="1"/>
          </p:cNvSpPr>
          <p:nvPr/>
        </p:nvSpPr>
        <p:spPr bwMode="auto">
          <a:xfrm>
            <a:off x="22225" y="2328793"/>
            <a:ext cx="4019688" cy="3746500"/>
          </a:xfrm>
          <a:prstGeom prst="rect">
            <a:avLst/>
          </a:prstGeom>
          <a:noFill/>
          <a:ln w="9525">
            <a:noFill/>
            <a:miter lim="800000"/>
            <a:headEnd/>
            <a:tailEnd/>
          </a:ln>
          <a:effectLst/>
        </p:spPr>
        <p:txBody>
          <a:bodyPr/>
          <a:lstStyle/>
          <a:p>
            <a:pPr marL="342900" indent="-342900" defTabSz="914400" fontAlgn="base">
              <a:spcBef>
                <a:spcPct val="20000"/>
              </a:spcBef>
              <a:spcAft>
                <a:spcPct val="0"/>
              </a:spcAft>
              <a:buSzPct val="150000"/>
              <a:buFont typeface="Arial"/>
              <a:buChar char="•"/>
              <a:defRPr/>
            </a:pPr>
            <a:r>
              <a:rPr lang="en-US" sz="2400" b="1" dirty="0">
                <a:solidFill>
                  <a:srgbClr val="000090"/>
                </a:solidFill>
                <a:effectLst>
                  <a:outerShdw blurRad="38100" dist="38100" dir="2700000" algn="tl">
                    <a:srgbClr val="FFFFFF"/>
                  </a:outerShdw>
                </a:effectLst>
                <a:latin typeface="Arial" pitchFamily="34" charset="0"/>
                <a:ea typeface="ＭＳ Ｐゴシック" charset="-128"/>
                <a:cs typeface="ＭＳ Ｐゴシック" charset="0"/>
              </a:rPr>
              <a:t>Volatile </a:t>
            </a:r>
            <a:r>
              <a:rPr lang="en-US" sz="2400" b="1" dirty="0" smtClean="0">
                <a:solidFill>
                  <a:srgbClr val="000090"/>
                </a:solidFill>
                <a:effectLst>
                  <a:outerShdw blurRad="38100" dist="38100" dir="2700000" algn="tl">
                    <a:srgbClr val="FFFFFF"/>
                  </a:outerShdw>
                </a:effectLst>
                <a:latin typeface="Arial" pitchFamily="34" charset="0"/>
                <a:ea typeface="ＭＳ Ｐゴシック" charset="-128"/>
                <a:cs typeface="ＭＳ Ｐゴシック" charset="0"/>
              </a:rPr>
              <a:t>organic </a:t>
            </a:r>
            <a:r>
              <a:rPr lang="en-US" sz="2400" b="1" dirty="0">
                <a:solidFill>
                  <a:srgbClr val="000090"/>
                </a:solidFill>
                <a:effectLst>
                  <a:outerShdw blurRad="38100" dist="38100" dir="2700000" algn="tl">
                    <a:srgbClr val="FFFFFF"/>
                  </a:outerShdw>
                </a:effectLst>
                <a:latin typeface="Arial" pitchFamily="34" charset="0"/>
                <a:ea typeface="ＭＳ Ｐゴシック" charset="-128"/>
                <a:cs typeface="ＭＳ Ｐゴシック" charset="0"/>
              </a:rPr>
              <a:t>Compound</a:t>
            </a:r>
          </a:p>
          <a:p>
            <a:pPr marL="342900" indent="-342900" defTabSz="914400" fontAlgn="base">
              <a:spcBef>
                <a:spcPct val="20000"/>
              </a:spcBef>
              <a:spcAft>
                <a:spcPct val="0"/>
              </a:spcAft>
              <a:buSzPct val="150000"/>
              <a:buFont typeface="Arial"/>
              <a:buChar char="•"/>
              <a:defRPr/>
            </a:pPr>
            <a:r>
              <a:rPr lang="en-US" sz="2400" b="1" dirty="0">
                <a:solidFill>
                  <a:srgbClr val="000090"/>
                </a:solidFill>
                <a:effectLst>
                  <a:outerShdw blurRad="38100" dist="38100" dir="2700000" algn="tl">
                    <a:srgbClr val="FFFFFF"/>
                  </a:outerShdw>
                </a:effectLst>
                <a:latin typeface="Arial" pitchFamily="34" charset="0"/>
                <a:ea typeface="ＭＳ Ｐゴシック" charset="-128"/>
                <a:cs typeface="ＭＳ Ｐゴシック" charset="0"/>
              </a:rPr>
              <a:t>Produced from </a:t>
            </a:r>
            <a:r>
              <a:rPr lang="en-US" sz="2400" b="1" dirty="0" smtClean="0">
                <a:solidFill>
                  <a:srgbClr val="000090"/>
                </a:solidFill>
                <a:effectLst>
                  <a:outerShdw blurRad="38100" dist="38100" dir="2700000" algn="tl">
                    <a:srgbClr val="FFFFFF"/>
                  </a:outerShdw>
                </a:effectLst>
                <a:latin typeface="Arial" pitchFamily="34" charset="0"/>
                <a:ea typeface="ＭＳ Ｐゴシック" charset="-128"/>
                <a:cs typeface="ＭＳ Ｐゴシック" charset="0"/>
              </a:rPr>
              <a:t>methane </a:t>
            </a:r>
            <a:r>
              <a:rPr lang="en-US" sz="2400" b="1" dirty="0">
                <a:solidFill>
                  <a:srgbClr val="000090"/>
                </a:solidFill>
                <a:effectLst>
                  <a:outerShdw blurRad="38100" dist="38100" dir="2700000" algn="tl">
                    <a:srgbClr val="FFFFFF"/>
                  </a:outerShdw>
                </a:effectLst>
                <a:latin typeface="Arial" pitchFamily="34" charset="0"/>
                <a:ea typeface="ＭＳ Ｐゴシック" charset="-128"/>
                <a:cs typeface="ＭＳ Ｐゴシック" charset="0"/>
              </a:rPr>
              <a:t>oxidation, isoprene emissions</a:t>
            </a:r>
          </a:p>
          <a:p>
            <a:pPr marL="342900" indent="-342900" defTabSz="914400" fontAlgn="base">
              <a:spcBef>
                <a:spcPct val="20000"/>
              </a:spcBef>
              <a:spcAft>
                <a:spcPct val="0"/>
              </a:spcAft>
              <a:buSzPct val="150000"/>
              <a:buFont typeface="Arial"/>
              <a:buChar char="•"/>
              <a:defRPr/>
            </a:pPr>
            <a:r>
              <a:rPr lang="en-US" sz="2400" b="1" dirty="0">
                <a:solidFill>
                  <a:srgbClr val="000090"/>
                </a:solidFill>
                <a:effectLst>
                  <a:outerShdw blurRad="38100" dist="38100" dir="2700000" algn="tl">
                    <a:srgbClr val="FFFFFF"/>
                  </a:outerShdw>
                </a:effectLst>
                <a:latin typeface="Arial" pitchFamily="34" charset="0"/>
                <a:ea typeface="ＭＳ Ｐゴシック" charset="-128"/>
                <a:cs typeface="ＭＳ Ｐゴシック" charset="0"/>
              </a:rPr>
              <a:t>Indicator for </a:t>
            </a:r>
            <a:r>
              <a:rPr lang="en-US" sz="2400" b="1" dirty="0" smtClean="0">
                <a:solidFill>
                  <a:srgbClr val="000090"/>
                </a:solidFill>
                <a:effectLst>
                  <a:outerShdw blurRad="38100" dist="38100" dir="2700000" algn="tl">
                    <a:srgbClr val="FFFFFF"/>
                  </a:outerShdw>
                </a:effectLst>
                <a:latin typeface="Arial" pitchFamily="34" charset="0"/>
                <a:ea typeface="ＭＳ Ｐゴシック" charset="-128"/>
                <a:cs typeface="ＭＳ Ｐゴシック" charset="0"/>
              </a:rPr>
              <a:t>air </a:t>
            </a:r>
            <a:r>
              <a:rPr lang="en-US" sz="2400" b="1" dirty="0">
                <a:solidFill>
                  <a:srgbClr val="000090"/>
                </a:solidFill>
                <a:effectLst>
                  <a:outerShdw blurRad="38100" dist="38100" dir="2700000" algn="tl">
                    <a:srgbClr val="FFFFFF"/>
                  </a:outerShdw>
                </a:effectLst>
                <a:latin typeface="Arial" pitchFamily="34" charset="0"/>
                <a:ea typeface="ＭＳ Ｐゴシック" charset="-128"/>
                <a:cs typeface="ＭＳ Ｐゴシック" charset="0"/>
              </a:rPr>
              <a:t>q</a:t>
            </a:r>
            <a:r>
              <a:rPr lang="en-US" sz="2400" b="1" dirty="0" smtClean="0">
                <a:solidFill>
                  <a:srgbClr val="000090"/>
                </a:solidFill>
                <a:effectLst>
                  <a:outerShdw blurRad="38100" dist="38100" dir="2700000" algn="tl">
                    <a:srgbClr val="FFFFFF"/>
                  </a:outerShdw>
                </a:effectLst>
                <a:latin typeface="Arial" pitchFamily="34" charset="0"/>
                <a:ea typeface="ＭＳ Ｐゴシック" charset="-128"/>
                <a:cs typeface="ＭＳ Ｐゴシック" charset="0"/>
              </a:rPr>
              <a:t>uality</a:t>
            </a:r>
            <a:endParaRPr lang="en-US" sz="2400" b="1" dirty="0">
              <a:solidFill>
                <a:srgbClr val="000090"/>
              </a:solidFill>
              <a:effectLst>
                <a:outerShdw blurRad="38100" dist="38100" dir="2700000" algn="tl">
                  <a:srgbClr val="FFFFFF"/>
                </a:outerShdw>
              </a:effectLst>
              <a:latin typeface="Arial" pitchFamily="34" charset="0"/>
              <a:ea typeface="ＭＳ Ｐゴシック" charset="-128"/>
              <a:cs typeface="ＭＳ Ｐゴシック" charset="0"/>
            </a:endParaRPr>
          </a:p>
          <a:p>
            <a:pPr marL="342900" indent="-342900" defTabSz="914400" fontAlgn="base">
              <a:spcBef>
                <a:spcPct val="20000"/>
              </a:spcBef>
              <a:spcAft>
                <a:spcPct val="0"/>
              </a:spcAft>
              <a:buSzPct val="150000"/>
              <a:buFont typeface="Arial"/>
              <a:buChar char="•"/>
              <a:defRPr/>
            </a:pPr>
            <a:r>
              <a:rPr lang="en-US" sz="2400" b="1" dirty="0">
                <a:solidFill>
                  <a:srgbClr val="000090"/>
                </a:solidFill>
                <a:effectLst>
                  <a:outerShdw blurRad="38100" dist="38100" dir="2700000" algn="tl">
                    <a:srgbClr val="FFFFFF"/>
                  </a:outerShdw>
                </a:effectLst>
                <a:latin typeface="Arial" pitchFamily="34" charset="0"/>
                <a:ea typeface="ＭＳ Ｐゴシック" charset="-128"/>
                <a:cs typeface="ＭＳ Ｐゴシック" charset="0"/>
              </a:rPr>
              <a:t>Average lifetime: ~1.5 h, against photolysis, OH</a:t>
            </a:r>
            <a:endParaRPr lang="en-US" sz="2400" b="1" baseline="-25000" dirty="0">
              <a:solidFill>
                <a:srgbClr val="000090"/>
              </a:solidFill>
              <a:effectLst>
                <a:outerShdw blurRad="38100" dist="38100" dir="2700000" algn="tl">
                  <a:srgbClr val="FFFFFF"/>
                </a:outerShdw>
              </a:effectLst>
              <a:latin typeface="Arial" pitchFamily="34" charset="0"/>
              <a:ea typeface="ＭＳ Ｐゴシック" charset="-128"/>
              <a:cs typeface="ＭＳ Ｐゴシック" charset="0"/>
            </a:endParaRPr>
          </a:p>
        </p:txBody>
      </p:sp>
      <p:pic>
        <p:nvPicPr>
          <p:cNvPr id="436228" name="Picture 5" descr="sao-logo.tif"/>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29" name="Picture 10" descr="cfa-banner1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4/10/17</a:t>
            </a:r>
            <a:endParaRPr lang="en-US" dirty="0"/>
          </a:p>
        </p:txBody>
      </p:sp>
      <p:sp>
        <p:nvSpPr>
          <p:cNvPr id="3" name="Slide Number Placeholder 2"/>
          <p:cNvSpPr>
            <a:spLocks noGrp="1"/>
          </p:cNvSpPr>
          <p:nvPr>
            <p:ph type="sldNum" sz="quarter" idx="12"/>
          </p:nvPr>
        </p:nvSpPr>
        <p:spPr/>
        <p:txBody>
          <a:bodyPr/>
          <a:lstStyle/>
          <a:p>
            <a:pPr>
              <a:defRPr/>
            </a:pPr>
            <a:fld id="{366EA83A-9EF4-534F-A8E2-4CCC32A817BB}" type="slidenum">
              <a:rPr lang="en-US" smtClean="0"/>
              <a:pPr>
                <a:defRPr/>
              </a:pPr>
              <a:t>15</a:t>
            </a:fld>
            <a:endParaRPr lang="en-US" dirty="0"/>
          </a:p>
        </p:txBody>
      </p:sp>
    </p:spTree>
    <p:extLst>
      <p:ext uri="{BB962C8B-B14F-4D97-AF65-F5344CB8AC3E}">
        <p14:creationId xmlns:p14="http://schemas.microsoft.com/office/powerpoint/2010/main" val="280903024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2" descr="OMHCHO-2007m08_0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565150"/>
            <a:ext cx="9131300" cy="573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22" name="Picture 5" descr="sao-logo.tif"/>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40323" name="Picture 10" descr="cfa-banner1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529814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39298" name="Picture 2" descr="OMHCHO-2007m03_0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225"/>
            <a:ext cx="9150350" cy="575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299" name="Picture 5" descr="sao-logo.tif"/>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39300" name="Picture 10" descr="cfa-banner1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251745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7" name="Picture 2" descr="OMCHOCHO-2007m08_040"/>
          <p:cNvPicPr>
            <a:picLocks noChangeAspect="1" noChangeArrowheads="1"/>
          </p:cNvPicPr>
          <p:nvPr/>
        </p:nvPicPr>
        <p:blipFill>
          <a:blip r:embed="rId2">
            <a:extLst>
              <a:ext uri="{28A0092B-C50C-407E-A947-70E740481C1C}">
                <a14:useLocalDpi xmlns:a14="http://schemas.microsoft.com/office/drawing/2010/main" val="0"/>
              </a:ext>
            </a:extLst>
          </a:blip>
          <a:srcRect t="5170" r="-208"/>
          <a:stretch>
            <a:fillRect/>
          </a:stretch>
        </p:blipFill>
        <p:spPr bwMode="auto">
          <a:xfrm>
            <a:off x="-6350" y="1425575"/>
            <a:ext cx="9150350" cy="544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4418" name="Picture 5" descr="sao-logo.tif"/>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44419" name="Picture 10" descr="cfa-banner1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4420" name="TextBox 4"/>
          <p:cNvSpPr txBox="1">
            <a:spLocks noChangeArrowheads="1"/>
          </p:cNvSpPr>
          <p:nvPr/>
        </p:nvSpPr>
        <p:spPr bwMode="auto">
          <a:xfrm>
            <a:off x="0" y="495300"/>
            <a:ext cx="913447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eaLnBrk="1" fontAlgn="base" hangingPunct="1">
              <a:lnSpc>
                <a:spcPct val="90000"/>
              </a:lnSpc>
              <a:spcBef>
                <a:spcPct val="20000"/>
              </a:spcBef>
              <a:spcAft>
                <a:spcPct val="0"/>
              </a:spcAft>
            </a:pPr>
            <a:r>
              <a:rPr lang="en-US" sz="2800" dirty="0" smtClean="0">
                <a:solidFill>
                  <a:srgbClr val="FFFF00"/>
                </a:solidFill>
              </a:rPr>
              <a:t>OMI C</a:t>
            </a:r>
            <a:r>
              <a:rPr lang="en-US" sz="2800" baseline="-25000" dirty="0" smtClean="0">
                <a:solidFill>
                  <a:srgbClr val="FFFF00"/>
                </a:solidFill>
              </a:rPr>
              <a:t>2</a:t>
            </a:r>
            <a:r>
              <a:rPr lang="en-US" sz="2800" dirty="0" smtClean="0">
                <a:solidFill>
                  <a:srgbClr val="FFFF00"/>
                </a:solidFill>
              </a:rPr>
              <a:t>H</a:t>
            </a:r>
            <a:r>
              <a:rPr lang="en-US" sz="2800" baseline="-25000" dirty="0" smtClean="0">
                <a:solidFill>
                  <a:srgbClr val="FFFF00"/>
                </a:solidFill>
              </a:rPr>
              <a:t>2</a:t>
            </a:r>
            <a:r>
              <a:rPr lang="en-US" sz="2800" dirty="0" smtClean="0">
                <a:solidFill>
                  <a:srgbClr val="FFFF00"/>
                </a:solidFill>
              </a:rPr>
              <a:t>O</a:t>
            </a:r>
            <a:r>
              <a:rPr lang="en-US" sz="2800" baseline="-25000" dirty="0" smtClean="0">
                <a:solidFill>
                  <a:srgbClr val="FFFF00"/>
                </a:solidFill>
              </a:rPr>
              <a:t>2</a:t>
            </a:r>
            <a:r>
              <a:rPr lang="en-US" sz="2800" dirty="0" smtClean="0">
                <a:solidFill>
                  <a:srgbClr val="FFFF00"/>
                </a:solidFill>
              </a:rPr>
              <a:t>, August 2007 (&lt;40% cloud cover)</a:t>
            </a:r>
          </a:p>
        </p:txBody>
      </p:sp>
    </p:spTree>
    <p:extLst>
      <p:ext uri="{BB962C8B-B14F-4D97-AF65-F5344CB8AC3E}">
        <p14:creationId xmlns:p14="http://schemas.microsoft.com/office/powerpoint/2010/main" val="105979452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2" descr="OMCHOCHO-2007m03_040"/>
          <p:cNvPicPr>
            <a:picLocks noChangeAspect="1" noChangeArrowheads="1"/>
          </p:cNvPicPr>
          <p:nvPr/>
        </p:nvPicPr>
        <p:blipFill>
          <a:blip r:embed="rId2">
            <a:extLst>
              <a:ext uri="{28A0092B-C50C-407E-A947-70E740481C1C}">
                <a14:useLocalDpi xmlns:a14="http://schemas.microsoft.com/office/drawing/2010/main" val="0"/>
              </a:ext>
            </a:extLst>
          </a:blip>
          <a:srcRect t="4677" r="-208"/>
          <a:stretch>
            <a:fillRect/>
          </a:stretch>
        </p:blipFill>
        <p:spPr bwMode="auto">
          <a:xfrm>
            <a:off x="-6350" y="1409700"/>
            <a:ext cx="9150350"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3394" name="Picture 5" descr="sao-logo.tif"/>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43395" name="Picture 10" descr="cfa-banner1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396" name="TextBox 1"/>
          <p:cNvSpPr txBox="1">
            <a:spLocks noChangeArrowheads="1"/>
          </p:cNvSpPr>
          <p:nvPr/>
        </p:nvSpPr>
        <p:spPr bwMode="auto">
          <a:xfrm>
            <a:off x="0" y="495300"/>
            <a:ext cx="913447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eaLnBrk="1" fontAlgn="base" hangingPunct="1">
              <a:lnSpc>
                <a:spcPct val="90000"/>
              </a:lnSpc>
              <a:spcBef>
                <a:spcPct val="20000"/>
              </a:spcBef>
              <a:spcAft>
                <a:spcPct val="0"/>
              </a:spcAft>
            </a:pPr>
            <a:r>
              <a:rPr lang="en-US" sz="2800" smtClean="0">
                <a:solidFill>
                  <a:srgbClr val="FFFF00"/>
                </a:solidFill>
              </a:rPr>
              <a:t>OMI C</a:t>
            </a:r>
            <a:r>
              <a:rPr lang="en-US" sz="2800" baseline="-25000" smtClean="0">
                <a:solidFill>
                  <a:srgbClr val="FFFF00"/>
                </a:solidFill>
              </a:rPr>
              <a:t>2</a:t>
            </a:r>
            <a:r>
              <a:rPr lang="en-US" sz="2800" smtClean="0">
                <a:solidFill>
                  <a:srgbClr val="FFFF00"/>
                </a:solidFill>
              </a:rPr>
              <a:t>H</a:t>
            </a:r>
            <a:r>
              <a:rPr lang="en-US" sz="2800" baseline="-25000" smtClean="0">
                <a:solidFill>
                  <a:srgbClr val="FFFF00"/>
                </a:solidFill>
              </a:rPr>
              <a:t>2</a:t>
            </a:r>
            <a:r>
              <a:rPr lang="en-US" sz="2800" smtClean="0">
                <a:solidFill>
                  <a:srgbClr val="FFFF00"/>
                </a:solidFill>
              </a:rPr>
              <a:t>O</a:t>
            </a:r>
            <a:r>
              <a:rPr lang="en-US" sz="2800" baseline="-25000" smtClean="0">
                <a:solidFill>
                  <a:srgbClr val="FFFF00"/>
                </a:solidFill>
              </a:rPr>
              <a:t>2</a:t>
            </a:r>
            <a:r>
              <a:rPr lang="en-US" sz="2800" smtClean="0">
                <a:solidFill>
                  <a:srgbClr val="FFFF00"/>
                </a:solidFill>
              </a:rPr>
              <a:t>, March 2007 (&lt;40% cloud cover)</a:t>
            </a:r>
          </a:p>
        </p:txBody>
      </p:sp>
    </p:spTree>
    <p:extLst>
      <p:ext uri="{BB962C8B-B14F-4D97-AF65-F5344CB8AC3E}">
        <p14:creationId xmlns:p14="http://schemas.microsoft.com/office/powerpoint/2010/main" val="34730517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68263" y="1495425"/>
            <a:ext cx="3770312" cy="3426579"/>
          </a:xfrm>
          <a:prstGeom prst="rect">
            <a:avLst/>
          </a:prstGeom>
          <a:noFill/>
          <a:ln w="9525">
            <a:noFill/>
            <a:miter lim="800000"/>
            <a:headEnd/>
            <a:tailEnd/>
          </a:ln>
        </p:spPr>
        <p:txBody>
          <a:bodyPr>
            <a:spAutoFit/>
          </a:bodyPr>
          <a:lstStyle/>
          <a:p>
            <a:pPr defTabSz="914400" fontAlgn="base">
              <a:lnSpc>
                <a:spcPct val="90000"/>
              </a:lnSpc>
              <a:spcBef>
                <a:spcPct val="20000"/>
              </a:spcBef>
              <a:spcAft>
                <a:spcPct val="0"/>
              </a:spcAft>
              <a:defRPr/>
            </a:pPr>
            <a:r>
              <a:rPr lang="en-US" sz="4000" b="1" i="1" dirty="0" smtClean="0">
                <a:solidFill>
                  <a:srgbClr val="000090"/>
                </a:solidFill>
                <a:latin typeface="Arial"/>
                <a:ea typeface="ＭＳ Ｐゴシック" charset="0"/>
                <a:cs typeface="Arial"/>
              </a:rPr>
              <a:t>Air quality requirements </a:t>
            </a:r>
            <a:r>
              <a:rPr lang="en-US" sz="4000" b="1" i="1" dirty="0">
                <a:solidFill>
                  <a:srgbClr val="000090"/>
                </a:solidFill>
                <a:latin typeface="Arial"/>
                <a:ea typeface="ＭＳ Ｐゴシック" charset="0"/>
                <a:cs typeface="Arial"/>
              </a:rPr>
              <a:t>from the GEO-CAPE Science Traceability </a:t>
            </a:r>
            <a:r>
              <a:rPr lang="en-US" sz="4000" b="1" i="1" dirty="0" smtClean="0">
                <a:solidFill>
                  <a:srgbClr val="000090"/>
                </a:solidFill>
                <a:latin typeface="Arial"/>
                <a:ea typeface="ＭＳ Ｐゴシック" charset="0"/>
                <a:cs typeface="Arial"/>
              </a:rPr>
              <a:t>Matrix</a:t>
            </a:r>
            <a:endParaRPr lang="en-US" sz="4000" b="1" i="1" dirty="0">
              <a:solidFill>
                <a:srgbClr val="000090"/>
              </a:solidFill>
              <a:latin typeface="Arial"/>
              <a:ea typeface="ＭＳ Ｐゴシック" charset="0"/>
              <a:cs typeface="Arial"/>
            </a:endParaRPr>
          </a:p>
        </p:txBody>
      </p:sp>
      <p:pic>
        <p:nvPicPr>
          <p:cNvPr id="457732" name="Picture 1" descr="GEOCAPE-aero-atmos-STM-11-28-2011_Page_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27463" y="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pPr>
              <a:defRPr/>
            </a:pPr>
            <a:r>
              <a:rPr lang="en-US" sz="1100" smtClean="0">
                <a:solidFill>
                  <a:prstClr val="black">
                    <a:tint val="75000"/>
                  </a:prstClr>
                </a:solidFill>
                <a:latin typeface="Calibri"/>
              </a:rPr>
              <a:t>4/10/17</a:t>
            </a:r>
            <a:endParaRPr lang="en-US" sz="1100" dirty="0">
              <a:solidFill>
                <a:prstClr val="black">
                  <a:tint val="75000"/>
                </a:prstClr>
              </a:solidFill>
              <a:latin typeface="Calibri"/>
            </a:endParaRPr>
          </a:p>
        </p:txBody>
      </p:sp>
      <p:pic>
        <p:nvPicPr>
          <p:cNvPr id="6" name="Picture 5" descr="magnifying-glass-145942__1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069857" y="3359002"/>
            <a:ext cx="3799205" cy="3543300"/>
          </a:xfrm>
          <a:prstGeom prst="rect">
            <a:avLst/>
          </a:prstGeom>
        </p:spPr>
      </p:pic>
      <p:sp>
        <p:nvSpPr>
          <p:cNvPr id="3" name="Slide Number Placeholder 2"/>
          <p:cNvSpPr>
            <a:spLocks noGrp="1"/>
          </p:cNvSpPr>
          <p:nvPr>
            <p:ph type="sldNum" sz="quarter" idx="12"/>
          </p:nvPr>
        </p:nvSpPr>
        <p:spPr/>
        <p:txBody>
          <a:bodyPr/>
          <a:lstStyle/>
          <a:p>
            <a:pPr>
              <a:defRPr/>
            </a:pPr>
            <a:fld id="{90F3D2DF-2FA7-D542-9882-A5D5130A4A1E}" type="slidenum">
              <a:rPr lang="en-US" sz="1100" smtClean="0">
                <a:solidFill>
                  <a:prstClr val="black">
                    <a:tint val="75000"/>
                  </a:prstClr>
                </a:solidFill>
                <a:latin typeface="Calibri"/>
              </a:rPr>
              <a:pPr>
                <a:defRPr/>
              </a:pPr>
              <a:t>2</a:t>
            </a:fld>
            <a:endParaRPr lang="en-US" sz="1100" dirty="0">
              <a:solidFill>
                <a:prstClr val="black">
                  <a:tint val="75000"/>
                </a:prstClr>
              </a:solidFill>
              <a:latin typeface="Calibri"/>
            </a:endParaRPr>
          </a:p>
        </p:txBody>
      </p:sp>
    </p:spTree>
    <p:extLst>
      <p:ext uri="{BB962C8B-B14F-4D97-AF65-F5344CB8AC3E}">
        <p14:creationId xmlns:p14="http://schemas.microsoft.com/office/powerpoint/2010/main" val="359182211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5441" name="Picture 2" descr="so2_hawa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 y="1322998"/>
            <a:ext cx="4662488" cy="450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3"/>
          <p:cNvSpPr txBox="1">
            <a:spLocks noChangeArrowheads="1"/>
          </p:cNvSpPr>
          <p:nvPr/>
        </p:nvSpPr>
        <p:spPr bwMode="auto">
          <a:xfrm>
            <a:off x="5091113" y="4642460"/>
            <a:ext cx="36909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defTabSz="914400" eaLnBrk="0" fontAlgn="base" hangingPunct="0">
              <a:spcBef>
                <a:spcPct val="0"/>
              </a:spcBef>
              <a:spcAft>
                <a:spcPct val="0"/>
              </a:spcAft>
              <a:defRPr/>
            </a:pPr>
            <a:r>
              <a:rPr lang="en-US" b="1" dirty="0" smtClean="0">
                <a:solidFill>
                  <a:srgbClr val="000090"/>
                </a:solidFill>
                <a:cs typeface="ＭＳ Ｐゴシック" charset="0"/>
              </a:rPr>
              <a:t>Kilauea activity, source of the VOG event in Honolulu on 9 November 2004</a:t>
            </a:r>
          </a:p>
        </p:txBody>
      </p:sp>
      <p:pic>
        <p:nvPicPr>
          <p:cNvPr id="445443" name="Picture 4" descr="oahu_v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5238" y="1478060"/>
            <a:ext cx="3656012"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5444" name="Text Box 5"/>
          <p:cNvSpPr txBox="1">
            <a:spLocks noChangeArrowheads="1"/>
          </p:cNvSpPr>
          <p:nvPr/>
        </p:nvSpPr>
        <p:spPr bwMode="auto">
          <a:xfrm>
            <a:off x="0" y="273050"/>
            <a:ext cx="91440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fontAlgn="base">
              <a:spcBef>
                <a:spcPct val="0"/>
              </a:spcBef>
              <a:spcAft>
                <a:spcPct val="0"/>
              </a:spcAft>
            </a:pPr>
            <a:r>
              <a:rPr lang="en-US" sz="4000" dirty="0" smtClean="0">
                <a:solidFill>
                  <a:srgbClr val="000090"/>
                </a:solidFill>
                <a:cs typeface="Arial" charset="0"/>
              </a:rPr>
              <a:t>Volcanic (and anthropogenic) SO</a:t>
            </a:r>
            <a:r>
              <a:rPr lang="en-US" sz="4000" baseline="-25000" dirty="0" smtClean="0">
                <a:solidFill>
                  <a:srgbClr val="000090"/>
                </a:solidFill>
                <a:cs typeface="Arial" charset="0"/>
              </a:rPr>
              <a:t>2</a:t>
            </a:r>
          </a:p>
        </p:txBody>
      </p:sp>
      <p:pic>
        <p:nvPicPr>
          <p:cNvPr id="445446" name="Picture 5" descr="sao-logo.tif"/>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588" y="1588"/>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47" name="Picture 10" descr="cfa-banner1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4/10/17</a:t>
            </a:r>
            <a:endParaRPr lang="en-US" dirty="0"/>
          </a:p>
        </p:txBody>
      </p:sp>
      <p:sp>
        <p:nvSpPr>
          <p:cNvPr id="3" name="Slide Number Placeholder 2"/>
          <p:cNvSpPr>
            <a:spLocks noGrp="1"/>
          </p:cNvSpPr>
          <p:nvPr>
            <p:ph type="sldNum" sz="quarter" idx="12"/>
          </p:nvPr>
        </p:nvSpPr>
        <p:spPr/>
        <p:txBody>
          <a:bodyPr/>
          <a:lstStyle/>
          <a:p>
            <a:pPr>
              <a:buNone/>
              <a:defRPr/>
            </a:pPr>
            <a:fld id="{490683D4-47E3-ED4C-A5A8-0966A5C54492}" type="slidenum">
              <a:rPr lang="en-US" smtClean="0"/>
              <a:pPr>
                <a:buNone/>
                <a:defRPr/>
              </a:pPr>
              <a:t>20</a:t>
            </a:fld>
            <a:endParaRPr lang="en-US" dirty="0"/>
          </a:p>
        </p:txBody>
      </p:sp>
    </p:spTree>
    <p:extLst>
      <p:ext uri="{BB962C8B-B14F-4D97-AF65-F5344CB8AC3E}">
        <p14:creationId xmlns:p14="http://schemas.microsoft.com/office/powerpoint/2010/main" val="422622127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46466" name="TextBox 2"/>
          <p:cNvSpPr txBox="1">
            <a:spLocks noChangeArrowheads="1"/>
          </p:cNvSpPr>
          <p:nvPr/>
        </p:nvSpPr>
        <p:spPr bwMode="auto">
          <a:xfrm>
            <a:off x="1588" y="1038225"/>
            <a:ext cx="5021262"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fontAlgn="base">
              <a:spcBef>
                <a:spcPct val="0"/>
              </a:spcBef>
              <a:spcAft>
                <a:spcPct val="0"/>
              </a:spcAft>
            </a:pPr>
            <a:r>
              <a:rPr lang="en-US" sz="3200" dirty="0" smtClean="0">
                <a:solidFill>
                  <a:srgbClr val="000090"/>
                </a:solidFill>
                <a:cs typeface="Arial" charset="0"/>
              </a:rPr>
              <a:t>C. Nowlan </a:t>
            </a:r>
            <a:r>
              <a:rPr lang="en-US" sz="3200" i="1" dirty="0" smtClean="0">
                <a:solidFill>
                  <a:srgbClr val="000090"/>
                </a:solidFill>
                <a:cs typeface="Arial" charset="0"/>
              </a:rPr>
              <a:t>et al</a:t>
            </a:r>
            <a:r>
              <a:rPr lang="en-US" sz="3200" dirty="0" smtClean="0">
                <a:solidFill>
                  <a:srgbClr val="000090"/>
                </a:solidFill>
                <a:cs typeface="Arial" charset="0"/>
              </a:rPr>
              <a:t>., JGR 2011: GOME-2 SO</a:t>
            </a:r>
            <a:r>
              <a:rPr lang="en-US" sz="3200" baseline="-25000" dirty="0" smtClean="0">
                <a:solidFill>
                  <a:srgbClr val="000090"/>
                </a:solidFill>
                <a:cs typeface="Arial" charset="0"/>
              </a:rPr>
              <a:t>2</a:t>
            </a:r>
            <a:r>
              <a:rPr lang="en-US" sz="3200" dirty="0" smtClean="0">
                <a:solidFill>
                  <a:srgbClr val="000090"/>
                </a:solidFill>
                <a:cs typeface="Arial" charset="0"/>
              </a:rPr>
              <a:t> from optimal estimation</a:t>
            </a:r>
          </a:p>
          <a:p>
            <a:pPr defTabSz="914400" fontAlgn="base">
              <a:spcBef>
                <a:spcPct val="0"/>
              </a:spcBef>
              <a:spcAft>
                <a:spcPct val="0"/>
              </a:spcAft>
            </a:pPr>
            <a:endParaRPr lang="en-US" sz="1400" dirty="0" smtClean="0">
              <a:solidFill>
                <a:srgbClr val="000090"/>
              </a:solidFill>
              <a:cs typeface="Arial" charset="0"/>
            </a:endParaRPr>
          </a:p>
          <a:p>
            <a:pPr defTabSz="914400" fontAlgn="base">
              <a:spcBef>
                <a:spcPct val="0"/>
              </a:spcBef>
              <a:spcAft>
                <a:spcPct val="0"/>
              </a:spcAft>
            </a:pPr>
            <a:r>
              <a:rPr lang="en-US" sz="2000" dirty="0" smtClean="0">
                <a:solidFill>
                  <a:srgbClr val="000090"/>
                </a:solidFill>
                <a:cs typeface="Arial" charset="0"/>
              </a:rPr>
              <a:t>Figure 7. (a, b) SO</a:t>
            </a:r>
            <a:r>
              <a:rPr lang="en-US" sz="2000" baseline="-25000" dirty="0" smtClean="0">
                <a:solidFill>
                  <a:srgbClr val="000090"/>
                </a:solidFill>
                <a:cs typeface="Arial" charset="0"/>
              </a:rPr>
              <a:t>2</a:t>
            </a:r>
            <a:r>
              <a:rPr lang="en-US" sz="2000" dirty="0" smtClean="0">
                <a:solidFill>
                  <a:srgbClr val="000090"/>
                </a:solidFill>
                <a:cs typeface="Arial" charset="0"/>
              </a:rPr>
              <a:t> vertical column density and retrieved SO</a:t>
            </a:r>
            <a:r>
              <a:rPr lang="en-US" sz="2000" baseline="-25000" dirty="0" smtClean="0">
                <a:solidFill>
                  <a:srgbClr val="000090"/>
                </a:solidFill>
                <a:cs typeface="Arial" charset="0"/>
              </a:rPr>
              <a:t>2</a:t>
            </a:r>
            <a:r>
              <a:rPr lang="en-US" sz="2000" dirty="0" smtClean="0">
                <a:solidFill>
                  <a:srgbClr val="000090"/>
                </a:solidFill>
                <a:cs typeface="Arial" charset="0"/>
              </a:rPr>
              <a:t> plume altitude; and their (c, d) measurement noise error; (e, f) smoothing error, (g, h) total solution error; and (i, j) the retrieval degrees-of-freedom for signal (DFS) for the Mt. Kasatochi SO</a:t>
            </a:r>
            <a:r>
              <a:rPr lang="en-US" sz="2000" baseline="-25000" dirty="0" smtClean="0">
                <a:solidFill>
                  <a:srgbClr val="000090"/>
                </a:solidFill>
                <a:cs typeface="Arial" charset="0"/>
              </a:rPr>
              <a:t>2</a:t>
            </a:r>
            <a:r>
              <a:rPr lang="en-US" sz="2000" dirty="0" smtClean="0">
                <a:solidFill>
                  <a:srgbClr val="000090"/>
                </a:solidFill>
                <a:cs typeface="Arial" charset="0"/>
              </a:rPr>
              <a:t> plume on 9 August 2008 for SO2 VCD greater than 1 DU, using </a:t>
            </a:r>
            <a:r>
              <a:rPr lang="en-US" sz="2000" i="1" dirty="0" smtClean="0">
                <a:solidFill>
                  <a:srgbClr val="000090"/>
                </a:solidFill>
                <a:cs typeface="Arial" charset="0"/>
              </a:rPr>
              <a:t>z</a:t>
            </a:r>
            <a:r>
              <a:rPr lang="en-US" sz="2000" i="1" baseline="-25000" dirty="0" smtClean="0">
                <a:solidFill>
                  <a:srgbClr val="000090"/>
                </a:solidFill>
                <a:cs typeface="Arial" charset="0"/>
              </a:rPr>
              <a:t>ap</a:t>
            </a:r>
            <a:r>
              <a:rPr lang="en-US" sz="2000" dirty="0" smtClean="0">
                <a:solidFill>
                  <a:srgbClr val="000090"/>
                </a:solidFill>
                <a:cs typeface="Arial" charset="0"/>
              </a:rPr>
              <a:t>=10 km and </a:t>
            </a:r>
            <a:r>
              <a:rPr lang="el-GR" sz="2000" i="1" smtClean="0">
                <a:solidFill>
                  <a:srgbClr val="000090"/>
                </a:solidFill>
                <a:cs typeface="Arial" charset="0"/>
              </a:rPr>
              <a:t>ε</a:t>
            </a:r>
            <a:r>
              <a:rPr lang="en-US" sz="2000" i="1" baseline="-25000" dirty="0" smtClean="0">
                <a:solidFill>
                  <a:srgbClr val="000090"/>
                </a:solidFill>
                <a:cs typeface="Arial" charset="0"/>
              </a:rPr>
              <a:t>zap</a:t>
            </a:r>
            <a:r>
              <a:rPr lang="en-US" sz="2000" dirty="0" smtClean="0">
                <a:solidFill>
                  <a:srgbClr val="000090"/>
                </a:solidFill>
                <a:cs typeface="Arial" charset="0"/>
              </a:rPr>
              <a:t>=2 km.</a:t>
            </a:r>
          </a:p>
        </p:txBody>
      </p:sp>
      <p:pic>
        <p:nvPicPr>
          <p:cNvPr id="446467" name="Picture 3" descr="so2_altitud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7950" y="0"/>
            <a:ext cx="3598863"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6468" name="Picture 5" descr="sao-logo.tif"/>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588" y="1588"/>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6469" name="Picture 10" descr="cfa-banner1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8438"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6470" name="Oval 16"/>
          <p:cNvSpPr>
            <a:spLocks noChangeArrowheads="1"/>
          </p:cNvSpPr>
          <p:nvPr/>
        </p:nvSpPr>
        <p:spPr bwMode="auto">
          <a:xfrm>
            <a:off x="6931025" y="46038"/>
            <a:ext cx="1804988" cy="1255712"/>
          </a:xfrm>
          <a:prstGeom prst="ellipse">
            <a:avLst/>
          </a:prstGeom>
          <a:noFill/>
          <a:ln w="34925">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dirty="0" smtClean="0">
              <a:solidFill>
                <a:srgbClr val="FFFF00"/>
              </a:solidFill>
              <a:latin typeface="Arial" charset="0"/>
              <a:ea typeface="ＭＳ Ｐゴシック" charset="0"/>
              <a:cs typeface="Arial" charset="0"/>
            </a:endParaRPr>
          </a:p>
        </p:txBody>
      </p:sp>
    </p:spTree>
    <p:extLst>
      <p:ext uri="{BB962C8B-B14F-4D97-AF65-F5344CB8AC3E}">
        <p14:creationId xmlns:p14="http://schemas.microsoft.com/office/powerpoint/2010/main" val="114308684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39149" y="13818"/>
            <a:ext cx="4445240" cy="960120"/>
          </a:xfrm>
        </p:spPr>
        <p:txBody>
          <a:bodyPr anchor="ctr"/>
          <a:lstStyle/>
          <a:p>
            <a:r>
              <a:rPr lang="en-US" sz="3200" dirty="0" smtClean="0">
                <a:solidFill>
                  <a:schemeClr val="bg1">
                    <a:lumMod val="85000"/>
                  </a:schemeClr>
                </a:solidFill>
              </a:rPr>
              <a:t>Now in press!</a:t>
            </a:r>
            <a:endParaRPr lang="en-US" sz="3200" dirty="0">
              <a:solidFill>
                <a:schemeClr val="bg1">
                  <a:lumMod val="85000"/>
                </a:schemeClr>
              </a:solidFil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2" name="Slide Number Placeholder 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22</a:t>
            </a:fld>
            <a:endParaRPr lang="en-US" dirty="0">
              <a:solidFill>
                <a:prstClr val="black">
                  <a:tint val="75000"/>
                </a:prstClr>
              </a:solidFill>
              <a:latin typeface="Calibri"/>
            </a:endParaRPr>
          </a:p>
        </p:txBody>
      </p:sp>
      <p:pic>
        <p:nvPicPr>
          <p:cNvPr id="6" name="Picture 5" descr="chance_ppc.pdf"/>
          <p:cNvPicPr>
            <a:picLocks noChangeAspect="1"/>
          </p:cNvPicPr>
          <p:nvPr/>
        </p:nvPicPr>
        <p:blipFill rotWithShape="1">
          <a:blip r:embed="rId3">
            <a:extLst>
              <a:ext uri="{28A0092B-C50C-407E-A947-70E740481C1C}">
                <a14:useLocalDpi xmlns:a14="http://schemas.microsoft.com/office/drawing/2010/main" val="0"/>
              </a:ext>
            </a:extLst>
          </a:blip>
          <a:srcRect t="3284" b="5637"/>
          <a:stretch/>
        </p:blipFill>
        <p:spPr>
          <a:xfrm>
            <a:off x="0" y="973938"/>
            <a:ext cx="9144000" cy="5899191"/>
          </a:xfrm>
          <a:prstGeom prst="rect">
            <a:avLst/>
          </a:prstGeom>
        </p:spPr>
      </p:pic>
      <p:sp>
        <p:nvSpPr>
          <p:cNvPr id="7" name="Rectangle 6"/>
          <p:cNvSpPr/>
          <p:nvPr/>
        </p:nvSpPr>
        <p:spPr>
          <a:xfrm>
            <a:off x="8412643" y="184545"/>
            <a:ext cx="648287" cy="564489"/>
          </a:xfrm>
          <a:prstGeom prst="rect">
            <a:avLst/>
          </a:prstGeom>
          <a:solidFill>
            <a:schemeClr val="tx1">
              <a:lumMod val="95000"/>
              <a:lumOff val="5000"/>
            </a:schemeClr>
          </a:solid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25061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lnSpc>
                <a:spcPct val="90000"/>
              </a:lnSpc>
              <a:spcBef>
                <a:spcPct val="20000"/>
              </a:spcBef>
              <a:spcAft>
                <a:spcPct val="0"/>
              </a:spcAft>
              <a:buFontTx/>
              <a:buChar char="–"/>
            </a:pPr>
            <a:endParaRPr lang="en-US" sz="2400" b="1" dirty="0">
              <a:solidFill>
                <a:srgbClr val="3333CC"/>
              </a:solidFill>
              <a:latin typeface="Arial" charset="0"/>
              <a:ea typeface="ＭＳ Ｐゴシック" charset="0"/>
              <a:cs typeface="ＭＳ Ｐゴシック" charset="0"/>
            </a:endParaRPr>
          </a:p>
        </p:txBody>
      </p:sp>
      <p:pic>
        <p:nvPicPr>
          <p:cNvPr id="466948" name="Picture 10" descr="cfa-banner1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4725" y="14288"/>
            <a:ext cx="54927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TEMPO-facts_Page_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6244" y="0"/>
            <a:ext cx="5299364" cy="6858000"/>
          </a:xfrm>
          <a:prstGeom prst="rect">
            <a:avLst/>
          </a:prstGeom>
        </p:spPr>
      </p:pic>
      <p:pic>
        <p:nvPicPr>
          <p:cNvPr id="7" name="Picture 5" descr="sao-logo.tif"/>
          <p:cNvPicPr>
            <a:picLocks noChangeAspect="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5875" y="1587500"/>
            <a:ext cx="3190875" cy="1938992"/>
          </a:xfrm>
          <a:prstGeom prst="rect">
            <a:avLst/>
          </a:prstGeom>
          <a:noFill/>
        </p:spPr>
        <p:txBody>
          <a:bodyPr wrap="square" rtlCol="0">
            <a:spAutoFit/>
          </a:bodyPr>
          <a:lstStyle/>
          <a:p>
            <a:r>
              <a:rPr lang="en-US" sz="6000" smtClean="0">
                <a:solidFill>
                  <a:srgbClr val="0000A9"/>
                </a:solidFill>
                <a:latin typeface="Arial"/>
                <a:ea typeface="ＭＳ Ｐゴシック"/>
                <a:cs typeface="Arial"/>
              </a:rPr>
              <a:t>On </a:t>
            </a:r>
            <a:r>
              <a:rPr lang="en-US" sz="6000" dirty="0" smtClean="0">
                <a:solidFill>
                  <a:srgbClr val="0000A9"/>
                </a:solidFill>
                <a:latin typeface="Arial"/>
                <a:ea typeface="ＭＳ Ｐゴシック"/>
                <a:cs typeface="Arial"/>
              </a:rPr>
              <a:t>to TEMPO!</a:t>
            </a:r>
            <a:endParaRPr lang="en-US" sz="6000" dirty="0">
              <a:solidFill>
                <a:srgbClr val="0000A9"/>
              </a:solidFill>
              <a:latin typeface="Arial"/>
              <a:ea typeface="ＭＳ Ｐゴシック"/>
              <a:cs typeface="Arial"/>
            </a:endParaRPr>
          </a:p>
        </p:txBody>
      </p:sp>
      <p:sp>
        <p:nvSpPr>
          <p:cNvPr id="3" name="Date Placeholder 2"/>
          <p:cNvSpPr>
            <a:spLocks noGrp="1"/>
          </p:cNvSpPr>
          <p:nvPr>
            <p:ph type="dt" sz="half" idx="10"/>
          </p:nvPr>
        </p:nvSpPr>
        <p:spPr/>
        <p:txBody>
          <a:bodyPr/>
          <a:lstStyle/>
          <a:p>
            <a:pPr>
              <a:defRPr/>
            </a:pPr>
            <a:r>
              <a:rPr lang="en-US" smtClean="0">
                <a:latin typeface="Arial"/>
                <a:ea typeface="ＭＳ Ｐゴシック"/>
              </a:rPr>
              <a:t>4/10/17</a:t>
            </a:r>
            <a:endParaRPr lang="en-US" dirty="0">
              <a:latin typeface="Arial"/>
              <a:ea typeface="ＭＳ Ｐゴシック"/>
            </a:endParaRPr>
          </a:p>
        </p:txBody>
      </p:sp>
      <p:sp>
        <p:nvSpPr>
          <p:cNvPr id="5" name="Slide Number Placeholder 4"/>
          <p:cNvSpPr>
            <a:spLocks noGrp="1"/>
          </p:cNvSpPr>
          <p:nvPr>
            <p:ph type="sldNum" sz="quarter" idx="12"/>
          </p:nvPr>
        </p:nvSpPr>
        <p:spPr/>
        <p:txBody>
          <a:bodyPr/>
          <a:lstStyle/>
          <a:p>
            <a:pPr>
              <a:defRPr/>
            </a:pPr>
            <a:fld id="{90F3D2DF-2FA7-D542-9882-A5D5130A4A1E}" type="slidenum">
              <a:rPr lang="en-US" smtClean="0">
                <a:latin typeface="Arial"/>
                <a:ea typeface="ＭＳ Ｐゴシック"/>
              </a:rPr>
              <a:pPr>
                <a:defRPr/>
              </a:pPr>
              <a:t>23</a:t>
            </a:fld>
            <a:endParaRPr lang="en-US" dirty="0">
              <a:latin typeface="Arial"/>
              <a:ea typeface="ＭＳ Ｐゴシック"/>
            </a:endParaRPr>
          </a:p>
        </p:txBody>
      </p:sp>
    </p:spTree>
    <p:extLst>
      <p:ext uri="{BB962C8B-B14F-4D97-AF65-F5344CB8AC3E}">
        <p14:creationId xmlns:p14="http://schemas.microsoft.com/office/powerpoint/2010/main" val="3554960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4375" y="12473"/>
            <a:ext cx="5973763" cy="960120"/>
          </a:xfrm>
        </p:spPr>
        <p:txBody>
          <a:bodyPr/>
          <a:lstStyle/>
          <a:p>
            <a:pPr fontAlgn="auto">
              <a:spcAft>
                <a:spcPts val="0"/>
              </a:spcAft>
              <a:defRPr/>
            </a:pPr>
            <a:r>
              <a:rPr lang="en-US" b="1" dirty="0">
                <a:solidFill>
                  <a:schemeClr val="bg1">
                    <a:lumMod val="85000"/>
                  </a:schemeClr>
                </a:solidFill>
                <a:ea typeface="ＭＳ Ｐゴシック" charset="-128"/>
              </a:rPr>
              <a:t>Hourly atmospheric pollution from geostationary Earth orbit</a:t>
            </a:r>
            <a:br>
              <a:rPr lang="en-US" b="1" dirty="0">
                <a:solidFill>
                  <a:schemeClr val="bg1">
                    <a:lumMod val="85000"/>
                  </a:schemeClr>
                </a:solidFill>
                <a:ea typeface="ＭＳ Ｐゴシック" charset="-128"/>
              </a:rPr>
            </a:br>
            <a:endParaRPr lang="en-US" dirty="0">
              <a:solidFill>
                <a:schemeClr val="bg1">
                  <a:lumMod val="85000"/>
                </a:schemeClr>
              </a:solidFill>
              <a:ea typeface="+mj-ea"/>
            </a:endParaRPr>
          </a:p>
        </p:txBody>
      </p:sp>
      <p:pic>
        <p:nvPicPr>
          <p:cNvPr id="7270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537" y="1019175"/>
            <a:ext cx="3748087"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512" y="1299125"/>
            <a:ext cx="5456238" cy="5198747"/>
          </a:xfrm>
          <a:prstGeom prst="rect">
            <a:avLst/>
          </a:prstGeom>
        </p:spPr>
        <p:txBody>
          <a:bodyPr lIns="91326" tIns="45664" rIns="91326" bIns="45664">
            <a:spAutoFit/>
          </a:bodyPr>
          <a:lstStyle/>
          <a:p>
            <a:pPr defTabSz="456633">
              <a:spcBef>
                <a:spcPts val="100"/>
              </a:spcBef>
              <a:defRPr/>
            </a:pPr>
            <a:r>
              <a:rPr lang="en-US" sz="1300" b="1" dirty="0">
                <a:solidFill>
                  <a:srgbClr val="1F497D"/>
                </a:solidFill>
                <a:latin typeface="Arial"/>
                <a:ea typeface="ＭＳ Ｐゴシック" charset="0"/>
                <a:cs typeface="Arial"/>
              </a:rPr>
              <a:t>PI:</a:t>
            </a:r>
            <a:r>
              <a:rPr lang="en-US" sz="1300" dirty="0">
                <a:solidFill>
                  <a:srgbClr val="1F497D"/>
                </a:solidFill>
                <a:latin typeface="Arial"/>
                <a:ea typeface="ＭＳ Ｐゴシック" charset="0"/>
                <a:cs typeface="Arial"/>
              </a:rPr>
              <a:t> </a:t>
            </a:r>
            <a:r>
              <a:rPr lang="en-US" sz="1300" dirty="0">
                <a:solidFill>
                  <a:prstClr val="black"/>
                </a:solidFill>
                <a:latin typeface="Arial"/>
                <a:ea typeface="ＭＳ Ｐゴシック" charset="0"/>
                <a:cs typeface="Arial"/>
              </a:rPr>
              <a:t>Kelly Chance, Smithsonian Astrophysical Observatory</a:t>
            </a:r>
          </a:p>
          <a:p>
            <a:pPr defTabSz="456633">
              <a:spcBef>
                <a:spcPts val="100"/>
              </a:spcBef>
              <a:defRPr/>
            </a:pPr>
            <a:r>
              <a:rPr lang="en-US" sz="1300" b="1" dirty="0">
                <a:solidFill>
                  <a:srgbClr val="1F497D"/>
                </a:solidFill>
                <a:latin typeface="Arial"/>
                <a:ea typeface="ＭＳ Ｐゴシック" charset="0"/>
                <a:cs typeface="Arial"/>
              </a:rPr>
              <a:t>Instrument Development: </a:t>
            </a:r>
            <a:r>
              <a:rPr lang="en-US" sz="1300" dirty="0">
                <a:solidFill>
                  <a:srgbClr val="000000"/>
                </a:solidFill>
                <a:latin typeface="Arial"/>
                <a:ea typeface="ＭＳ Ｐゴシック" charset="0"/>
                <a:cs typeface="Arial"/>
              </a:rPr>
              <a:t>Ball Aerospace</a:t>
            </a:r>
          </a:p>
          <a:p>
            <a:pPr defTabSz="456633">
              <a:spcBef>
                <a:spcPts val="100"/>
              </a:spcBef>
              <a:defRPr/>
            </a:pPr>
            <a:r>
              <a:rPr lang="en-US" sz="1300" b="1" dirty="0">
                <a:solidFill>
                  <a:srgbClr val="1F497D"/>
                </a:solidFill>
                <a:latin typeface="Arial"/>
                <a:ea typeface="ＭＳ Ｐゴシック" charset="0"/>
                <a:cs typeface="Arial"/>
              </a:rPr>
              <a:t>Project Management: </a:t>
            </a:r>
            <a:r>
              <a:rPr lang="en-US" sz="1300" dirty="0">
                <a:solidFill>
                  <a:srgbClr val="000000"/>
                </a:solidFill>
                <a:latin typeface="Arial"/>
                <a:ea typeface="ＭＳ Ｐゴシック" charset="0"/>
                <a:cs typeface="Arial"/>
              </a:rPr>
              <a:t>NASA LaRC</a:t>
            </a:r>
          </a:p>
          <a:p>
            <a:pPr defTabSz="456633">
              <a:spcBef>
                <a:spcPts val="100"/>
              </a:spcBef>
              <a:defRPr/>
            </a:pPr>
            <a:r>
              <a:rPr lang="en-US" sz="1300" b="1" dirty="0">
                <a:solidFill>
                  <a:srgbClr val="1F497D"/>
                </a:solidFill>
                <a:latin typeface="Arial"/>
                <a:ea typeface="ＭＳ Ｐゴシック" charset="0"/>
                <a:cs typeface="Arial"/>
              </a:rPr>
              <a:t>Other Institutions: </a:t>
            </a:r>
            <a:r>
              <a:rPr lang="en-US" sz="1300" dirty="0">
                <a:solidFill>
                  <a:srgbClr val="000000"/>
                </a:solidFill>
                <a:latin typeface="Arial"/>
                <a:ea typeface="ＭＳ Ｐゴシック" charset="0"/>
                <a:cs typeface="Arial"/>
              </a:rPr>
              <a:t>NASA GSFC, NOAA, EPA, NCAR, Harvard, UC Berkeley, St. Louis U, U Alabama Huntsville, U </a:t>
            </a:r>
            <a:r>
              <a:rPr lang="en-US" sz="1300" dirty="0" smtClean="0">
                <a:solidFill>
                  <a:srgbClr val="000000"/>
                </a:solidFill>
                <a:latin typeface="Arial"/>
                <a:ea typeface="ＭＳ Ｐゴシック" charset="0"/>
                <a:cs typeface="Arial"/>
              </a:rPr>
              <a:t>Nebraska, RT Solutions, Carr Astronautics</a:t>
            </a:r>
            <a:endParaRPr lang="en-US" sz="1300" dirty="0">
              <a:solidFill>
                <a:srgbClr val="000000"/>
              </a:solidFill>
              <a:latin typeface="Arial"/>
              <a:ea typeface="ＭＳ Ｐゴシック" charset="0"/>
              <a:cs typeface="Arial"/>
            </a:endParaRPr>
          </a:p>
          <a:p>
            <a:pPr defTabSz="456633">
              <a:spcBef>
                <a:spcPts val="100"/>
              </a:spcBef>
              <a:defRPr/>
            </a:pPr>
            <a:r>
              <a:rPr lang="en-US" sz="1300" b="1" dirty="0">
                <a:solidFill>
                  <a:srgbClr val="1F497D"/>
                </a:solidFill>
                <a:latin typeface="Arial"/>
                <a:ea typeface="ＭＳ Ｐゴシック" charset="0"/>
                <a:cs typeface="Arial"/>
              </a:rPr>
              <a:t>International collaboration:</a:t>
            </a:r>
            <a:r>
              <a:rPr lang="en-US" sz="1300" dirty="0">
                <a:solidFill>
                  <a:prstClr val="black">
                    <a:lumMod val="95000"/>
                    <a:lumOff val="5000"/>
                  </a:prstClr>
                </a:solidFill>
                <a:latin typeface="Arial"/>
                <a:ea typeface="ＭＳ Ｐゴシック" charset="0"/>
                <a:cs typeface="Arial"/>
              </a:rPr>
              <a:t> </a:t>
            </a:r>
            <a:r>
              <a:rPr lang="en-US" sz="1300" dirty="0" smtClean="0">
                <a:solidFill>
                  <a:prstClr val="black">
                    <a:lumMod val="95000"/>
                    <a:lumOff val="5000"/>
                  </a:prstClr>
                </a:solidFill>
                <a:latin typeface="Arial"/>
                <a:ea typeface="ＭＳ Ｐゴシック" charset="0"/>
                <a:cs typeface="Arial"/>
              </a:rPr>
              <a:t>Mexico, Canada, Cuba, Korea</a:t>
            </a:r>
            <a:r>
              <a:rPr lang="en-US" sz="1300" dirty="0">
                <a:solidFill>
                  <a:prstClr val="black">
                    <a:lumMod val="95000"/>
                    <a:lumOff val="5000"/>
                  </a:prstClr>
                </a:solidFill>
                <a:latin typeface="Arial"/>
                <a:ea typeface="ＭＳ Ｐゴシック" charset="0"/>
                <a:cs typeface="Arial"/>
              </a:rPr>
              <a:t>, </a:t>
            </a:r>
            <a:r>
              <a:rPr lang="en-US" sz="1300" dirty="0" smtClean="0">
                <a:solidFill>
                  <a:prstClr val="black">
                    <a:lumMod val="95000"/>
                    <a:lumOff val="5000"/>
                  </a:prstClr>
                </a:solidFill>
                <a:latin typeface="Arial"/>
                <a:ea typeface="ＭＳ Ｐゴシック" charset="0"/>
                <a:cs typeface="Arial"/>
              </a:rPr>
              <a:t>U.K.,</a:t>
            </a:r>
          </a:p>
          <a:p>
            <a:pPr defTabSz="456633">
              <a:spcBef>
                <a:spcPts val="100"/>
              </a:spcBef>
              <a:defRPr/>
            </a:pPr>
            <a:r>
              <a:rPr lang="en-US" sz="1300" dirty="0" smtClean="0">
                <a:solidFill>
                  <a:prstClr val="black">
                    <a:lumMod val="95000"/>
                    <a:lumOff val="5000"/>
                  </a:prstClr>
                </a:solidFill>
                <a:latin typeface="Arial"/>
                <a:ea typeface="ＭＳ Ｐゴシック" charset="0"/>
                <a:cs typeface="Arial"/>
              </a:rPr>
              <a:t>ESA, </a:t>
            </a:r>
            <a:r>
              <a:rPr lang="en-US" sz="1300" dirty="0" smtClean="0">
                <a:solidFill>
                  <a:srgbClr val="000000"/>
                </a:solidFill>
                <a:latin typeface="Arial"/>
                <a:ea typeface="ＭＳ Ｐゴシック" charset="0"/>
                <a:cs typeface="Arial"/>
              </a:rPr>
              <a:t>Spain</a:t>
            </a:r>
            <a:endParaRPr lang="en-US" sz="1300" dirty="0">
              <a:solidFill>
                <a:srgbClr val="000000"/>
              </a:solidFill>
              <a:latin typeface="Arial"/>
              <a:ea typeface="ＭＳ Ｐゴシック" charset="0"/>
              <a:cs typeface="Arial"/>
            </a:endParaRPr>
          </a:p>
          <a:p>
            <a:pPr marL="118919" indent="-118919" defTabSz="456633">
              <a:spcBef>
                <a:spcPts val="1300"/>
              </a:spcBef>
              <a:defRPr/>
            </a:pPr>
            <a:r>
              <a:rPr lang="en-US" sz="1300" b="1" dirty="0">
                <a:solidFill>
                  <a:srgbClr val="1F497D"/>
                </a:solidFill>
                <a:latin typeface="Arial"/>
                <a:ea typeface="ＭＳ Ｐゴシック" charset="0"/>
                <a:cs typeface="Arial"/>
              </a:rPr>
              <a:t>Selected Nov. 2012 as NASA’s first Earth Venture Instrument</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Instrument delivery </a:t>
            </a:r>
            <a:r>
              <a:rPr lang="en-US" sz="1300" dirty="0" smtClean="0">
                <a:solidFill>
                  <a:prstClr val="black"/>
                </a:solidFill>
                <a:latin typeface="Arial"/>
                <a:ea typeface="ＭＳ Ｐゴシック" charset="0"/>
                <a:cs typeface="Arial"/>
              </a:rPr>
              <a:t>December </a:t>
            </a:r>
            <a:r>
              <a:rPr lang="en-US" sz="1300" dirty="0">
                <a:solidFill>
                  <a:prstClr val="black"/>
                </a:solidFill>
                <a:latin typeface="Arial"/>
                <a:ea typeface="ＭＳ Ｐゴシック" charset="0"/>
                <a:cs typeface="Arial"/>
              </a:rPr>
              <a:t>2017</a:t>
            </a:r>
          </a:p>
          <a:p>
            <a:pPr marL="228316" lvl="1" indent="-109403" defTabSz="456633">
              <a:spcBef>
                <a:spcPts val="200"/>
              </a:spcBef>
              <a:buFont typeface="Arial" pitchFamily="34" charset="0"/>
              <a:buChar char="•"/>
              <a:defRPr/>
            </a:pPr>
            <a:r>
              <a:rPr lang="en-US" sz="1300" dirty="0" smtClean="0">
                <a:solidFill>
                  <a:prstClr val="black"/>
                </a:solidFill>
                <a:latin typeface="Arial"/>
                <a:ea typeface="ＭＳ Ｐゴシック" charset="0"/>
                <a:cs typeface="Arial"/>
              </a:rPr>
              <a:t>NASA </a:t>
            </a:r>
            <a:r>
              <a:rPr lang="en-US" sz="1300" dirty="0">
                <a:solidFill>
                  <a:prstClr val="black"/>
                </a:solidFill>
                <a:latin typeface="Arial"/>
                <a:ea typeface="ＭＳ Ｐゴシック" charset="0"/>
                <a:cs typeface="Arial"/>
              </a:rPr>
              <a:t>will arrange hosting on commercial geostationary communications satellite with launch expected NET 11/</a:t>
            </a:r>
            <a:r>
              <a:rPr lang="en-US" sz="1300" dirty="0" smtClean="0">
                <a:solidFill>
                  <a:prstClr val="black"/>
                </a:solidFill>
                <a:latin typeface="Arial"/>
                <a:ea typeface="ＭＳ Ｐゴシック" charset="0"/>
                <a:cs typeface="Arial"/>
              </a:rPr>
              <a:t>2018</a:t>
            </a:r>
          </a:p>
          <a:p>
            <a:pPr marL="118919" indent="-118919" defTabSz="456633">
              <a:spcBef>
                <a:spcPts val="1300"/>
              </a:spcBef>
              <a:defRPr/>
            </a:pPr>
            <a:r>
              <a:rPr lang="en-US" sz="1300" b="1" dirty="0" smtClean="0">
                <a:solidFill>
                  <a:srgbClr val="1F497D"/>
                </a:solidFill>
                <a:latin typeface="Arial"/>
                <a:ea typeface="ＭＳ Ｐゴシック" charset="0"/>
                <a:cs typeface="Arial"/>
              </a:rPr>
              <a:t>Provides </a:t>
            </a:r>
            <a:r>
              <a:rPr lang="en-US" sz="1300" b="1" dirty="0">
                <a:solidFill>
                  <a:srgbClr val="1F497D"/>
                </a:solidFill>
                <a:latin typeface="Arial"/>
                <a:ea typeface="ＭＳ Ｐゴシック" charset="0"/>
                <a:cs typeface="Arial"/>
              </a:rPr>
              <a:t>hourly daylight observations to capture rapidly varying emissions &amp; chemistry important for air quality</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UV/visible grating spectrometer to measure key elements in tropospheric ozone and aerosol pollution</a:t>
            </a:r>
          </a:p>
          <a:p>
            <a:pPr marL="228316" lvl="1" indent="-109403" defTabSz="456633">
              <a:spcBef>
                <a:spcPts val="200"/>
              </a:spcBef>
              <a:buFont typeface="Arial" pitchFamily="34" charset="0"/>
              <a:buChar char="•"/>
              <a:defRPr/>
            </a:pPr>
            <a:r>
              <a:rPr lang="en-US" sz="1300" dirty="0" smtClean="0">
                <a:solidFill>
                  <a:prstClr val="black"/>
                </a:solidFill>
                <a:latin typeface="Arial"/>
                <a:ea typeface="ＭＳ Ｐゴシック" charset="0"/>
                <a:cs typeface="Arial"/>
              </a:rPr>
              <a:t>Distinguishes </a:t>
            </a:r>
            <a:r>
              <a:rPr lang="en-US" sz="1300" dirty="0">
                <a:solidFill>
                  <a:prstClr val="black"/>
                </a:solidFill>
                <a:latin typeface="Arial"/>
                <a:ea typeface="ＭＳ Ｐゴシック" charset="0"/>
                <a:cs typeface="Arial"/>
              </a:rPr>
              <a:t>boundary layer from free tropospheric &amp; stratospheric ozone</a:t>
            </a:r>
          </a:p>
          <a:p>
            <a:pPr marL="118919" indent="-118919" defTabSz="456633">
              <a:spcBef>
                <a:spcPts val="1300"/>
              </a:spcBef>
              <a:defRPr/>
            </a:pPr>
            <a:r>
              <a:rPr lang="en-US" sz="1300" b="1" dirty="0">
                <a:solidFill>
                  <a:srgbClr val="1F497D"/>
                </a:solidFill>
                <a:latin typeface="Arial"/>
                <a:ea typeface="ＭＳ Ｐゴシック" charset="0"/>
                <a:cs typeface="Arial"/>
              </a:rPr>
              <a:t>Aligned with Earth Science Decadal Survey recommendations</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Makes many of the GEO-CAPE atmosphere measurements </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Responds to the phased implementation recommendation of GEO-CAPE mission design </a:t>
            </a:r>
            <a:r>
              <a:rPr lang="en-US" sz="1300" dirty="0" smtClean="0">
                <a:solidFill>
                  <a:prstClr val="black"/>
                </a:solidFill>
                <a:latin typeface="Arial"/>
                <a:ea typeface="ＭＳ Ｐゴシック" charset="0"/>
                <a:cs typeface="Arial"/>
              </a:rPr>
              <a:t>team</a:t>
            </a:r>
          </a:p>
        </p:txBody>
      </p:sp>
      <p:sp>
        <p:nvSpPr>
          <p:cNvPr id="9" name="Rectangle 8"/>
          <p:cNvSpPr/>
          <p:nvPr/>
        </p:nvSpPr>
        <p:spPr>
          <a:xfrm>
            <a:off x="613089" y="6480365"/>
            <a:ext cx="8005763" cy="307975"/>
          </a:xfrm>
          <a:prstGeom prst="rect">
            <a:avLst/>
          </a:prstGeom>
        </p:spPr>
        <p:txBody>
          <a:bodyPr lIns="91326" tIns="45664" rIns="91326" bIns="45664">
            <a:spAutoFit/>
          </a:bodyPr>
          <a:lstStyle/>
          <a:p>
            <a:pPr marL="118919" lvl="1" indent="-118919" algn="ctr" defTabSz="456633">
              <a:spcBef>
                <a:spcPts val="700"/>
              </a:spcBef>
              <a:defRPr/>
            </a:pPr>
            <a:r>
              <a:rPr lang="en-US" sz="1400" b="1" dirty="0">
                <a:solidFill>
                  <a:srgbClr val="1F497D"/>
                </a:solidFill>
                <a:latin typeface="Arial"/>
                <a:ea typeface="ＭＳ Ｐゴシック" charset="0"/>
                <a:cs typeface="Arial"/>
              </a:rPr>
              <a:t>North American component of an international constellation for air quality observations</a:t>
            </a:r>
          </a:p>
        </p:txBody>
      </p:sp>
      <p:sp>
        <p:nvSpPr>
          <p:cNvPr id="3" name="Date Placeholder 2"/>
          <p:cNvSpPr>
            <a:spLocks noGrp="1"/>
          </p:cNvSpPr>
          <p:nvPr>
            <p:ph type="dt" sz="half" idx="10"/>
          </p:nvPr>
        </p:nvSpPr>
        <p:spPr/>
        <p:txBody>
          <a:bodyPr/>
          <a:lstStyle/>
          <a:p>
            <a:pPr>
              <a:defRPr/>
            </a:pPr>
            <a:r>
              <a:rPr lang="en-US" smtClean="0"/>
              <a:t>4/10/17</a:t>
            </a:r>
            <a:endParaRPr lang="en-US" dirty="0"/>
          </a:p>
        </p:txBody>
      </p:sp>
      <p:sp>
        <p:nvSpPr>
          <p:cNvPr id="5" name="Slide Number Placeholder 4"/>
          <p:cNvSpPr>
            <a:spLocks noGrp="1"/>
          </p:cNvSpPr>
          <p:nvPr>
            <p:ph type="sldNum" sz="quarter" idx="12"/>
          </p:nvPr>
        </p:nvSpPr>
        <p:spPr/>
        <p:txBody>
          <a:bodyPr/>
          <a:lstStyle/>
          <a:p>
            <a:pPr>
              <a:defRPr/>
            </a:pPr>
            <a:fld id="{464442FC-C654-E44A-A663-725279F4C8FF}" type="slidenum">
              <a:rPr lang="en-US" smtClean="0"/>
              <a:pPr>
                <a:defRPr/>
              </a:pPr>
              <a:t>24</a:t>
            </a:fld>
            <a:endParaRPr lang="en-US" dirty="0"/>
          </a:p>
        </p:txBody>
      </p:sp>
    </p:spTree>
    <p:extLst>
      <p:ext uri="{BB962C8B-B14F-4D97-AF65-F5344CB8AC3E}">
        <p14:creationId xmlns:p14="http://schemas.microsoft.com/office/powerpoint/2010/main" val="372465341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62333" y="13818"/>
            <a:ext cx="6885432" cy="960120"/>
          </a:xfrm>
        </p:spPr>
        <p:txBody>
          <a:bodyPr anchor="ctr"/>
          <a:lstStyle/>
          <a:p>
            <a:r>
              <a:rPr lang="en-US" sz="3600" dirty="0" smtClean="0">
                <a:solidFill>
                  <a:schemeClr val="bg1">
                    <a:lumMod val="85000"/>
                  </a:schemeClr>
                </a:solidFill>
              </a:rPr>
              <a:t>Global pollution</a:t>
            </a:r>
            <a:br>
              <a:rPr lang="en-US" sz="3600" dirty="0" smtClean="0">
                <a:solidFill>
                  <a:schemeClr val="bg1">
                    <a:lumMod val="85000"/>
                  </a:schemeClr>
                </a:solidFill>
              </a:rPr>
            </a:br>
            <a:r>
              <a:rPr lang="en-US" sz="3600" dirty="0" smtClean="0">
                <a:solidFill>
                  <a:schemeClr val="bg1">
                    <a:lumMod val="85000"/>
                  </a:schemeClr>
                </a:solidFill>
              </a:rPr>
              <a:t>monitoring constellation</a:t>
            </a:r>
            <a:endParaRPr lang="en-US" sz="3600" dirty="0">
              <a:solidFill>
                <a:schemeClr val="bg1">
                  <a:lumMod val="85000"/>
                </a:schemeClr>
              </a:solidFill>
            </a:endParaRPr>
          </a:p>
        </p:txBody>
      </p:sp>
      <p:grpSp>
        <p:nvGrpSpPr>
          <p:cNvPr id="30" name="Group 2"/>
          <p:cNvGrpSpPr>
            <a:grpSpLocks/>
          </p:cNvGrpSpPr>
          <p:nvPr/>
        </p:nvGrpSpPr>
        <p:grpSpPr bwMode="auto">
          <a:xfrm>
            <a:off x="115029" y="1275854"/>
            <a:ext cx="8931275" cy="5031236"/>
            <a:chOff x="213358" y="886968"/>
            <a:chExt cx="8687329" cy="4904232"/>
          </a:xfrm>
        </p:grpSpPr>
        <p:pic>
          <p:nvPicPr>
            <p:cNvPr id="31" name="Picture 3"/>
            <p:cNvPicPr>
              <a:picLocks noChangeAspect="1" noChangeArrowheads="1"/>
            </p:cNvPicPr>
            <p:nvPr/>
          </p:nvPicPr>
          <p:blipFill>
            <a:blip r:embed="rId3">
              <a:extLst>
                <a:ext uri="{28A0092B-C50C-407E-A947-70E740481C1C}">
                  <a14:useLocalDpi xmlns:a14="http://schemas.microsoft.com/office/drawing/2010/main" val="0"/>
                </a:ext>
              </a:extLst>
            </a:blip>
            <a:srcRect l="7175" t="9802" r="7201" b="4393"/>
            <a:stretch>
              <a:fillRect/>
            </a:stretch>
          </p:blipFill>
          <p:spPr bwMode="auto">
            <a:xfrm>
              <a:off x="213358" y="909192"/>
              <a:ext cx="8687329" cy="488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p:cNvSpPr/>
            <p:nvPr/>
          </p:nvSpPr>
          <p:spPr>
            <a:xfrm>
              <a:off x="4384799" y="886968"/>
              <a:ext cx="1098416" cy="635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a:defRPr/>
              </a:pPr>
              <a:endParaRPr lang="en-US" dirty="0">
                <a:solidFill>
                  <a:prstClr val="white"/>
                </a:solidFill>
                <a:latin typeface="Calibri"/>
              </a:endParaRPr>
            </a:p>
          </p:txBody>
        </p:sp>
        <p:sp>
          <p:nvSpPr>
            <p:cNvPr id="33" name="Rectangle 32"/>
            <p:cNvSpPr/>
            <p:nvPr/>
          </p:nvSpPr>
          <p:spPr>
            <a:xfrm>
              <a:off x="749868" y="4419471"/>
              <a:ext cx="2095245" cy="646171"/>
            </a:xfrm>
            <a:prstGeom prst="rect">
              <a:avLst/>
            </a:prstGeom>
          </p:spPr>
          <p:txBody>
            <a:bodyPr lIns="91326" tIns="45664" rIns="91326" bIns="45664">
              <a:spAutoFit/>
            </a:bodyPr>
            <a:lstStyle/>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Sentinel-5P</a:t>
              </a:r>
            </a:p>
            <a:p>
              <a:pPr algn="ctr" defTabSz="456633">
                <a:defRPr/>
              </a:pPr>
              <a:r>
                <a:rPr lang="en-US" b="1" i="1" dirty="0" smtClean="0">
                  <a:solidFill>
                    <a:srgbClr val="FF3300"/>
                  </a:solidFill>
                  <a:effectLst>
                    <a:outerShdw blurRad="38100" dist="38100" dir="2700000" algn="tl">
                      <a:srgbClr val="000000"/>
                    </a:outerShdw>
                  </a:effectLst>
                  <a:latin typeface="Verdana"/>
                  <a:ea typeface="ＭＳ Ｐゴシック" charset="0"/>
                  <a:cs typeface="Verdana"/>
                </a:rPr>
                <a:t>(once </a:t>
              </a:r>
              <a:r>
                <a:rPr lang="en-US" b="1" i="1" dirty="0">
                  <a:solidFill>
                    <a:srgbClr val="FF3300"/>
                  </a:solidFill>
                  <a:effectLst>
                    <a:outerShdw blurRad="38100" dist="38100" dir="2700000" algn="tl">
                      <a:srgbClr val="000000"/>
                    </a:outerShdw>
                  </a:effectLst>
                  <a:latin typeface="Verdana"/>
                  <a:ea typeface="ＭＳ Ｐゴシック" charset="0"/>
                  <a:cs typeface="Verdana"/>
                </a:rPr>
                <a:t>per day)</a:t>
              </a:r>
              <a:endParaRPr lang="en-US" dirty="0">
                <a:solidFill>
                  <a:prstClr val="black"/>
                </a:solidFill>
                <a:latin typeface="Verdana"/>
                <a:ea typeface="ＭＳ Ｐゴシック" charset="0"/>
                <a:cs typeface="Verdana"/>
              </a:endParaRPr>
            </a:p>
          </p:txBody>
        </p:sp>
        <p:sp>
          <p:nvSpPr>
            <p:cNvPr id="34" name="직사각형 10"/>
            <p:cNvSpPr/>
            <p:nvPr/>
          </p:nvSpPr>
          <p:spPr bwMode="auto">
            <a:xfrm>
              <a:off x="1786379" y="1142578"/>
              <a:ext cx="1925402" cy="1590817"/>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anchor="ctr"/>
            <a:lstStyle/>
            <a:p>
              <a:pPr algn="ctr" defTabSz="914400" eaLnBrk="0" fontAlgn="base" hangingPunct="0">
                <a:spcBef>
                  <a:spcPct val="0"/>
                </a:spcBef>
                <a:spcAft>
                  <a:spcPct val="0"/>
                </a:spcAft>
                <a:defRPr/>
              </a:pPr>
              <a:endParaRPr lang="ko-KR" altLang="en-US" b="1" i="1">
                <a:solidFill>
                  <a:srgbClr val="FF3300"/>
                </a:solidFill>
                <a:effectLst>
                  <a:outerShdw blurRad="38100" dist="38100" dir="2700000" algn="tl">
                    <a:srgbClr val="000000"/>
                  </a:outerShdw>
                </a:effectLst>
                <a:latin typeface="맑은 고딕" charset="0"/>
                <a:ea typeface="ＭＳ Ｐゴシック" charset="0"/>
                <a:cs typeface="맑은 고딕" charset="0"/>
              </a:endParaRPr>
            </a:p>
          </p:txBody>
        </p:sp>
        <p:sp>
          <p:nvSpPr>
            <p:cNvPr id="35" name="직사각형 11"/>
            <p:cNvSpPr/>
            <p:nvPr/>
          </p:nvSpPr>
          <p:spPr bwMode="auto">
            <a:xfrm>
              <a:off x="4303847" y="1023505"/>
              <a:ext cx="1679370" cy="1232010"/>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anchor="ctr"/>
            <a:lstStyle/>
            <a:p>
              <a:pPr algn="ctr" defTabSz="914400" eaLnBrk="0" fontAlgn="base" hangingPunct="0">
                <a:spcBef>
                  <a:spcPct val="0"/>
                </a:spcBef>
                <a:spcAft>
                  <a:spcPct val="0"/>
                </a:spcAft>
                <a:defRPr/>
              </a:pPr>
              <a:endParaRPr lang="ko-KR" altLang="en-US">
                <a:solidFill>
                  <a:srgbClr val="FFFFFF"/>
                </a:solidFill>
                <a:latin typeface="맑은 고딕" charset="0"/>
                <a:ea typeface="ＭＳ Ｐゴシック" charset="0"/>
                <a:cs typeface="맑은 고딕" charset="0"/>
              </a:endParaRPr>
            </a:p>
          </p:txBody>
        </p:sp>
        <p:sp>
          <p:nvSpPr>
            <p:cNvPr id="36" name="직사각형 5"/>
            <p:cNvSpPr/>
            <p:nvPr/>
          </p:nvSpPr>
          <p:spPr bwMode="auto">
            <a:xfrm>
              <a:off x="6314964" y="1599819"/>
              <a:ext cx="1600005" cy="2057584"/>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anchor="ctr"/>
            <a:lstStyle/>
            <a:p>
              <a:pPr algn="ctr" defTabSz="914400" eaLnBrk="0" fontAlgn="base" hangingPunct="0">
                <a:spcBef>
                  <a:spcPct val="0"/>
                </a:spcBef>
                <a:spcAft>
                  <a:spcPct val="0"/>
                </a:spcAft>
                <a:defRPr/>
              </a:pPr>
              <a:endParaRPr lang="ko-KR" altLang="en-US">
                <a:solidFill>
                  <a:srgbClr val="FFFFFF"/>
                </a:solidFill>
                <a:latin typeface="맑은 고딕" charset="0"/>
                <a:ea typeface="ＭＳ Ｐゴシック" charset="0"/>
                <a:cs typeface="맑은 고딕" charset="0"/>
              </a:endParaRPr>
            </a:p>
          </p:txBody>
        </p:sp>
        <p:sp>
          <p:nvSpPr>
            <p:cNvPr id="37" name="Rectangle 36"/>
            <p:cNvSpPr/>
            <p:nvPr/>
          </p:nvSpPr>
          <p:spPr>
            <a:xfrm>
              <a:off x="2029237" y="1547014"/>
              <a:ext cx="1312703" cy="646171"/>
            </a:xfrm>
            <a:prstGeom prst="rect">
              <a:avLst/>
            </a:prstGeom>
          </p:spPr>
          <p:txBody>
            <a:bodyPr lIns="91326" tIns="45664" rIns="91326" bIns="45664">
              <a:spAutoFit/>
            </a:bodyPr>
            <a:lstStyle/>
            <a:p>
              <a:pPr algn="ctr" defTabSz="456633">
                <a:defRPr/>
              </a:pPr>
              <a:r>
                <a:rPr lang="en-US" altLang="ko-KR" b="1" i="1" dirty="0">
                  <a:solidFill>
                    <a:srgbClr val="FF3300"/>
                  </a:solidFill>
                  <a:effectLst>
                    <a:outerShdw blurRad="38100" dist="38100" dir="2700000" algn="tl">
                      <a:srgbClr val="000000"/>
                    </a:outerShdw>
                  </a:effectLst>
                  <a:latin typeface="Verdana"/>
                  <a:ea typeface="ＭＳ Ｐゴシック" charset="0"/>
                  <a:cs typeface="Verdana"/>
                </a:rPr>
                <a:t>TEMPO</a:t>
              </a:r>
            </a:p>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(hourly)</a:t>
              </a:r>
            </a:p>
          </p:txBody>
        </p:sp>
        <p:sp>
          <p:nvSpPr>
            <p:cNvPr id="38" name="Rectangle 37"/>
            <p:cNvSpPr/>
            <p:nvPr/>
          </p:nvSpPr>
          <p:spPr>
            <a:xfrm>
              <a:off x="4365752" y="1260653"/>
              <a:ext cx="1574608" cy="646171"/>
            </a:xfrm>
            <a:prstGeom prst="rect">
              <a:avLst/>
            </a:prstGeom>
          </p:spPr>
          <p:txBody>
            <a:bodyPr lIns="91326" tIns="45664" rIns="91326" bIns="45664">
              <a:spAutoFit/>
            </a:bodyPr>
            <a:lstStyle/>
            <a:p>
              <a:pPr algn="ctr" defTabSz="456633">
                <a:defRPr/>
              </a:pPr>
              <a:r>
                <a:rPr lang="en-US" altLang="ko-KR" b="1" i="1" dirty="0">
                  <a:solidFill>
                    <a:srgbClr val="FF3300"/>
                  </a:solidFill>
                  <a:effectLst>
                    <a:outerShdw blurRad="38100" dist="38100" dir="2700000" algn="tl">
                      <a:srgbClr val="000000"/>
                    </a:outerShdw>
                  </a:effectLst>
                  <a:latin typeface="Verdana"/>
                  <a:ea typeface="ＭＳ Ｐゴシック" charset="0"/>
                  <a:cs typeface="Verdana"/>
                </a:rPr>
                <a:t>Sentinel-4</a:t>
              </a:r>
            </a:p>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(hourly)</a:t>
              </a:r>
            </a:p>
          </p:txBody>
        </p:sp>
        <p:sp>
          <p:nvSpPr>
            <p:cNvPr id="39" name="Rectangle 38"/>
            <p:cNvSpPr/>
            <p:nvPr/>
          </p:nvSpPr>
          <p:spPr>
            <a:xfrm>
              <a:off x="6460996" y="1688585"/>
              <a:ext cx="1374607" cy="646171"/>
            </a:xfrm>
            <a:prstGeom prst="rect">
              <a:avLst/>
            </a:prstGeom>
          </p:spPr>
          <p:txBody>
            <a:bodyPr lIns="91326" tIns="45664" rIns="91326" bIns="45664">
              <a:spAutoFit/>
            </a:bodyPr>
            <a:lstStyle/>
            <a:p>
              <a:pPr algn="ctr" defTabSz="456633">
                <a:defRPr/>
              </a:pPr>
              <a:r>
                <a:rPr lang="en-US" altLang="ko-KR" b="1" i="1" dirty="0">
                  <a:solidFill>
                    <a:srgbClr val="FF3300"/>
                  </a:solidFill>
                  <a:effectLst>
                    <a:outerShdw blurRad="38100" dist="38100" dir="2700000" algn="tl">
                      <a:srgbClr val="000000"/>
                    </a:outerShdw>
                  </a:effectLst>
                  <a:latin typeface="Verdana"/>
                  <a:ea typeface="ＭＳ Ｐゴシック" charset="0"/>
                  <a:cs typeface="Verdana"/>
                </a:rPr>
                <a:t>GEMS</a:t>
              </a:r>
            </a:p>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(hourly)</a:t>
              </a:r>
            </a:p>
          </p:txBody>
        </p:sp>
        <p:sp>
          <p:nvSpPr>
            <p:cNvPr id="40" name="TextBox 15"/>
            <p:cNvSpPr txBox="1">
              <a:spLocks noChangeArrowheads="1"/>
            </p:cNvSpPr>
            <p:nvPr/>
          </p:nvSpPr>
          <p:spPr bwMode="auto">
            <a:xfrm>
              <a:off x="5633983" y="4639911"/>
              <a:ext cx="2240520" cy="52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6" tIns="45664" rIns="91326" bIns="4566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ja-JP" sz="1400" b="1" i="1" dirty="0" smtClean="0">
                  <a:solidFill>
                    <a:srgbClr val="FFFFFF"/>
                  </a:solidFill>
                  <a:latin typeface="Verdana" charset="0"/>
                </a:rPr>
                <a:t>Courtesy Jhoon Kim,</a:t>
              </a:r>
            </a:p>
            <a:p>
              <a:pPr defTabSz="914400" fontAlgn="base">
                <a:spcBef>
                  <a:spcPct val="0"/>
                </a:spcBef>
                <a:spcAft>
                  <a:spcPct val="0"/>
                </a:spcAft>
              </a:pPr>
              <a:r>
                <a:rPr lang="en-US" altLang="ja-JP" sz="1400" b="1" i="1" dirty="0" smtClean="0">
                  <a:solidFill>
                    <a:srgbClr val="FFFFFF"/>
                  </a:solidFill>
                  <a:latin typeface="Verdana" charset="0"/>
                </a:rPr>
                <a:t>Andreas Richter</a:t>
              </a:r>
            </a:p>
          </p:txBody>
        </p:sp>
      </p:grpSp>
      <p:cxnSp>
        <p:nvCxnSpPr>
          <p:cNvPr id="7" name="Straight Arrow Connector 6"/>
          <p:cNvCxnSpPr/>
          <p:nvPr/>
        </p:nvCxnSpPr>
        <p:spPr>
          <a:xfrm>
            <a:off x="2161718" y="3609307"/>
            <a:ext cx="822960" cy="0"/>
          </a:xfrm>
          <a:prstGeom prst="straightConnector1">
            <a:avLst/>
          </a:prstGeom>
          <a:ln w="4445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Oval 9"/>
          <p:cNvSpPr>
            <a:spLocks noChangeAspect="1"/>
          </p:cNvSpPr>
          <p:nvPr/>
        </p:nvSpPr>
        <p:spPr>
          <a:xfrm>
            <a:off x="4629887" y="3518601"/>
            <a:ext cx="182880" cy="18288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4" name="Oval 23"/>
          <p:cNvSpPr>
            <a:spLocks noChangeAspect="1"/>
          </p:cNvSpPr>
          <p:nvPr/>
        </p:nvSpPr>
        <p:spPr>
          <a:xfrm>
            <a:off x="7460013" y="3522113"/>
            <a:ext cx="182880" cy="18288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1" name="TextBox 10"/>
          <p:cNvSpPr txBox="1"/>
          <p:nvPr/>
        </p:nvSpPr>
        <p:spPr>
          <a:xfrm>
            <a:off x="1827065" y="3684720"/>
            <a:ext cx="1577171" cy="369332"/>
          </a:xfrm>
          <a:prstGeom prst="rect">
            <a:avLst/>
          </a:prstGeom>
          <a:noFill/>
        </p:spPr>
        <p:txBody>
          <a:bodyPr wrap="none" rtlCol="0">
            <a:spAutoFit/>
          </a:bodyPr>
          <a:lstStyle/>
          <a:p>
            <a:r>
              <a:rPr lang="en-US" b="1" i="1" dirty="0" smtClean="0">
                <a:solidFill>
                  <a:srgbClr val="FF0000"/>
                </a:solidFill>
                <a:effectLst>
                  <a:outerShdw blurRad="50800" dist="38100" dir="2700000" algn="tl" rotWithShape="0">
                    <a:prstClr val="black">
                      <a:alpha val="40000"/>
                    </a:prstClr>
                  </a:outerShdw>
                </a:effectLst>
                <a:latin typeface="Verdana"/>
                <a:cs typeface="Verdana"/>
              </a:rPr>
              <a:t>80-115°W</a:t>
            </a:r>
            <a:endParaRPr lang="en-US" b="1" i="1" dirty="0">
              <a:solidFill>
                <a:srgbClr val="FF0000"/>
              </a:solidFill>
              <a:effectLst>
                <a:outerShdw blurRad="50800" dist="38100" dir="2700000" algn="tl" rotWithShape="0">
                  <a:prstClr val="black">
                    <a:alpha val="40000"/>
                  </a:prstClr>
                </a:outerShdw>
              </a:effectLst>
              <a:latin typeface="Verdana"/>
              <a:cs typeface="Verdana"/>
            </a:endParaRPr>
          </a:p>
        </p:txBody>
      </p:sp>
      <p:sp>
        <p:nvSpPr>
          <p:cNvPr id="27" name="TextBox 26"/>
          <p:cNvSpPr txBox="1"/>
          <p:nvPr/>
        </p:nvSpPr>
        <p:spPr>
          <a:xfrm>
            <a:off x="4478380" y="3762080"/>
            <a:ext cx="2047515" cy="646331"/>
          </a:xfrm>
          <a:prstGeom prst="rect">
            <a:avLst/>
          </a:prstGeom>
          <a:noFill/>
        </p:spPr>
        <p:txBody>
          <a:bodyPr wrap="none" rtlCol="0">
            <a:spAutoFit/>
          </a:bodyPr>
          <a:lstStyle/>
          <a:p>
            <a:r>
              <a:rPr lang="en-US" b="1" i="1" dirty="0" smtClean="0">
                <a:solidFill>
                  <a:srgbClr val="FF0000"/>
                </a:solidFill>
                <a:effectLst>
                  <a:outerShdw blurRad="50800" dist="38100" dir="2700000" algn="tl" rotWithShape="0">
                    <a:prstClr val="black">
                      <a:alpha val="40000"/>
                    </a:prstClr>
                  </a:outerShdw>
                </a:effectLst>
                <a:latin typeface="Verdana"/>
                <a:cs typeface="Verdana"/>
              </a:rPr>
              <a:t>0°</a:t>
            </a:r>
          </a:p>
          <a:p>
            <a:r>
              <a:rPr lang="en-US" b="1" i="1" dirty="0" smtClean="0">
                <a:solidFill>
                  <a:srgbClr val="FF0000"/>
                </a:solidFill>
                <a:effectLst>
                  <a:outerShdw blurRad="50800" dist="38100" dir="2700000" algn="tl" rotWithShape="0">
                    <a:prstClr val="black">
                      <a:alpha val="40000"/>
                    </a:prstClr>
                  </a:outerShdw>
                </a:effectLst>
                <a:latin typeface="Verdana"/>
                <a:cs typeface="Verdana"/>
              </a:rPr>
              <a:t>2021+ launch</a:t>
            </a:r>
            <a:endParaRPr lang="en-US" b="1" i="1" dirty="0">
              <a:solidFill>
                <a:srgbClr val="FF0000"/>
              </a:solidFill>
              <a:effectLst>
                <a:outerShdw blurRad="50800" dist="38100" dir="2700000" algn="tl" rotWithShape="0">
                  <a:prstClr val="black">
                    <a:alpha val="40000"/>
                  </a:prstClr>
                </a:outerShdw>
              </a:effectLst>
              <a:latin typeface="Verdana"/>
              <a:cs typeface="Verdana"/>
            </a:endParaRPr>
          </a:p>
        </p:txBody>
      </p:sp>
      <p:sp>
        <p:nvSpPr>
          <p:cNvPr id="28" name="TextBox 27"/>
          <p:cNvSpPr txBox="1"/>
          <p:nvPr/>
        </p:nvSpPr>
        <p:spPr>
          <a:xfrm>
            <a:off x="6938635" y="3774215"/>
            <a:ext cx="1847340" cy="646331"/>
          </a:xfrm>
          <a:prstGeom prst="rect">
            <a:avLst/>
          </a:prstGeom>
          <a:noFill/>
        </p:spPr>
        <p:txBody>
          <a:bodyPr wrap="none" rtlCol="0">
            <a:spAutoFit/>
          </a:bodyPr>
          <a:lstStyle/>
          <a:p>
            <a:r>
              <a:rPr lang="en-US" b="1" i="1" dirty="0" smtClean="0">
                <a:solidFill>
                  <a:srgbClr val="FF0000"/>
                </a:solidFill>
                <a:effectLst>
                  <a:outerShdw blurRad="50800" dist="38100" dir="2700000" algn="tl" rotWithShape="0">
                    <a:prstClr val="black">
                      <a:alpha val="40000"/>
                    </a:prstClr>
                  </a:outerShdw>
                </a:effectLst>
                <a:latin typeface="Verdana"/>
                <a:cs typeface="Verdana"/>
              </a:rPr>
              <a:t>128.2°E</a:t>
            </a:r>
          </a:p>
          <a:p>
            <a:r>
              <a:rPr lang="en-US" b="1" i="1" dirty="0" smtClean="0">
                <a:solidFill>
                  <a:srgbClr val="FF0000"/>
                </a:solidFill>
                <a:effectLst>
                  <a:outerShdw blurRad="50800" dist="38100" dir="2700000" algn="tl" rotWithShape="0">
                    <a:prstClr val="black">
                      <a:alpha val="40000"/>
                    </a:prstClr>
                  </a:outerShdw>
                </a:effectLst>
                <a:latin typeface="Verdana"/>
                <a:cs typeface="Verdana"/>
              </a:rPr>
              <a:t>2019 launch</a:t>
            </a:r>
            <a:endParaRPr lang="en-US" b="1" i="1" dirty="0">
              <a:solidFill>
                <a:srgbClr val="FF0000"/>
              </a:solidFill>
              <a:effectLst>
                <a:outerShdw blurRad="50800" dist="38100" dir="2700000" algn="tl" rotWithShape="0">
                  <a:prstClr val="black">
                    <a:alpha val="40000"/>
                  </a:prstClr>
                </a:outerShdw>
              </a:effectLst>
              <a:latin typeface="Verdana"/>
              <a:cs typeface="Verdana"/>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25</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4577484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TEMPO science questions</a:t>
            </a:r>
            <a:endParaRPr lang="en-US" dirty="0"/>
          </a:p>
        </p:txBody>
      </p:sp>
      <p:sp>
        <p:nvSpPr>
          <p:cNvPr id="3" name="Date Placeholder 2"/>
          <p:cNvSpPr>
            <a:spLocks noGrp="1"/>
          </p:cNvSpPr>
          <p:nvPr>
            <p:ph type="dt" sz="half" idx="10"/>
          </p:nvPr>
        </p:nvSpPr>
        <p:spPr/>
        <p:txBody>
          <a:bodyPr/>
          <a:lstStyle/>
          <a:p>
            <a:r>
              <a:rPr lang="en-US" smtClean="0">
                <a:latin typeface="Arial"/>
                <a:ea typeface="ＭＳ Ｐゴシック"/>
              </a:rPr>
              <a:t>4/10/17</a:t>
            </a:r>
            <a:endParaRPr lang="en-US" dirty="0">
              <a:latin typeface="Arial"/>
              <a:ea typeface="ＭＳ Ｐゴシック"/>
            </a:endParaRPr>
          </a:p>
        </p:txBody>
      </p:sp>
      <p:sp>
        <p:nvSpPr>
          <p:cNvPr id="6" name="TextBox 5"/>
          <p:cNvSpPr txBox="1"/>
          <p:nvPr/>
        </p:nvSpPr>
        <p:spPr>
          <a:xfrm>
            <a:off x="0" y="1307922"/>
            <a:ext cx="9144000" cy="4893647"/>
          </a:xfrm>
          <a:prstGeom prst="rect">
            <a:avLst/>
          </a:prstGeom>
          <a:noFill/>
        </p:spPr>
        <p:txBody>
          <a:bodyPr>
            <a:spAutoFit/>
          </a:bodyPr>
          <a:lstStyle/>
          <a:p>
            <a:pPr marL="457200" indent="-457200" defTabSz="914400" fontAlgn="base">
              <a:spcBef>
                <a:spcPct val="0"/>
              </a:spcBef>
              <a:spcAft>
                <a:spcPct val="0"/>
              </a:spcAft>
              <a:buFont typeface="+mj-lt"/>
              <a:buAutoNum type="arabicPeriod"/>
              <a:defRPr/>
            </a:pPr>
            <a:r>
              <a:rPr lang="en-US" sz="2400" dirty="0" smtClean="0">
                <a:solidFill>
                  <a:srgbClr val="000090"/>
                </a:solidFill>
                <a:latin typeface="Arial" pitchFamily="34" charset="0"/>
                <a:ea typeface="ＭＳ Ｐゴシック" charset="0"/>
                <a:cs typeface="Arial" pitchFamily="34" charset="0"/>
              </a:rPr>
              <a:t>What </a:t>
            </a:r>
            <a:r>
              <a:rPr lang="en-US" sz="2400" dirty="0">
                <a:solidFill>
                  <a:srgbClr val="000090"/>
                </a:solidFill>
                <a:latin typeface="Arial" pitchFamily="34" charset="0"/>
                <a:ea typeface="ＭＳ Ｐゴシック" charset="0"/>
                <a:cs typeface="Arial" pitchFamily="34" charset="0"/>
              </a:rPr>
              <a:t>are the temporal and spatial variations of </a:t>
            </a:r>
            <a:r>
              <a:rPr lang="en-US" sz="2400" b="1" dirty="0">
                <a:solidFill>
                  <a:srgbClr val="FF0000"/>
                </a:solidFill>
                <a:latin typeface="Arial" pitchFamily="34" charset="0"/>
                <a:ea typeface="ＭＳ Ｐゴシック" charset="0"/>
                <a:cs typeface="Arial" pitchFamily="34" charset="0"/>
              </a:rPr>
              <a:t>emissions</a:t>
            </a:r>
            <a:r>
              <a:rPr lang="en-US" sz="2400" dirty="0">
                <a:solidFill>
                  <a:srgbClr val="000090"/>
                </a:solidFill>
                <a:latin typeface="Arial" pitchFamily="34" charset="0"/>
                <a:ea typeface="ＭＳ Ｐゴシック" charset="0"/>
                <a:cs typeface="Arial" pitchFamily="34" charset="0"/>
              </a:rPr>
              <a:t> of gases and aerosols important for air quality and climate?</a:t>
            </a:r>
          </a:p>
          <a:p>
            <a:pPr marL="457200" indent="-457200" defTabSz="914400" fontAlgn="base">
              <a:spcBef>
                <a:spcPct val="0"/>
              </a:spcBef>
              <a:spcAft>
                <a:spcPct val="0"/>
              </a:spcAft>
              <a:buFont typeface="+mj-lt"/>
              <a:buAutoNum type="arabicPeriod"/>
              <a:defRPr/>
            </a:pPr>
            <a:r>
              <a:rPr lang="en-US" sz="2400" dirty="0">
                <a:solidFill>
                  <a:srgbClr val="000090"/>
                </a:solidFill>
                <a:latin typeface="Arial" pitchFamily="34" charset="0"/>
                <a:ea typeface="ＭＳ Ｐゴシック" charset="0"/>
                <a:cs typeface="Arial" pitchFamily="34" charset="0"/>
              </a:rPr>
              <a:t>How do physical, chemical, and dynamical </a:t>
            </a:r>
            <a:r>
              <a:rPr lang="en-US" sz="2400" b="1" dirty="0">
                <a:solidFill>
                  <a:srgbClr val="FF0000"/>
                </a:solidFill>
                <a:latin typeface="Arial" pitchFamily="34" charset="0"/>
                <a:ea typeface="ＭＳ Ｐゴシック" charset="0"/>
                <a:cs typeface="Arial" pitchFamily="34" charset="0"/>
              </a:rPr>
              <a:t>processes</a:t>
            </a:r>
            <a:r>
              <a:rPr lang="en-US" sz="2400" dirty="0">
                <a:solidFill>
                  <a:srgbClr val="000090"/>
                </a:solidFill>
                <a:latin typeface="Arial" pitchFamily="34" charset="0"/>
                <a:ea typeface="ＭＳ Ｐゴシック" charset="0"/>
                <a:cs typeface="Arial" pitchFamily="34" charset="0"/>
              </a:rPr>
              <a:t> determine tropospheric composition and air quality over scales ranging from urban to continental, diurnally to seasonally?</a:t>
            </a:r>
          </a:p>
          <a:p>
            <a:pPr marL="457200" indent="-457200" defTabSz="914400" fontAlgn="base">
              <a:spcBef>
                <a:spcPct val="0"/>
              </a:spcBef>
              <a:spcAft>
                <a:spcPct val="0"/>
              </a:spcAft>
              <a:buFont typeface="+mj-lt"/>
              <a:buAutoNum type="arabicPeriod"/>
              <a:defRPr/>
            </a:pPr>
            <a:r>
              <a:rPr lang="en-US" sz="2400" dirty="0">
                <a:solidFill>
                  <a:srgbClr val="000090"/>
                </a:solidFill>
                <a:latin typeface="Arial" pitchFamily="34" charset="0"/>
                <a:ea typeface="ＭＳ Ｐゴシック" charset="0"/>
                <a:cs typeface="Arial" pitchFamily="34" charset="0"/>
              </a:rPr>
              <a:t>How does air pollution drive </a:t>
            </a:r>
            <a:r>
              <a:rPr lang="en-US" sz="2400" b="1" dirty="0">
                <a:solidFill>
                  <a:srgbClr val="FF0000"/>
                </a:solidFill>
                <a:latin typeface="Arial" pitchFamily="34" charset="0"/>
                <a:ea typeface="ＭＳ Ｐゴシック" charset="0"/>
                <a:cs typeface="Arial" pitchFamily="34" charset="0"/>
              </a:rPr>
              <a:t>climate</a:t>
            </a:r>
            <a:r>
              <a:rPr lang="en-US" sz="2400" dirty="0">
                <a:solidFill>
                  <a:srgbClr val="000090"/>
                </a:solidFill>
                <a:latin typeface="Arial" pitchFamily="34" charset="0"/>
                <a:ea typeface="ＭＳ Ｐゴシック" charset="0"/>
                <a:cs typeface="Arial" pitchFamily="34" charset="0"/>
              </a:rPr>
              <a:t> forcing and how does climate change affect air quality on a continental scale?</a:t>
            </a:r>
          </a:p>
          <a:p>
            <a:pPr marL="457200" indent="-457200" defTabSz="914400" fontAlgn="base">
              <a:spcBef>
                <a:spcPct val="0"/>
              </a:spcBef>
              <a:spcAft>
                <a:spcPct val="0"/>
              </a:spcAft>
              <a:buFont typeface="+mj-lt"/>
              <a:buAutoNum type="arabicPeriod"/>
              <a:defRPr/>
            </a:pPr>
            <a:r>
              <a:rPr lang="en-US" sz="2400" dirty="0">
                <a:solidFill>
                  <a:srgbClr val="000090"/>
                </a:solidFill>
                <a:latin typeface="Arial" pitchFamily="34" charset="0"/>
                <a:ea typeface="ＭＳ Ｐゴシック" charset="0"/>
                <a:cs typeface="Arial" pitchFamily="34" charset="0"/>
              </a:rPr>
              <a:t>How can observations from space improve </a:t>
            </a:r>
            <a:r>
              <a:rPr lang="en-US" sz="2400" b="1" dirty="0">
                <a:solidFill>
                  <a:srgbClr val="FF0000"/>
                </a:solidFill>
                <a:latin typeface="Arial" pitchFamily="34" charset="0"/>
                <a:ea typeface="ＭＳ Ｐゴシック" charset="0"/>
                <a:cs typeface="Arial" pitchFamily="34" charset="0"/>
              </a:rPr>
              <a:t>air quality forecasts and assessments</a:t>
            </a:r>
            <a:r>
              <a:rPr lang="en-US" sz="2400" dirty="0">
                <a:solidFill>
                  <a:srgbClr val="000090"/>
                </a:solidFill>
                <a:latin typeface="Arial" pitchFamily="34" charset="0"/>
                <a:ea typeface="ＭＳ Ｐゴシック" charset="0"/>
                <a:cs typeface="Arial" pitchFamily="34" charset="0"/>
              </a:rPr>
              <a:t> for societal benefit?</a:t>
            </a:r>
          </a:p>
          <a:p>
            <a:pPr marL="457200" indent="-457200" defTabSz="914400" fontAlgn="base">
              <a:spcBef>
                <a:spcPct val="0"/>
              </a:spcBef>
              <a:spcAft>
                <a:spcPct val="0"/>
              </a:spcAft>
              <a:buFont typeface="+mj-lt"/>
              <a:buAutoNum type="arabicPeriod"/>
              <a:defRPr/>
            </a:pPr>
            <a:r>
              <a:rPr lang="en-US" sz="2400" dirty="0">
                <a:solidFill>
                  <a:srgbClr val="000090"/>
                </a:solidFill>
                <a:latin typeface="Arial" pitchFamily="34" charset="0"/>
                <a:ea typeface="ＭＳ Ｐゴシック" charset="0"/>
                <a:cs typeface="Arial" pitchFamily="34" charset="0"/>
              </a:rPr>
              <a:t>How does </a:t>
            </a:r>
            <a:r>
              <a:rPr lang="en-US" sz="2400" b="1" dirty="0">
                <a:solidFill>
                  <a:srgbClr val="FF0000"/>
                </a:solidFill>
                <a:latin typeface="Arial" pitchFamily="34" charset="0"/>
                <a:ea typeface="ＭＳ Ｐゴシック" charset="0"/>
                <a:cs typeface="Arial" pitchFamily="34" charset="0"/>
              </a:rPr>
              <a:t>intercontinental transport</a:t>
            </a:r>
            <a:r>
              <a:rPr lang="en-US" sz="2400" dirty="0">
                <a:solidFill>
                  <a:srgbClr val="000090"/>
                </a:solidFill>
                <a:latin typeface="Arial" pitchFamily="34" charset="0"/>
                <a:ea typeface="ＭＳ Ｐゴシック" charset="0"/>
                <a:cs typeface="Arial" pitchFamily="34" charset="0"/>
              </a:rPr>
              <a:t> affect air quality?</a:t>
            </a:r>
          </a:p>
          <a:p>
            <a:pPr marL="457200" indent="-457200" defTabSz="914400" fontAlgn="base">
              <a:spcBef>
                <a:spcPct val="0"/>
              </a:spcBef>
              <a:spcAft>
                <a:spcPct val="0"/>
              </a:spcAft>
              <a:buFont typeface="+mj-lt"/>
              <a:buAutoNum type="arabicPeriod"/>
              <a:defRPr/>
            </a:pPr>
            <a:r>
              <a:rPr lang="en-US" sz="2400" dirty="0">
                <a:solidFill>
                  <a:srgbClr val="000090"/>
                </a:solidFill>
                <a:latin typeface="Arial" pitchFamily="34" charset="0"/>
                <a:ea typeface="ＭＳ Ｐゴシック" charset="0"/>
                <a:cs typeface="Arial" pitchFamily="34" charset="0"/>
              </a:rPr>
              <a:t>How do </a:t>
            </a:r>
            <a:r>
              <a:rPr lang="en-US" sz="2400" b="1" dirty="0">
                <a:solidFill>
                  <a:srgbClr val="FF0000"/>
                </a:solidFill>
                <a:latin typeface="Arial" pitchFamily="34" charset="0"/>
                <a:ea typeface="ＭＳ Ｐゴシック" charset="0"/>
                <a:cs typeface="Arial" pitchFamily="34" charset="0"/>
              </a:rPr>
              <a:t>episodic events</a:t>
            </a:r>
            <a:r>
              <a:rPr lang="en-US" sz="2400" dirty="0">
                <a:solidFill>
                  <a:srgbClr val="000090"/>
                </a:solidFill>
                <a:latin typeface="Arial" pitchFamily="34" charset="0"/>
                <a:ea typeface="ＭＳ Ｐゴシック" charset="0"/>
                <a:cs typeface="Arial" pitchFamily="34" charset="0"/>
              </a:rPr>
              <a:t>, such as wild fires, dust outbreaks, and volcanic eruptions, affect atmospheric composition and air quality</a:t>
            </a:r>
            <a:r>
              <a:rPr lang="en-US" sz="2400" dirty="0" smtClean="0">
                <a:solidFill>
                  <a:srgbClr val="000090"/>
                </a:solidFill>
                <a:latin typeface="Arial" pitchFamily="34" charset="0"/>
                <a:ea typeface="ＭＳ Ｐゴシック" charset="0"/>
                <a:cs typeface="Arial" pitchFamily="34" charset="0"/>
              </a:rPr>
              <a:t>?</a:t>
            </a:r>
            <a:endParaRPr lang="en-US" sz="2400" dirty="0">
              <a:solidFill>
                <a:srgbClr val="000090"/>
              </a:solidFill>
              <a:latin typeface="Arial" pitchFamily="34" charset="0"/>
              <a:ea typeface="ＭＳ Ｐゴシック" charset="0"/>
              <a:cs typeface="Arial" pitchFamily="34" charset="0"/>
            </a:endParaRPr>
          </a:p>
        </p:txBody>
      </p:sp>
      <p:sp>
        <p:nvSpPr>
          <p:cNvPr id="2" name="Slide Number Placeholder 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26</a:t>
            </a:fld>
            <a:endParaRPr 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42507204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273412207"/>
              </p:ext>
            </p:extLst>
          </p:nvPr>
        </p:nvGraphicFramePr>
        <p:xfrm>
          <a:off x="1" y="1020628"/>
          <a:ext cx="9143999" cy="5852164"/>
        </p:xfrm>
        <a:graphic>
          <a:graphicData uri="http://schemas.openxmlformats.org/drawingml/2006/table">
            <a:tbl>
              <a:tblPr firstRow="1" bandRow="1">
                <a:tableStyleId>{9DCAF9ED-07DC-4A11-8D7F-57B35C25682E}</a:tableStyleId>
              </a:tblPr>
              <a:tblGrid>
                <a:gridCol w="1680633"/>
                <a:gridCol w="2294467"/>
                <a:gridCol w="1299163"/>
                <a:gridCol w="3869736"/>
              </a:tblGrid>
              <a:tr h="260082">
                <a:tc>
                  <a:txBody>
                    <a:bodyPr/>
                    <a:lstStyle/>
                    <a:p>
                      <a:pPr algn="ctr"/>
                      <a:r>
                        <a:rPr lang="en-US" sz="800" b="1" dirty="0" smtClean="0">
                          <a:latin typeface="Arial"/>
                          <a:cs typeface="Arial"/>
                        </a:rPr>
                        <a:t>Team Member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Institution</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Role</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Responsibility</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K. Chance</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PI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Overall science development; </a:t>
                      </a:r>
                      <a:r>
                        <a:rPr lang="en-US" sz="800" b="1" dirty="0" smtClean="0">
                          <a:latin typeface="Arial"/>
                          <a:cs typeface="Arial"/>
                        </a:rPr>
                        <a:t>Level 1b, H</a:t>
                      </a:r>
                      <a:r>
                        <a:rPr lang="en-US" sz="800" b="1" baseline="-25000" dirty="0" smtClean="0">
                          <a:latin typeface="Arial"/>
                          <a:cs typeface="Arial"/>
                        </a:rPr>
                        <a:t>2</a:t>
                      </a:r>
                      <a:r>
                        <a:rPr lang="en-US" sz="800" b="1" dirty="0" smtClean="0">
                          <a:latin typeface="Arial"/>
                          <a:cs typeface="Arial"/>
                        </a:rPr>
                        <a:t>CO, C</a:t>
                      </a:r>
                      <a:r>
                        <a:rPr lang="en-US" sz="800" b="1" baseline="-25000" dirty="0" smtClean="0">
                          <a:latin typeface="Arial"/>
                          <a:cs typeface="Arial"/>
                        </a:rPr>
                        <a:t>2</a:t>
                      </a:r>
                      <a:r>
                        <a:rPr lang="en-US" sz="800" b="1" dirty="0" smtClean="0">
                          <a:latin typeface="Arial"/>
                          <a:cs typeface="Arial"/>
                        </a:rPr>
                        <a:t>H</a:t>
                      </a:r>
                      <a:r>
                        <a:rPr lang="en-US" sz="800" b="1" baseline="-25000" dirty="0" smtClean="0">
                          <a:latin typeface="Arial"/>
                          <a:cs typeface="Arial"/>
                        </a:rPr>
                        <a:t>2</a:t>
                      </a:r>
                      <a:r>
                        <a:rPr lang="en-US" sz="800" b="1" dirty="0" smtClean="0">
                          <a:latin typeface="Arial"/>
                          <a:cs typeface="Arial"/>
                        </a:rPr>
                        <a:t>O</a:t>
                      </a:r>
                      <a:r>
                        <a:rPr lang="en-US" sz="800" b="1" baseline="-25000" dirty="0" smtClean="0">
                          <a:latin typeface="Arial"/>
                          <a:cs typeface="Arial"/>
                        </a:rPr>
                        <a:t>2</a:t>
                      </a:r>
                      <a:endParaRPr lang="en-US" sz="800" b="1" baseline="-250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X. Liu</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Deputy</a:t>
                      </a:r>
                      <a:r>
                        <a:rPr lang="en-US" sz="800" baseline="0" dirty="0" smtClean="0">
                          <a:latin typeface="Arial"/>
                          <a:cs typeface="Arial"/>
                        </a:rPr>
                        <a:t> PI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Science development, data processing; </a:t>
                      </a:r>
                      <a:r>
                        <a:rPr lang="en-US" sz="800" b="1" dirty="0" smtClean="0">
                          <a:latin typeface="Arial"/>
                          <a:cs typeface="Arial"/>
                        </a:rPr>
                        <a:t>O</a:t>
                      </a:r>
                      <a:r>
                        <a:rPr lang="en-US" sz="800" b="1" baseline="-25000" dirty="0" smtClean="0">
                          <a:latin typeface="Arial"/>
                          <a:cs typeface="Arial"/>
                        </a:rPr>
                        <a:t>3</a:t>
                      </a:r>
                      <a:r>
                        <a:rPr lang="en-US" sz="800" b="1" dirty="0" smtClean="0">
                          <a:latin typeface="Arial"/>
                          <a:cs typeface="Arial"/>
                        </a:rPr>
                        <a:t> profile, tropospheric O</a:t>
                      </a:r>
                      <a:r>
                        <a:rPr lang="en-US" sz="800" b="1" baseline="-25000" dirty="0" smtClean="0">
                          <a:latin typeface="Arial"/>
                          <a:cs typeface="Arial"/>
                        </a:rPr>
                        <a:t>3</a:t>
                      </a:r>
                      <a:endParaRPr lang="en-US" sz="800" b="1" baseline="-250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0" dirty="0" smtClean="0">
                          <a:latin typeface="Arial"/>
                          <a:cs typeface="Arial"/>
                        </a:rPr>
                        <a:t>J. Al-Saadi</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LaRC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Deputy PS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0" dirty="0" smtClean="0">
                          <a:latin typeface="Arial"/>
                          <a:cs typeface="Arial"/>
                        </a:rPr>
                        <a:t>Project science</a:t>
                      </a:r>
                      <a:r>
                        <a:rPr lang="en-US" sz="800" b="0" baseline="0" dirty="0" smtClean="0">
                          <a:latin typeface="Arial"/>
                          <a:cs typeface="Arial"/>
                        </a:rPr>
                        <a:t> development</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J. Carr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Carr Astronautics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INR Modeling and algorithm</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0" dirty="0" smtClean="0">
                          <a:latin typeface="Arial"/>
                          <a:cs typeface="Arial"/>
                        </a:rPr>
                        <a:t>M. Chin</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dirty="0" smtClean="0">
                          <a:latin typeface="Arial"/>
                          <a:cs typeface="Arial"/>
                        </a:rPr>
                        <a:t>Aerosol science</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R.</a:t>
                      </a:r>
                      <a:r>
                        <a:rPr lang="en-US" sz="800" baseline="0" dirty="0" smtClean="0">
                          <a:latin typeface="Arial"/>
                          <a:cs typeface="Arial"/>
                        </a:rPr>
                        <a:t> Cohen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U.C.</a:t>
                      </a:r>
                      <a:r>
                        <a:rPr lang="en-US" sz="800" baseline="0" dirty="0" smtClean="0">
                          <a:latin typeface="Arial"/>
                          <a:cs typeface="Arial"/>
                        </a:rPr>
                        <a:t> Berkeley</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NO</a:t>
                      </a:r>
                      <a:r>
                        <a:rPr lang="en-US" sz="800" baseline="-25000" dirty="0" smtClean="0">
                          <a:latin typeface="Arial"/>
                          <a:cs typeface="Arial"/>
                        </a:rPr>
                        <a:t>2</a:t>
                      </a:r>
                      <a:r>
                        <a:rPr lang="en-US" sz="800" baseline="0" dirty="0" smtClean="0">
                          <a:latin typeface="Arial"/>
                          <a:cs typeface="Arial"/>
                        </a:rPr>
                        <a:t> v</a:t>
                      </a:r>
                      <a:r>
                        <a:rPr lang="en-US" sz="800" dirty="0" smtClean="0">
                          <a:latin typeface="Arial"/>
                          <a:cs typeface="Arial"/>
                        </a:rPr>
                        <a:t>alidation, atmospheric chemistry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D. Edwards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NCAR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VOC science, synergy with carbon monoxide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Fishman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St. Louis</a:t>
                      </a:r>
                      <a:r>
                        <a:rPr lang="en-US" sz="800" baseline="0" dirty="0" smtClean="0">
                          <a:latin typeface="Arial"/>
                          <a:cs typeface="Arial"/>
                        </a:rPr>
                        <a:t>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AQ impact on agriculture and the biosphere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D. Flittner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LaRC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Project Scientist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Overall project development;</a:t>
                      </a:r>
                      <a:r>
                        <a:rPr lang="en-US" sz="800" baseline="0" dirty="0" smtClean="0">
                          <a:latin typeface="Arial"/>
                          <a:cs typeface="Arial"/>
                        </a:rPr>
                        <a:t> STM; instrument cal./char.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Herman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UMBC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Validation (PANDORA</a:t>
                      </a:r>
                      <a:r>
                        <a:rPr lang="en-US" sz="800" baseline="0" dirty="0" smtClean="0">
                          <a:latin typeface="Arial"/>
                          <a:cs typeface="Arial"/>
                        </a:rPr>
                        <a:t>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D. Jacob</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Harvard</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Science requirements, atmospheric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S. Janz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Instrument calibration and characterization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J. Joiner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Cloud, total O</a:t>
                      </a:r>
                      <a:r>
                        <a:rPr lang="en-US" sz="800" b="1" baseline="-25000" dirty="0" smtClean="0">
                          <a:latin typeface="Arial"/>
                          <a:cs typeface="Arial"/>
                        </a:rPr>
                        <a:t>3</a:t>
                      </a:r>
                      <a:r>
                        <a:rPr lang="en-US" sz="800" b="1" dirty="0" smtClean="0">
                          <a:latin typeface="Arial"/>
                          <a:cs typeface="Arial"/>
                        </a:rPr>
                        <a:t>, TOA shortwave flux research product</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N. Krotkov</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NO</a:t>
                      </a:r>
                      <a:r>
                        <a:rPr lang="en-US" sz="800" b="1" baseline="-25000" dirty="0" smtClean="0">
                          <a:latin typeface="Arial"/>
                          <a:cs typeface="Arial"/>
                        </a:rPr>
                        <a:t>2</a:t>
                      </a:r>
                      <a:r>
                        <a:rPr lang="en-US" sz="800" b="1" dirty="0" smtClean="0">
                          <a:latin typeface="Arial"/>
                          <a:cs typeface="Arial"/>
                        </a:rPr>
                        <a:t>, SO</a:t>
                      </a:r>
                      <a:r>
                        <a:rPr lang="en-US" sz="800" b="1" baseline="-25000" dirty="0" smtClean="0">
                          <a:latin typeface="Arial"/>
                          <a:cs typeface="Arial"/>
                        </a:rPr>
                        <a:t>2</a:t>
                      </a:r>
                      <a:r>
                        <a:rPr lang="en-US" sz="800" b="1" dirty="0" smtClean="0">
                          <a:latin typeface="Arial"/>
                          <a:cs typeface="Arial"/>
                        </a:rPr>
                        <a:t>, UVB</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M. Newchurch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 Alabama Huntsville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Validation (O</a:t>
                      </a:r>
                      <a:r>
                        <a:rPr lang="en-US" sz="800" baseline="-25000" dirty="0" smtClean="0">
                          <a:latin typeface="Arial"/>
                          <a:cs typeface="Arial"/>
                        </a:rPr>
                        <a:t>3</a:t>
                      </a:r>
                      <a:r>
                        <a:rPr lang="en-US" sz="800" dirty="0" smtClean="0">
                          <a:latin typeface="Arial"/>
                          <a:cs typeface="Arial"/>
                        </a:rPr>
                        <a:t> sondes, O</a:t>
                      </a:r>
                      <a:r>
                        <a:rPr lang="en-US" sz="800" baseline="-25000" dirty="0" smtClean="0">
                          <a:latin typeface="Arial"/>
                          <a:cs typeface="Arial"/>
                        </a:rPr>
                        <a:t>3</a:t>
                      </a:r>
                      <a:r>
                        <a:rPr lang="en-US" sz="800" baseline="0" dirty="0" smtClean="0">
                          <a:latin typeface="Arial"/>
                          <a:cs typeface="Arial"/>
                        </a:rPr>
                        <a:t> lidar)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R.B. Pierce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NOAA/NESDIS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AQ modeling, data assimilation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R. Spurr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RT Solutions, Inc.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Radiative transfer modeling for algorithm development</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R. Suleiman</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 Data Mgr.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Managing science data processing, </a:t>
                      </a:r>
                      <a:r>
                        <a:rPr lang="en-US" sz="800" b="1" dirty="0" smtClean="0">
                          <a:latin typeface="Arial"/>
                          <a:cs typeface="Arial"/>
                        </a:rPr>
                        <a:t>BrO, H</a:t>
                      </a:r>
                      <a:r>
                        <a:rPr lang="en-US" sz="800" b="1" baseline="-25000" dirty="0" smtClean="0">
                          <a:latin typeface="Arial"/>
                          <a:cs typeface="Arial"/>
                        </a:rPr>
                        <a:t>2</a:t>
                      </a:r>
                      <a:r>
                        <a:rPr lang="en-US" sz="800" b="1" dirty="0" smtClean="0">
                          <a:latin typeface="Arial"/>
                          <a:cs typeface="Arial"/>
                        </a:rPr>
                        <a:t>O, and L3 products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Szykman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EPA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AIRNow AQI development, validation (PANDORA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O. Torres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UV aerosol product, AI</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J. Wang</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 Nebraska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Synergy w/GOES-R ABI, </a:t>
                      </a:r>
                      <a:r>
                        <a:rPr lang="en-US" sz="800" b="1" dirty="0" smtClean="0">
                          <a:latin typeface="Arial"/>
                          <a:cs typeface="Arial"/>
                        </a:rPr>
                        <a:t>aerosol research products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Leitch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Ball Aerospace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Aircraft validation, instrument calibration and characterization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D. Neil</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LaRC</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GEO-CAPE mission design team member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6" name="Title 3"/>
          <p:cNvSpPr txBox="1">
            <a:spLocks/>
          </p:cNvSpPr>
          <p:nvPr/>
        </p:nvSpPr>
        <p:spPr bwMode="auto">
          <a:xfrm>
            <a:off x="2057348" y="12576"/>
            <a:ext cx="5972807" cy="96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rgbClr val="D9D9D9"/>
                </a:solidFill>
                <a:latin typeface="Arial Rounded MT Bold"/>
                <a:ea typeface="ＭＳ Ｐゴシック" charset="0"/>
                <a:cs typeface="Arial Rounded MT Bold"/>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3200" dirty="0" smtClean="0">
                <a:solidFill>
                  <a:srgbClr val="FFFFFF">
                    <a:lumMod val="85000"/>
                  </a:srgbClr>
                </a:solidFill>
              </a:rPr>
              <a:t>TEMPO </a:t>
            </a:r>
            <a:r>
              <a:rPr lang="en-US" sz="3200" dirty="0">
                <a:solidFill>
                  <a:srgbClr val="FFFFFF">
                    <a:lumMod val="85000"/>
                  </a:srgbClr>
                </a:solidFill>
              </a:rPr>
              <a:t>S</a:t>
            </a:r>
            <a:r>
              <a:rPr lang="en-US" sz="3200" dirty="0" smtClean="0">
                <a:solidFill>
                  <a:srgbClr val="FFFFFF">
                    <a:lumMod val="85000"/>
                  </a:srgbClr>
                </a:solidFill>
              </a:rPr>
              <a:t>cience Team, U.S.</a:t>
            </a:r>
            <a:endParaRPr lang="en-US" sz="3200" dirty="0">
              <a:solidFill>
                <a:srgbClr val="FFFFFF">
                  <a:lumMod val="85000"/>
                </a:srgbClr>
              </a:solidFill>
            </a:endParaRPr>
          </a:p>
        </p:txBody>
      </p:sp>
      <p:sp>
        <p:nvSpPr>
          <p:cNvPr id="2" name="Date Placeholder 1"/>
          <p:cNvSpPr>
            <a:spLocks noGrp="1"/>
          </p:cNvSpPr>
          <p:nvPr>
            <p:ph type="dt" sz="half" idx="10"/>
          </p:nvPr>
        </p:nvSpPr>
        <p:spPr/>
        <p:txBody>
          <a:bodyPr/>
          <a:lstStyle/>
          <a:p>
            <a:r>
              <a:rPr lang="en-US" smtClean="0">
                <a:solidFill>
                  <a:srgbClr val="000000"/>
                </a:solidFill>
                <a:latin typeface="Times New Roman"/>
              </a:rPr>
              <a:t>4/10/17</a:t>
            </a:r>
            <a:endParaRPr lang="en-US" dirty="0">
              <a:solidFill>
                <a:srgbClr val="000000"/>
              </a:solidFill>
              <a:latin typeface="Times New Roman"/>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srgbClr val="000000"/>
                </a:solidFill>
              </a:rPr>
              <a:pPr/>
              <a:t>27</a:t>
            </a:fld>
            <a:endParaRPr lang="en-US" dirty="0">
              <a:solidFill>
                <a:srgbClr val="000000"/>
              </a:solidFill>
            </a:endParaRPr>
          </a:p>
        </p:txBody>
      </p:sp>
    </p:spTree>
    <p:extLst>
      <p:ext uri="{BB962C8B-B14F-4D97-AF65-F5344CB8AC3E}">
        <p14:creationId xmlns:p14="http://schemas.microsoft.com/office/powerpoint/2010/main" val="155547364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770116338"/>
              </p:ext>
            </p:extLst>
          </p:nvPr>
        </p:nvGraphicFramePr>
        <p:xfrm>
          <a:off x="0" y="1606236"/>
          <a:ext cx="9143999" cy="4571997"/>
        </p:xfrm>
        <a:graphic>
          <a:graphicData uri="http://schemas.openxmlformats.org/drawingml/2006/table">
            <a:tbl>
              <a:tblPr firstRow="1" bandRow="1">
                <a:tableStyleId>{9DCAF9ED-07DC-4A11-8D7F-57B35C25682E}</a:tableStyleId>
              </a:tblPr>
              <a:tblGrid>
                <a:gridCol w="1680633"/>
                <a:gridCol w="2294467"/>
                <a:gridCol w="1299163"/>
                <a:gridCol w="3869736"/>
              </a:tblGrid>
              <a:tr h="265673">
                <a:tc>
                  <a:txBody>
                    <a:bodyPr/>
                    <a:lstStyle/>
                    <a:p>
                      <a:pPr algn="ctr"/>
                      <a:r>
                        <a:rPr lang="en-US" sz="800" dirty="0" smtClean="0">
                          <a:latin typeface="Arial"/>
                          <a:cs typeface="Arial"/>
                        </a:rPr>
                        <a:t>Team Member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dirty="0" smtClean="0">
                          <a:latin typeface="Arial"/>
                          <a:cs typeface="Arial"/>
                        </a:rPr>
                        <a:t>Institution</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dirty="0" smtClean="0">
                          <a:latin typeface="Arial"/>
                          <a:cs typeface="Arial"/>
                        </a:rPr>
                        <a:t>Role</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dirty="0" smtClean="0">
                          <a:latin typeface="Arial"/>
                          <a:cs typeface="Arial"/>
                        </a:rPr>
                        <a:t>Responsibility</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65673">
                <a:tc>
                  <a:txBody>
                    <a:bodyPr/>
                    <a:lstStyle/>
                    <a:p>
                      <a:r>
                        <a:rPr lang="en-US" sz="800" dirty="0" smtClean="0">
                          <a:latin typeface="Arial"/>
                          <a:cs typeface="Arial"/>
                        </a:rPr>
                        <a:t>Randall Martin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smtClean="0">
                          <a:latin typeface="Arial"/>
                          <a:cs typeface="Arial"/>
                        </a:rPr>
                        <a:t>Dalhousie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smtClean="0">
                          <a:latin typeface="Arial"/>
                          <a:cs typeface="Arial"/>
                        </a:rPr>
                        <a:t>Atmospheric modeling, air mass factors,</a:t>
                      </a:r>
                      <a:r>
                        <a:rPr lang="en-US" sz="800" baseline="0" dirty="0" smtClean="0">
                          <a:latin typeface="Arial"/>
                          <a:cs typeface="Arial"/>
                        </a:rPr>
                        <a:t> AQI development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r>
              <a:tr h="265673">
                <a:tc>
                  <a:txBody>
                    <a:bodyPr/>
                    <a:lstStyle/>
                    <a:p>
                      <a:r>
                        <a:rPr lang="en-US" sz="800" dirty="0" smtClean="0">
                          <a:latin typeface="Arial"/>
                          <a:cs typeface="Arial"/>
                        </a:rPr>
                        <a:t>Chris McLinden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Environment</a:t>
                      </a:r>
                      <a:r>
                        <a:rPr lang="en-US" sz="800" baseline="0" dirty="0" smtClean="0">
                          <a:latin typeface="Arial"/>
                          <a:cs typeface="Arial"/>
                        </a:rPr>
                        <a:t> Canada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Canadian air quality coordination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65673">
                <a:tc>
                  <a:txBody>
                    <a:bodyPr/>
                    <a:lstStyle/>
                    <a:p>
                      <a:r>
                        <a:rPr lang="en-US" sz="800" dirty="0" smtClean="0">
                          <a:latin typeface="Arial"/>
                          <a:cs typeface="Arial"/>
                        </a:rPr>
                        <a:t>Michel Grutter</a:t>
                      </a:r>
                      <a:r>
                        <a:rPr lang="en-US" sz="800" baseline="0" dirty="0" smtClean="0">
                          <a:latin typeface="Arial"/>
                          <a:cs typeface="Arial"/>
                        </a:rPr>
                        <a:t> de la Mora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smtClean="0">
                          <a:latin typeface="Arial"/>
                          <a:cs typeface="Arial"/>
                        </a:rPr>
                        <a:t>UNAM,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smtClean="0">
                          <a:latin typeface="Arial"/>
                          <a:cs typeface="Arial"/>
                        </a:rPr>
                        <a:t>Mexican air quality coordination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r>
              <a:tr h="265673">
                <a:tc>
                  <a:txBody>
                    <a:bodyPr/>
                    <a:lstStyle/>
                    <a:p>
                      <a:r>
                        <a:rPr lang="en-US" sz="800" dirty="0" smtClean="0">
                          <a:latin typeface="Arial"/>
                          <a:cs typeface="Arial"/>
                        </a:rPr>
                        <a:t>Gabriel Vazquez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UNAM,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Mexican air quality, algorithm physics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65673">
                <a:tc>
                  <a:txBody>
                    <a:bodyPr/>
                    <a:lstStyle/>
                    <a:p>
                      <a:r>
                        <a:rPr lang="en-US" sz="800" dirty="0" smtClean="0">
                          <a:latin typeface="Arial"/>
                          <a:cs typeface="Arial"/>
                        </a:rPr>
                        <a:t>Amparo Martinez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smtClean="0">
                          <a:latin typeface="Arial"/>
                          <a:cs typeface="Arial"/>
                        </a:rPr>
                        <a:t>INECC,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smtClean="0">
                          <a:latin typeface="Arial"/>
                          <a:cs typeface="Arial"/>
                        </a:rPr>
                        <a:t>Mexican environmental</a:t>
                      </a:r>
                      <a:r>
                        <a:rPr lang="en-US" sz="800" baseline="0" dirty="0" smtClean="0">
                          <a:latin typeface="Arial"/>
                          <a:cs typeface="Arial"/>
                        </a:rPr>
                        <a:t> pollution and health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r>
              <a:tr h="265673">
                <a:tc>
                  <a:txBody>
                    <a:bodyPr/>
                    <a:lstStyle/>
                    <a:p>
                      <a:r>
                        <a:rPr lang="en-US" sz="800" dirty="0" smtClean="0">
                          <a:latin typeface="Arial"/>
                          <a:cs typeface="Arial"/>
                        </a:rPr>
                        <a:t>J. Victor Hugo Paramo</a:t>
                      </a:r>
                      <a:r>
                        <a:rPr lang="en-US" sz="800" baseline="0" dirty="0" smtClean="0">
                          <a:latin typeface="Arial"/>
                          <a:cs typeface="Arial"/>
                        </a:rPr>
                        <a:t> Figeuroa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INECC,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Mexican environmental</a:t>
                      </a:r>
                      <a:r>
                        <a:rPr lang="en-US" sz="800" baseline="0" dirty="0" smtClean="0">
                          <a:latin typeface="Arial"/>
                          <a:cs typeface="Arial"/>
                        </a:rPr>
                        <a:t> pollution and health</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65673">
                <a:tc>
                  <a:txBody>
                    <a:bodyPr/>
                    <a:lstStyle/>
                    <a:p>
                      <a:r>
                        <a:rPr lang="en-US" sz="800" dirty="0" smtClean="0">
                          <a:latin typeface="Arial"/>
                          <a:cs typeface="Arial"/>
                        </a:rPr>
                        <a:t>Brian Kerridge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smtClean="0">
                          <a:latin typeface="Arial"/>
                          <a:cs typeface="Arial"/>
                        </a:rPr>
                        <a:t>Rutherford</a:t>
                      </a:r>
                      <a:r>
                        <a:rPr lang="en-US" sz="800" baseline="0" dirty="0" smtClean="0">
                          <a:latin typeface="Arial"/>
                          <a:cs typeface="Arial"/>
                        </a:rPr>
                        <a:t> Appleton Laboratory, UK</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smtClean="0">
                          <a:latin typeface="Arial"/>
                          <a:cs typeface="Arial"/>
                        </a:rPr>
                        <a:t>Ozone profiling studies,</a:t>
                      </a:r>
                      <a:r>
                        <a:rPr lang="en-US" sz="800" baseline="0" dirty="0" smtClean="0">
                          <a:latin typeface="Arial"/>
                          <a:cs typeface="Arial"/>
                        </a:rPr>
                        <a:t> a</a:t>
                      </a:r>
                      <a:r>
                        <a:rPr lang="en-US" sz="800" dirty="0" smtClean="0">
                          <a:latin typeface="Arial"/>
                          <a:cs typeface="Arial"/>
                        </a:rPr>
                        <a:t>lgorithm development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r>
              <a:tr h="265548">
                <a:tc>
                  <a:txBody>
                    <a:bodyPr/>
                    <a:lstStyle/>
                    <a:p>
                      <a:r>
                        <a:rPr lang="en-US" sz="800" dirty="0" smtClean="0">
                          <a:latin typeface="Arial"/>
                          <a:cs typeface="Arial"/>
                        </a:rPr>
                        <a:t>Paul Palmer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Edinburgh U.,</a:t>
                      </a:r>
                      <a:r>
                        <a:rPr lang="en-US" sz="800" baseline="0" dirty="0" smtClean="0">
                          <a:latin typeface="Arial"/>
                          <a:cs typeface="Arial"/>
                        </a:rPr>
                        <a:t> </a:t>
                      </a:r>
                      <a:r>
                        <a:rPr lang="en-US" sz="800" dirty="0" smtClean="0">
                          <a:latin typeface="Arial"/>
                          <a:cs typeface="Arial"/>
                        </a:rPr>
                        <a:t>UK</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Atmospheric modeling, process studies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79197">
                <a:tc>
                  <a:txBody>
                    <a:bodyPr/>
                    <a:lstStyle/>
                    <a:p>
                      <a:r>
                        <a:rPr lang="en-US" sz="800" dirty="0" smtClean="0">
                          <a:latin typeface="Arial"/>
                          <a:cs typeface="Arial"/>
                        </a:rPr>
                        <a:t>Alfonso Saiz-Lopez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smtClean="0">
                          <a:latin typeface="Arial"/>
                          <a:cs typeface="Arial"/>
                        </a:rPr>
                        <a:t>CSIC, Spain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Atmospheric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r>
              <a:tr h="2775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dk1"/>
                          </a:solidFill>
                          <a:effectLst/>
                          <a:latin typeface="Arial"/>
                          <a:ea typeface="+mn-ea"/>
                          <a:cs typeface="Arial"/>
                        </a:rPr>
                        <a:t>Juan Carlos Antuña Marrero</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GOAC, Cuba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Cuban Science team</a:t>
                      </a:r>
                      <a:r>
                        <a:rPr lang="en-US" sz="800" baseline="0" dirty="0" smtClean="0">
                          <a:latin typeface="Arial"/>
                          <a:cs typeface="Arial"/>
                        </a:rPr>
                        <a:t> lead, </a:t>
                      </a:r>
                      <a:r>
                        <a:rPr lang="en-US" sz="800" dirty="0" smtClean="0">
                          <a:latin typeface="Arial"/>
                          <a:cs typeface="Arial"/>
                        </a:rPr>
                        <a:t>Cuban air quality</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775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dk1"/>
                          </a:solidFill>
                          <a:effectLst/>
                          <a:latin typeface="Arial"/>
                          <a:ea typeface="+mn-ea"/>
                          <a:cs typeface="Arial"/>
                        </a:rPr>
                        <a:t>Osvaldo Cuesta</a:t>
                      </a:r>
                      <a:endParaRPr lang="en-US" sz="800" b="1" kern="1200" dirty="0" smtClean="0">
                        <a:solidFill>
                          <a:schemeClr val="dk1"/>
                        </a:solidFill>
                        <a:effectLst/>
                        <a:latin typeface="Arial"/>
                        <a:ea typeface="+mn-ea"/>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smtClean="0">
                          <a:latin typeface="Arial"/>
                          <a:cs typeface="Arial"/>
                        </a:rPr>
                        <a:t>GOAC, Cuba</a:t>
                      </a:r>
                      <a:endParaRPr lang="en-US" sz="800" dirty="0">
                        <a:latin typeface="Arial"/>
                        <a:cs typeface="Arial"/>
                      </a:endParaRPr>
                    </a:p>
                  </a:txBody>
                  <a:tcPr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TEMPO validation, Cuban air quality</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r>
              <a:tr h="2901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dk1"/>
                          </a:solidFill>
                          <a:effectLst/>
                          <a:latin typeface="Arial"/>
                          <a:ea typeface="+mn-ea"/>
                          <a:cs typeface="Arial"/>
                        </a:rPr>
                        <a:t>René Estevan Arredondo</a:t>
                      </a:r>
                      <a:endParaRPr lang="en-US" sz="800" b="1" kern="1200" dirty="0" smtClean="0">
                        <a:solidFill>
                          <a:schemeClr val="dk1"/>
                        </a:solidFill>
                        <a:effectLst/>
                        <a:latin typeface="Arial"/>
                        <a:ea typeface="+mn-ea"/>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GOAC,</a:t>
                      </a:r>
                      <a:r>
                        <a:rPr lang="en-US" sz="800" baseline="0" dirty="0" smtClean="0">
                          <a:latin typeface="Arial"/>
                          <a:cs typeface="Arial"/>
                        </a:rPr>
                        <a:t> Cuba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TEMPO validation, Cuban air quality</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65673">
                <a:tc>
                  <a:txBody>
                    <a:bodyPr/>
                    <a:lstStyle/>
                    <a:p>
                      <a:r>
                        <a:rPr lang="en-US" sz="800" dirty="0" smtClean="0">
                          <a:latin typeface="Arial"/>
                          <a:cs typeface="Arial"/>
                        </a:rPr>
                        <a:t>J. Kim</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Yonsei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4">
                  <a:txBody>
                    <a:bodyPr/>
                    <a:lstStyle/>
                    <a:p>
                      <a:r>
                        <a:rPr lang="en-US" sz="800" dirty="0" smtClean="0">
                          <a:latin typeface="Arial"/>
                          <a:cs typeface="Arial"/>
                        </a:rPr>
                        <a:t>Collaborators,</a:t>
                      </a:r>
                    </a:p>
                    <a:p>
                      <a:r>
                        <a:rPr lang="en-US" sz="800" dirty="0" smtClean="0">
                          <a:latin typeface="Arial"/>
                          <a:cs typeface="Arial"/>
                        </a:rPr>
                        <a:t>Science Advisory Panel</a:t>
                      </a:r>
                      <a:endParaRPr lang="en-US" sz="800" dirty="0">
                        <a:latin typeface="Arial"/>
                        <a:cs typeface="Arial"/>
                      </a:endParaRPr>
                    </a:p>
                  </a:txBody>
                  <a:tcPr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smtClean="0">
                          <a:latin typeface="Arial"/>
                          <a:cs typeface="Arial"/>
                        </a:rPr>
                        <a:t>Korean</a:t>
                      </a:r>
                      <a:r>
                        <a:rPr lang="en-US" sz="800" baseline="0" dirty="0" smtClean="0">
                          <a:latin typeface="Arial"/>
                          <a:cs typeface="Arial"/>
                        </a:rPr>
                        <a:t> GEMS,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65673">
                <a:tc>
                  <a:txBody>
                    <a:bodyPr/>
                    <a:lstStyle/>
                    <a:p>
                      <a:r>
                        <a:rPr lang="en-US" sz="800" dirty="0" smtClean="0">
                          <a:latin typeface="Arial"/>
                          <a:cs typeface="Arial"/>
                        </a:rPr>
                        <a:t>C.T. McElroy</a:t>
                      </a:r>
                      <a:endParaRPr lang="en-US" sz="800" b="0" i="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York U. Canada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aseline="0" dirty="0" smtClean="0">
                          <a:latin typeface="Arial"/>
                          <a:cs typeface="Arial"/>
                        </a:rPr>
                        <a:t>CSA PHEOS,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0946">
                <a:tc>
                  <a:txBody>
                    <a:bodyPr/>
                    <a:lstStyle/>
                    <a:p>
                      <a:r>
                        <a:rPr lang="en-US" sz="800" dirty="0" smtClean="0">
                          <a:latin typeface="Arial"/>
                          <a:cs typeface="Arial"/>
                        </a:rPr>
                        <a:t>B. Veihelmann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smtClean="0">
                          <a:latin typeface="Arial"/>
                          <a:cs typeface="Arial"/>
                        </a:rPr>
                        <a:t>ESA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vMerge="1">
                  <a:txBody>
                    <a:bodyPr/>
                    <a:lstStyle/>
                    <a:p>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aseline="0" dirty="0" smtClean="0">
                          <a:latin typeface="Arial"/>
                          <a:cs typeface="Arial"/>
                        </a:rPr>
                        <a:t>ESA Sentinel-4,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r>
              <a:tr h="304302">
                <a:tc>
                  <a:txBody>
                    <a:bodyPr/>
                    <a:lstStyle/>
                    <a:p>
                      <a:r>
                        <a:rPr lang="en-US" sz="800" dirty="0" smtClean="0">
                          <a:latin typeface="Arial"/>
                          <a:cs typeface="Arial"/>
                        </a:rPr>
                        <a:t>J.P. Veefkind</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KNMI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ESA Sentinel-5P</a:t>
                      </a:r>
                      <a:r>
                        <a:rPr lang="en-US" sz="800" baseline="0" dirty="0" smtClean="0">
                          <a:latin typeface="Arial"/>
                          <a:cs typeface="Arial"/>
                        </a:rPr>
                        <a:t> (TROPOMI)</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6" name="Title 3"/>
          <p:cNvSpPr txBox="1">
            <a:spLocks/>
          </p:cNvSpPr>
          <p:nvPr/>
        </p:nvSpPr>
        <p:spPr bwMode="auto">
          <a:xfrm>
            <a:off x="2057348" y="12576"/>
            <a:ext cx="5972807" cy="96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rgbClr val="D9D9D9"/>
                </a:solidFill>
                <a:latin typeface="Arial Rounded MT Bold"/>
                <a:ea typeface="ＭＳ Ｐゴシック" charset="0"/>
                <a:cs typeface="Arial Rounded MT Bold"/>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dirty="0" smtClean="0">
                <a:solidFill>
                  <a:srgbClr val="FFFFFF">
                    <a:lumMod val="85000"/>
                  </a:srgbClr>
                </a:solidFill>
              </a:rPr>
              <a:t>TEMPO </a:t>
            </a:r>
            <a:r>
              <a:rPr lang="en-US" dirty="0">
                <a:solidFill>
                  <a:srgbClr val="FFFFFF">
                    <a:lumMod val="85000"/>
                  </a:srgbClr>
                </a:solidFill>
              </a:rPr>
              <a:t>S</a:t>
            </a:r>
            <a:r>
              <a:rPr lang="en-US" dirty="0" smtClean="0">
                <a:solidFill>
                  <a:srgbClr val="FFFFFF">
                    <a:lumMod val="85000"/>
                  </a:srgbClr>
                </a:solidFill>
              </a:rPr>
              <a:t>cience Team, non-U.S.</a:t>
            </a:r>
            <a:endParaRPr lang="en-US" dirty="0">
              <a:solidFill>
                <a:srgbClr val="FFFFFF">
                  <a:lumMod val="85000"/>
                </a:srgbClr>
              </a:solidFill>
            </a:endParaRPr>
          </a:p>
        </p:txBody>
      </p:sp>
      <p:sp>
        <p:nvSpPr>
          <p:cNvPr id="2" name="Date Placeholder 1"/>
          <p:cNvSpPr>
            <a:spLocks noGrp="1"/>
          </p:cNvSpPr>
          <p:nvPr>
            <p:ph type="dt" sz="half" idx="10"/>
          </p:nvPr>
        </p:nvSpPr>
        <p:spPr/>
        <p:txBody>
          <a:bodyPr/>
          <a:lstStyle/>
          <a:p>
            <a:r>
              <a:rPr lang="en-US" smtClean="0">
                <a:solidFill>
                  <a:srgbClr val="000000"/>
                </a:solidFill>
                <a:latin typeface="Times New Roman"/>
              </a:rPr>
              <a:t>4/10/17</a:t>
            </a:r>
            <a:endParaRPr lang="en-US" dirty="0">
              <a:solidFill>
                <a:srgbClr val="000000"/>
              </a:solidFill>
              <a:latin typeface="Times New Roman"/>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srgbClr val="000000"/>
                </a:solidFill>
              </a:rPr>
              <a:pPr/>
              <a:t>28</a:t>
            </a:fld>
            <a:endParaRPr lang="en-US" dirty="0">
              <a:solidFill>
                <a:srgbClr val="000000"/>
              </a:solidFill>
            </a:endParaRPr>
          </a:p>
        </p:txBody>
      </p:sp>
    </p:spTree>
    <p:extLst>
      <p:ext uri="{BB962C8B-B14F-4D97-AF65-F5344CB8AC3E}">
        <p14:creationId xmlns:p14="http://schemas.microsoft.com/office/powerpoint/2010/main" val="336805650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72" y="16998"/>
            <a:ext cx="5972807" cy="960120"/>
          </a:xfrm>
        </p:spPr>
        <p:txBody>
          <a:bodyPr anchor="ctr"/>
          <a:lstStyle/>
          <a:p>
            <a:r>
              <a:rPr lang="en-US" sz="4400" dirty="0">
                <a:solidFill>
                  <a:schemeClr val="bg1">
                    <a:lumMod val="85000"/>
                  </a:schemeClr>
                </a:solidFill>
              </a:rPr>
              <a:t>TEMPO </a:t>
            </a:r>
            <a:r>
              <a:rPr lang="en-US" sz="4400" dirty="0" smtClean="0">
                <a:solidFill>
                  <a:schemeClr val="bg1">
                    <a:lumMod val="85000"/>
                  </a:schemeClr>
                </a:solidFill>
              </a:rPr>
              <a:t>status</a:t>
            </a:r>
            <a:endParaRPr lang="en-US" sz="4400" dirty="0">
              <a:solidFill>
                <a:schemeClr val="bg1">
                  <a:lumMod val="85000"/>
                </a:schemeClr>
              </a:solidFill>
            </a:endParaRPr>
          </a:p>
        </p:txBody>
      </p:sp>
      <p:sp>
        <p:nvSpPr>
          <p:cNvPr id="5" name="TextBox 4"/>
          <p:cNvSpPr txBox="1"/>
          <p:nvPr/>
        </p:nvSpPr>
        <p:spPr>
          <a:xfrm>
            <a:off x="130251" y="1064745"/>
            <a:ext cx="8840759" cy="5816864"/>
          </a:xfrm>
          <a:prstGeom prst="rect">
            <a:avLst/>
          </a:prstGeom>
          <a:noFill/>
        </p:spPr>
        <p:txBody>
          <a:bodyPr wrap="square" lIns="91326" tIns="45664" rIns="91326" bIns="45664" rtlCol="0">
            <a:spAutoFit/>
          </a:bodyPr>
          <a:lstStyle/>
          <a:p>
            <a:pPr marL="285404" indent="-285404" defTabSz="456633">
              <a:spcBef>
                <a:spcPts val="1200"/>
              </a:spcBef>
              <a:buFont typeface="Arial"/>
              <a:buChar char="•"/>
            </a:pPr>
            <a:r>
              <a:rPr lang="en-US" sz="2000" b="1" dirty="0" smtClean="0">
                <a:solidFill>
                  <a:srgbClr val="000090"/>
                </a:solidFill>
                <a:latin typeface="Arial"/>
                <a:ea typeface="ＭＳ Ｐゴシック" charset="0"/>
                <a:cs typeface="Arial"/>
              </a:rPr>
              <a:t>Currently on-budget and close to on-schedule</a:t>
            </a:r>
          </a:p>
          <a:p>
            <a:pPr marL="742037" lvl="1" indent="-285404" defTabSz="456633">
              <a:spcBef>
                <a:spcPts val="400"/>
              </a:spcBef>
              <a:buFont typeface="Arial"/>
              <a:buChar char="•"/>
            </a:pPr>
            <a:r>
              <a:rPr lang="en-US" b="1" dirty="0" smtClean="0">
                <a:solidFill>
                  <a:srgbClr val="000090"/>
                </a:solidFill>
                <a:latin typeface="Arial"/>
                <a:ea typeface="ＭＳ Ｐゴシック" charset="0"/>
                <a:cs typeface="Arial"/>
              </a:rPr>
              <a:t>System </a:t>
            </a:r>
            <a:r>
              <a:rPr lang="en-US" b="1" dirty="0">
                <a:solidFill>
                  <a:srgbClr val="000090"/>
                </a:solidFill>
                <a:latin typeface="Arial"/>
                <a:ea typeface="ＭＳ Ｐゴシック" charset="0"/>
                <a:cs typeface="Arial"/>
              </a:rPr>
              <a:t>Requirements Review and Mission Definition Review in November 2013</a:t>
            </a:r>
          </a:p>
          <a:p>
            <a:pPr marL="742037" lvl="1" indent="-285404" defTabSz="456633">
              <a:spcBef>
                <a:spcPts val="400"/>
              </a:spcBef>
              <a:buFont typeface="Arial"/>
              <a:buChar char="•"/>
            </a:pPr>
            <a:r>
              <a:rPr lang="en-US" b="1" dirty="0" smtClean="0">
                <a:solidFill>
                  <a:srgbClr val="000090"/>
                </a:solidFill>
                <a:latin typeface="Arial"/>
                <a:ea typeface="ＭＳ Ｐゴシック" charset="0"/>
                <a:cs typeface="Arial"/>
              </a:rPr>
              <a:t>KDP</a:t>
            </a:r>
            <a:r>
              <a:rPr lang="en-US" b="1" dirty="0">
                <a:solidFill>
                  <a:srgbClr val="000090"/>
                </a:solidFill>
                <a:latin typeface="Arial"/>
                <a:ea typeface="ＭＳ Ｐゴシック" charset="0"/>
                <a:cs typeface="Arial"/>
              </a:rPr>
              <a:t>-B April </a:t>
            </a:r>
            <a:r>
              <a:rPr lang="en-US" b="1" dirty="0" smtClean="0">
                <a:solidFill>
                  <a:srgbClr val="000090"/>
                </a:solidFill>
                <a:latin typeface="Arial"/>
                <a:ea typeface="ＭＳ Ｐゴシック" charset="0"/>
                <a:cs typeface="Arial"/>
              </a:rPr>
              <a:t>2014</a:t>
            </a:r>
          </a:p>
          <a:p>
            <a:pPr marL="742037" lvl="1" indent="-285404" defTabSz="456633">
              <a:spcBef>
                <a:spcPts val="400"/>
              </a:spcBef>
              <a:buFont typeface="Arial"/>
              <a:buChar char="•"/>
            </a:pPr>
            <a:r>
              <a:rPr lang="en-US" b="1" dirty="0">
                <a:solidFill>
                  <a:srgbClr val="000090"/>
                </a:solidFill>
                <a:latin typeface="Arial"/>
                <a:cs typeface="Arial"/>
              </a:rPr>
              <a:t>Most technical issues solved at the preliminary design level, following technical interchange meeting at Ball, April 2014</a:t>
            </a:r>
            <a:endParaRPr lang="en-US" b="1" dirty="0">
              <a:solidFill>
                <a:srgbClr val="000090"/>
              </a:solidFill>
              <a:latin typeface="Arial"/>
              <a:ea typeface="ＭＳ Ｐゴシック" charset="0"/>
              <a:cs typeface="Arial"/>
            </a:endParaRPr>
          </a:p>
          <a:p>
            <a:pPr marL="742037" lvl="1" indent="-285404" defTabSz="456633">
              <a:spcBef>
                <a:spcPts val="400"/>
              </a:spcBef>
              <a:buFont typeface="Arial"/>
              <a:buChar char="•"/>
            </a:pPr>
            <a:r>
              <a:rPr lang="en-US" b="1" dirty="0" smtClean="0">
                <a:solidFill>
                  <a:srgbClr val="000090"/>
                </a:solidFill>
                <a:latin typeface="Arial"/>
                <a:ea typeface="ＭＳ Ｐゴシック" charset="0"/>
                <a:cs typeface="Arial"/>
              </a:rPr>
              <a:t>PDR on July 31, 2014</a:t>
            </a:r>
          </a:p>
          <a:p>
            <a:pPr marL="742037" lvl="1" indent="-285404" defTabSz="456633">
              <a:spcBef>
                <a:spcPts val="400"/>
              </a:spcBef>
              <a:buFont typeface="Arial"/>
              <a:buChar char="•"/>
            </a:pPr>
            <a:r>
              <a:rPr lang="en-US" b="1" dirty="0" smtClean="0">
                <a:solidFill>
                  <a:srgbClr val="000090"/>
                </a:solidFill>
                <a:latin typeface="Arial"/>
                <a:ea typeface="ＭＳ Ｐゴシック" charset="0"/>
                <a:cs typeface="Arial"/>
              </a:rPr>
              <a:t>Now in Phase C (implementation): KDP-C April 10, 2015</a:t>
            </a:r>
          </a:p>
          <a:p>
            <a:pPr marL="742037" lvl="1" indent="-285404" defTabSz="456633">
              <a:spcBef>
                <a:spcPts val="400"/>
              </a:spcBef>
              <a:buFont typeface="Arial"/>
              <a:buChar char="•"/>
            </a:pPr>
            <a:r>
              <a:rPr lang="en-US" b="1" dirty="0" smtClean="0">
                <a:solidFill>
                  <a:srgbClr val="000090"/>
                </a:solidFill>
                <a:latin typeface="Arial"/>
                <a:ea typeface="ＭＳ Ｐゴシック" charset="0"/>
                <a:cs typeface="Arial"/>
              </a:rPr>
              <a:t>Instrument CDR June 2015</a:t>
            </a:r>
          </a:p>
          <a:p>
            <a:pPr marL="742037" lvl="1" indent="-285404" defTabSz="456633">
              <a:spcBef>
                <a:spcPts val="400"/>
              </a:spcBef>
              <a:buFont typeface="Arial"/>
              <a:buChar char="•"/>
            </a:pPr>
            <a:r>
              <a:rPr lang="en-US" b="1" dirty="0" smtClean="0">
                <a:solidFill>
                  <a:srgbClr val="000090"/>
                </a:solidFill>
                <a:latin typeface="Arial"/>
                <a:ea typeface="ＭＳ Ｐゴシック" charset="0"/>
                <a:cs typeface="Arial"/>
              </a:rPr>
              <a:t>Ground Systems CDR May 2016</a:t>
            </a:r>
          </a:p>
          <a:p>
            <a:pPr marL="742037" lvl="1" indent="-285404" defTabSz="456633">
              <a:spcBef>
                <a:spcPts val="400"/>
              </a:spcBef>
              <a:buFont typeface="Arial"/>
              <a:buChar char="•"/>
            </a:pPr>
            <a:r>
              <a:rPr lang="en-US" b="1" dirty="0" smtClean="0">
                <a:solidFill>
                  <a:srgbClr val="000090"/>
                </a:solidFill>
                <a:latin typeface="Arial"/>
                <a:ea typeface="ＭＳ Ｐゴシック" charset="0"/>
                <a:cs typeface="Arial"/>
              </a:rPr>
              <a:t>Test Readiness Review August 2016, currently undergoing assembly, integration, and test</a:t>
            </a:r>
            <a:endParaRPr lang="en-US" b="1" dirty="0">
              <a:solidFill>
                <a:srgbClr val="000090"/>
              </a:solidFill>
              <a:latin typeface="Arial"/>
              <a:ea typeface="ＭＳ Ｐゴシック" charset="0"/>
              <a:cs typeface="Arial"/>
            </a:endParaRPr>
          </a:p>
          <a:p>
            <a:pPr marL="285404" indent="-285404" defTabSz="456633">
              <a:spcBef>
                <a:spcPts val="1200"/>
              </a:spcBef>
              <a:buFont typeface="Arial"/>
              <a:buChar char="•"/>
            </a:pPr>
            <a:r>
              <a:rPr lang="en-US" sz="2000" b="1" dirty="0" smtClean="0">
                <a:solidFill>
                  <a:srgbClr val="000090"/>
                </a:solidFill>
                <a:latin typeface="Arial"/>
                <a:ea typeface="ＭＳ Ｐゴシック" charset="0"/>
                <a:cs typeface="Arial"/>
              </a:rPr>
              <a:t>Select commercial geostationary satellite </a:t>
            </a:r>
            <a:r>
              <a:rPr lang="en-US" sz="2000" b="1" dirty="0">
                <a:solidFill>
                  <a:srgbClr val="000090"/>
                </a:solidFill>
                <a:latin typeface="Arial"/>
                <a:ea typeface="ＭＳ Ｐゴシック" charset="0"/>
                <a:cs typeface="Arial"/>
              </a:rPr>
              <a:t>host </a:t>
            </a:r>
            <a:r>
              <a:rPr lang="en-US" sz="2000" b="1" dirty="0" smtClean="0">
                <a:solidFill>
                  <a:srgbClr val="000090"/>
                </a:solidFill>
                <a:latin typeface="Arial"/>
                <a:ea typeface="ＭＳ Ｐゴシック" charset="0"/>
                <a:cs typeface="Arial"/>
              </a:rPr>
              <a:t>2017+</a:t>
            </a:r>
          </a:p>
          <a:p>
            <a:pPr marL="742037" lvl="1" indent="-285404" defTabSz="456633">
              <a:spcBef>
                <a:spcPts val="400"/>
              </a:spcBef>
              <a:buFont typeface="Arial"/>
              <a:buChar char="•"/>
            </a:pPr>
            <a:r>
              <a:rPr lang="en-US" b="1" dirty="0" smtClean="0">
                <a:solidFill>
                  <a:srgbClr val="000090"/>
                </a:solidFill>
                <a:latin typeface="Arial"/>
                <a:ea typeface="ＭＳ Ｐゴシック" charset="0"/>
                <a:cs typeface="Arial"/>
              </a:rPr>
              <a:t>TEMPO operating longitude and launch date are not known until after host selection</a:t>
            </a:r>
            <a:endParaRPr lang="en-US" b="1" dirty="0">
              <a:solidFill>
                <a:srgbClr val="000090"/>
              </a:solidFill>
              <a:latin typeface="Arial"/>
              <a:ea typeface="ＭＳ Ｐゴシック" charset="0"/>
              <a:cs typeface="Arial"/>
            </a:endParaRPr>
          </a:p>
          <a:p>
            <a:pPr marL="285404" indent="-285404" defTabSz="456633">
              <a:spcBef>
                <a:spcPts val="1200"/>
              </a:spcBef>
              <a:buFont typeface="Arial"/>
              <a:buChar char="•"/>
            </a:pPr>
            <a:r>
              <a:rPr lang="en-US" sz="2000" b="1" dirty="0">
                <a:solidFill>
                  <a:srgbClr val="000090"/>
                </a:solidFill>
                <a:latin typeface="Arial"/>
                <a:ea typeface="ＭＳ Ｐゴシック" charset="0"/>
                <a:cs typeface="Arial"/>
              </a:rPr>
              <a:t>Instrument </a:t>
            </a:r>
            <a:r>
              <a:rPr lang="en-US" sz="2000" b="1" dirty="0" smtClean="0">
                <a:solidFill>
                  <a:srgbClr val="000090"/>
                </a:solidFill>
                <a:latin typeface="Arial"/>
                <a:ea typeface="ＭＳ Ｐゴシック" charset="0"/>
                <a:cs typeface="Arial"/>
              </a:rPr>
              <a:t>delivery 12/2017 for launch </a:t>
            </a:r>
            <a:r>
              <a:rPr lang="en-US" sz="2000" b="1" dirty="0">
                <a:solidFill>
                  <a:srgbClr val="000090"/>
                </a:solidFill>
                <a:latin typeface="Arial"/>
                <a:ea typeface="ＭＳ Ｐゴシック" charset="0"/>
                <a:cs typeface="Arial"/>
              </a:rPr>
              <a:t>11/</a:t>
            </a:r>
            <a:r>
              <a:rPr lang="en-US" sz="2000" b="1" dirty="0" smtClean="0">
                <a:solidFill>
                  <a:srgbClr val="000090"/>
                </a:solidFill>
                <a:latin typeface="Arial"/>
                <a:ea typeface="ＭＳ Ｐゴシック" charset="0"/>
                <a:cs typeface="Arial"/>
              </a:rPr>
              <a:t>2018 or later, most likely in 2020 or 2021</a:t>
            </a:r>
            <a:endParaRPr lang="en-US" sz="2000" b="1" dirty="0">
              <a:solidFill>
                <a:srgbClr val="000090"/>
              </a:solidFill>
              <a:latin typeface="Arial"/>
              <a:ea typeface="ＭＳ Ｐゴシック" charset="0"/>
              <a:cs typeface="Aria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29</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4365802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32" name="Picture 1" descr="GEOCAPE-aero-atmos-STM-11-28-2011_Page_1.png"/>
          <p:cNvPicPr>
            <a:picLocks noChangeAspect="1"/>
          </p:cNvPicPr>
          <p:nvPr/>
        </p:nvPicPr>
        <p:blipFill rotWithShape="1">
          <a:blip r:embed="rId2">
            <a:extLst>
              <a:ext uri="{28A0092B-C50C-407E-A947-70E740481C1C}">
                <a14:useLocalDpi xmlns:a14="http://schemas.microsoft.com/office/drawing/2010/main" val="0"/>
              </a:ext>
            </a:extLst>
          </a:blip>
          <a:srcRect l="46150" t="48791" r="4188" b="11866"/>
          <a:stretch/>
        </p:blipFill>
        <p:spPr bwMode="auto">
          <a:xfrm>
            <a:off x="2471357" y="-352"/>
            <a:ext cx="6689590" cy="6858352"/>
          </a:xfrm>
          <a:prstGeom prst="rect">
            <a:avLst/>
          </a:prstGeom>
          <a:solidFill>
            <a:srgbClr val="FF0000">
              <a:alpha val="50000"/>
            </a:srgbClr>
          </a:solidFill>
          <a:ln>
            <a:noFill/>
          </a:ln>
          <a:extLst/>
        </p:spPr>
      </p:pic>
      <p:sp>
        <p:nvSpPr>
          <p:cNvPr id="7" name="TextBox 6"/>
          <p:cNvSpPr txBox="1"/>
          <p:nvPr/>
        </p:nvSpPr>
        <p:spPr>
          <a:xfrm>
            <a:off x="54276" y="3517201"/>
            <a:ext cx="2377250" cy="1938992"/>
          </a:xfrm>
          <a:prstGeom prst="rect">
            <a:avLst/>
          </a:prstGeom>
          <a:noFill/>
          <a:ln w="38100">
            <a:solidFill>
              <a:srgbClr val="000090"/>
            </a:solidFill>
          </a:ln>
        </p:spPr>
        <p:txBody>
          <a:bodyPr wrap="square" rtlCol="0">
            <a:spAutoFit/>
          </a:bodyPr>
          <a:lstStyle/>
          <a:p>
            <a:r>
              <a:rPr lang="en-US" sz="2400" b="1" dirty="0" smtClean="0">
                <a:solidFill>
                  <a:srgbClr val="000090"/>
                </a:solidFill>
                <a:latin typeface="Arial"/>
                <a:cs typeface="Arial"/>
              </a:rPr>
              <a:t>Ultraviolet/</a:t>
            </a:r>
          </a:p>
          <a:p>
            <a:r>
              <a:rPr lang="en-US" sz="2400" b="1" dirty="0" smtClean="0">
                <a:solidFill>
                  <a:srgbClr val="000090"/>
                </a:solidFill>
                <a:latin typeface="Arial"/>
                <a:cs typeface="Arial"/>
              </a:rPr>
              <a:t>visible species</a:t>
            </a:r>
          </a:p>
          <a:p>
            <a:r>
              <a:rPr lang="en-US" sz="2400" b="1" dirty="0" smtClean="0">
                <a:solidFill>
                  <a:srgbClr val="000090"/>
                </a:solidFill>
                <a:latin typeface="Arial"/>
                <a:cs typeface="Arial"/>
              </a:rPr>
              <a:t>(GOME, SCIA, OMI, OMPS,</a:t>
            </a:r>
          </a:p>
          <a:p>
            <a:r>
              <a:rPr lang="en-US" sz="2400" b="1" dirty="0" smtClean="0">
                <a:solidFill>
                  <a:srgbClr val="000090"/>
                </a:solidFill>
                <a:latin typeface="Arial"/>
                <a:cs typeface="Arial"/>
              </a:rPr>
              <a:t>TEMPO</a:t>
            </a:r>
            <a:r>
              <a:rPr lang="en-US" sz="2400" b="1" dirty="0">
                <a:solidFill>
                  <a:srgbClr val="000090"/>
                </a:solidFill>
                <a:latin typeface="Arial"/>
                <a:cs typeface="Arial"/>
              </a:rPr>
              <a:t>,</a:t>
            </a:r>
            <a:r>
              <a:rPr lang="en-US" sz="2400" b="1" dirty="0" smtClean="0">
                <a:solidFill>
                  <a:srgbClr val="000090"/>
                </a:solidFill>
                <a:latin typeface="Arial"/>
                <a:cs typeface="Arial"/>
              </a:rPr>
              <a:t> etc.)</a:t>
            </a:r>
            <a:endParaRPr lang="en-US" sz="2400" b="1" dirty="0">
              <a:solidFill>
                <a:srgbClr val="000090"/>
              </a:solidFill>
              <a:latin typeface="Arial"/>
              <a:cs typeface="Arial"/>
            </a:endParaRPr>
          </a:p>
        </p:txBody>
      </p:sp>
      <p:grpSp>
        <p:nvGrpSpPr>
          <p:cNvPr id="6" name="Group 5"/>
          <p:cNvGrpSpPr/>
          <p:nvPr/>
        </p:nvGrpSpPr>
        <p:grpSpPr>
          <a:xfrm>
            <a:off x="279400" y="1375288"/>
            <a:ext cx="2679700" cy="3949700"/>
            <a:chOff x="279400" y="1397000"/>
            <a:chExt cx="2679700" cy="3949700"/>
          </a:xfrm>
        </p:grpSpPr>
        <p:sp>
          <p:nvSpPr>
            <p:cNvPr id="2" name="Oval 1"/>
            <p:cNvSpPr>
              <a:spLocks noChangeAspect="1"/>
            </p:cNvSpPr>
            <p:nvPr/>
          </p:nvSpPr>
          <p:spPr>
            <a:xfrm>
              <a:off x="2501900" y="1714500"/>
              <a:ext cx="457200" cy="457200"/>
            </a:xfrm>
            <a:prstGeom prst="ellipse">
              <a:avLst/>
            </a:prstGeom>
            <a:solidFill>
              <a:srgbClr val="FF0000">
                <a:alpha val="50000"/>
              </a:srgbClr>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 name="TextBox 2"/>
            <p:cNvSpPr txBox="1"/>
            <p:nvPr/>
          </p:nvSpPr>
          <p:spPr>
            <a:xfrm>
              <a:off x="279400" y="1397000"/>
              <a:ext cx="1712528" cy="1077218"/>
            </a:xfrm>
            <a:prstGeom prst="rect">
              <a:avLst/>
            </a:prstGeom>
            <a:noFill/>
            <a:ln w="38100">
              <a:solidFill>
                <a:srgbClr val="FF0000"/>
              </a:solidFill>
            </a:ln>
          </p:spPr>
          <p:txBody>
            <a:bodyPr wrap="none" rtlCol="0">
              <a:spAutoFit/>
            </a:bodyPr>
            <a:lstStyle/>
            <a:p>
              <a:r>
                <a:rPr lang="en-US" sz="3200" b="1" dirty="0" smtClean="0">
                  <a:solidFill>
                    <a:srgbClr val="FF0000"/>
                  </a:solidFill>
                  <a:latin typeface="Calibri"/>
                </a:rPr>
                <a:t>Infrared</a:t>
              </a:r>
            </a:p>
            <a:p>
              <a:r>
                <a:rPr lang="en-US" sz="3200" b="1" dirty="0" smtClean="0">
                  <a:solidFill>
                    <a:srgbClr val="FF0000"/>
                  </a:solidFill>
                  <a:latin typeface="Calibri"/>
                </a:rPr>
                <a:t>species</a:t>
              </a:r>
              <a:endParaRPr lang="en-US" sz="3200" b="1" dirty="0">
                <a:solidFill>
                  <a:srgbClr val="FF0000"/>
                </a:solidFill>
                <a:latin typeface="Calibri"/>
              </a:endParaRPr>
            </a:p>
          </p:txBody>
        </p:sp>
        <p:sp>
          <p:nvSpPr>
            <p:cNvPr id="9" name="Oval 8"/>
            <p:cNvSpPr>
              <a:spLocks noChangeAspect="1"/>
            </p:cNvSpPr>
            <p:nvPr/>
          </p:nvSpPr>
          <p:spPr>
            <a:xfrm>
              <a:off x="2484057" y="4508500"/>
              <a:ext cx="457200" cy="457200"/>
            </a:xfrm>
            <a:prstGeom prst="ellipse">
              <a:avLst/>
            </a:prstGeom>
            <a:solidFill>
              <a:srgbClr val="FF0000">
                <a:alpha val="50000"/>
              </a:srgbClr>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0" name="Oval 9"/>
            <p:cNvSpPr>
              <a:spLocks noChangeAspect="1"/>
            </p:cNvSpPr>
            <p:nvPr/>
          </p:nvSpPr>
          <p:spPr>
            <a:xfrm>
              <a:off x="2484057" y="4889500"/>
              <a:ext cx="457200" cy="457200"/>
            </a:xfrm>
            <a:prstGeom prst="ellipse">
              <a:avLst/>
            </a:prstGeom>
            <a:solidFill>
              <a:srgbClr val="FF0000">
                <a:alpha val="50000"/>
              </a:srgbClr>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grpSp>
      <p:sp>
        <p:nvSpPr>
          <p:cNvPr id="11" name="Oval 10"/>
          <p:cNvSpPr>
            <a:spLocks noChangeAspect="1"/>
          </p:cNvSpPr>
          <p:nvPr/>
        </p:nvSpPr>
        <p:spPr>
          <a:xfrm>
            <a:off x="2501900" y="977900"/>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2" name="Oval 11"/>
          <p:cNvSpPr>
            <a:spLocks noChangeAspect="1"/>
          </p:cNvSpPr>
          <p:nvPr/>
        </p:nvSpPr>
        <p:spPr>
          <a:xfrm>
            <a:off x="2484057" y="2273300"/>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3" name="Oval 12"/>
          <p:cNvSpPr>
            <a:spLocks noChangeAspect="1"/>
          </p:cNvSpPr>
          <p:nvPr/>
        </p:nvSpPr>
        <p:spPr>
          <a:xfrm>
            <a:off x="2484057" y="2667000"/>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4" name="Oval 13"/>
          <p:cNvSpPr>
            <a:spLocks noChangeAspect="1"/>
          </p:cNvSpPr>
          <p:nvPr/>
        </p:nvSpPr>
        <p:spPr>
          <a:xfrm>
            <a:off x="2496757" y="3733800"/>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5" name="Oval 14"/>
          <p:cNvSpPr>
            <a:spLocks noChangeAspect="1"/>
          </p:cNvSpPr>
          <p:nvPr/>
        </p:nvSpPr>
        <p:spPr>
          <a:xfrm>
            <a:off x="2496757" y="4127500"/>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6" name="Oval 15"/>
          <p:cNvSpPr>
            <a:spLocks noChangeAspect="1"/>
          </p:cNvSpPr>
          <p:nvPr/>
        </p:nvSpPr>
        <p:spPr>
          <a:xfrm>
            <a:off x="2496757" y="5257582"/>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7" name="Oval 16"/>
          <p:cNvSpPr>
            <a:spLocks noChangeAspect="1"/>
          </p:cNvSpPr>
          <p:nvPr/>
        </p:nvSpPr>
        <p:spPr>
          <a:xfrm>
            <a:off x="2484057" y="5638582"/>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8" name="Oval 17"/>
          <p:cNvSpPr>
            <a:spLocks noChangeAspect="1"/>
          </p:cNvSpPr>
          <p:nvPr/>
        </p:nvSpPr>
        <p:spPr>
          <a:xfrm>
            <a:off x="2496757" y="6019582"/>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a:defRPr/>
            </a:pPr>
            <a:fld id="{90F3D2DF-2FA7-D542-9882-A5D5130A4A1E}" type="slidenum">
              <a:rPr lang="en-US" smtClean="0">
                <a:solidFill>
                  <a:prstClr val="black">
                    <a:tint val="75000"/>
                  </a:prstClr>
                </a:solidFill>
                <a:latin typeface="Calibri"/>
              </a:rPr>
              <a:pPr>
                <a:defRPr/>
              </a:pPr>
              <a:t>3</a:t>
            </a:fld>
            <a:endParaRPr lang="en-US" dirty="0">
              <a:solidFill>
                <a:prstClr val="black">
                  <a:tint val="75000"/>
                </a:prstClr>
              </a:solidFill>
              <a:latin typeface="Calibri"/>
            </a:endParaRPr>
          </a:p>
        </p:txBody>
      </p:sp>
      <p:sp>
        <p:nvSpPr>
          <p:cNvPr id="8" name="TextBox 7"/>
          <p:cNvSpPr txBox="1"/>
          <p:nvPr/>
        </p:nvSpPr>
        <p:spPr>
          <a:xfrm>
            <a:off x="17991" y="88112"/>
            <a:ext cx="2493140" cy="1200328"/>
          </a:xfrm>
          <a:prstGeom prst="rect">
            <a:avLst/>
          </a:prstGeom>
          <a:noFill/>
        </p:spPr>
        <p:txBody>
          <a:bodyPr wrap="none" rtlCol="0">
            <a:spAutoFit/>
          </a:bodyPr>
          <a:lstStyle/>
          <a:p>
            <a:r>
              <a:rPr lang="en-US" sz="2400" b="1" dirty="0" smtClean="0">
                <a:solidFill>
                  <a:srgbClr val="008000"/>
                </a:solidFill>
                <a:latin typeface="Arial"/>
                <a:cs typeface="Arial"/>
              </a:rPr>
              <a:t>NH</a:t>
            </a:r>
            <a:r>
              <a:rPr lang="en-US" sz="2400" b="1" baseline="-25000" dirty="0" smtClean="0">
                <a:solidFill>
                  <a:srgbClr val="008000"/>
                </a:solidFill>
                <a:latin typeface="Arial"/>
                <a:cs typeface="Arial"/>
              </a:rPr>
              <a:t>3</a:t>
            </a:r>
            <a:r>
              <a:rPr lang="en-US" sz="2400" b="1" dirty="0" smtClean="0">
                <a:solidFill>
                  <a:srgbClr val="008000"/>
                </a:solidFill>
                <a:latin typeface="Arial"/>
                <a:cs typeface="Arial"/>
              </a:rPr>
              <a:t> is tough;</a:t>
            </a:r>
          </a:p>
          <a:p>
            <a:r>
              <a:rPr lang="en-US" sz="2400" b="1" dirty="0" smtClean="0">
                <a:solidFill>
                  <a:srgbClr val="008000"/>
                </a:solidFill>
                <a:latin typeface="Arial"/>
                <a:cs typeface="Arial"/>
              </a:rPr>
              <a:t>HONO and PAN</a:t>
            </a:r>
          </a:p>
          <a:p>
            <a:r>
              <a:rPr lang="en-US" sz="2400" b="1" dirty="0" smtClean="0">
                <a:solidFill>
                  <a:srgbClr val="008000"/>
                </a:solidFill>
                <a:latin typeface="Arial"/>
                <a:cs typeface="Arial"/>
              </a:rPr>
              <a:t>would help also</a:t>
            </a:r>
            <a:endParaRPr lang="en-US" sz="2400" b="1" dirty="0">
              <a:solidFill>
                <a:srgbClr val="008000"/>
              </a:solidFill>
              <a:latin typeface="Arial"/>
              <a:cs typeface="Arial"/>
            </a:endParaRPr>
          </a:p>
        </p:txBody>
      </p:sp>
    </p:spTree>
    <p:extLst>
      <p:ext uri="{BB962C8B-B14F-4D97-AF65-F5344CB8AC3E}">
        <p14:creationId xmlns:p14="http://schemas.microsoft.com/office/powerpoint/2010/main" val="1690522179"/>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8">
                                            <p:txEl>
                                              <p:pRg st="0" end="0"/>
                                            </p:txEl>
                                          </p:spTgt>
                                        </p:tgtEl>
                                        <p:attrNameLst>
                                          <p:attrName>style.visibility</p:attrName>
                                        </p:attrNameLst>
                                      </p:cBhvr>
                                      <p:to>
                                        <p:strVal val="visible"/>
                                      </p:to>
                                    </p:set>
                                    <p:anim calcmode="lin" valueType="num">
                                      <p:cBhvr additive="base">
                                        <p:cTn id="5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8">
                                            <p:txEl>
                                              <p:pRg st="0" end="0"/>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8">
                                            <p:txEl>
                                              <p:pRg st="1" end="1"/>
                                            </p:txEl>
                                          </p:spTgt>
                                        </p:tgtEl>
                                        <p:attrNameLst>
                                          <p:attrName>style.visibility</p:attrName>
                                        </p:attrNameLst>
                                      </p:cBhvr>
                                      <p:to>
                                        <p:strVal val="visible"/>
                                      </p:to>
                                    </p:set>
                                    <p:anim calcmode="lin" valueType="num">
                                      <p:cBhvr additive="base">
                                        <p:cTn id="5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8">
                                            <p:txEl>
                                              <p:pRg st="1" end="1"/>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8">
                                            <p:txEl>
                                              <p:pRg st="2" end="2"/>
                                            </p:txEl>
                                          </p:spTgt>
                                        </p:tgtEl>
                                        <p:attrNameLst>
                                          <p:attrName>style.visibility</p:attrName>
                                        </p:attrNameLst>
                                      </p:cBhvr>
                                      <p:to>
                                        <p:strVal val="visible"/>
                                      </p:to>
                                    </p:set>
                                    <p:anim calcmode="lin" valueType="num">
                                      <p:cBhvr additive="base">
                                        <p:cTn id="5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3200" dirty="0" smtClean="0">
                <a:solidFill>
                  <a:schemeClr val="bg1">
                    <a:lumMod val="85000"/>
                  </a:schemeClr>
                </a:solidFill>
              </a:rPr>
              <a:t>TEMPO instrument concept</a:t>
            </a:r>
            <a:endParaRPr lang="en-US" sz="3200" dirty="0">
              <a:solidFill>
                <a:schemeClr val="bg1">
                  <a:lumMod val="85000"/>
                </a:schemeClr>
              </a:solidFill>
            </a:endParaRPr>
          </a:p>
        </p:txBody>
      </p:sp>
      <p:sp>
        <p:nvSpPr>
          <p:cNvPr id="2" name="Rectangle 1"/>
          <p:cNvSpPr/>
          <p:nvPr/>
        </p:nvSpPr>
        <p:spPr>
          <a:xfrm>
            <a:off x="-16934" y="1259270"/>
            <a:ext cx="9160933" cy="5201424"/>
          </a:xfrm>
          <a:prstGeom prst="rect">
            <a:avLst/>
          </a:prstGeom>
        </p:spPr>
        <p:txBody>
          <a:bodyPr wrap="square">
            <a:spAutoFit/>
          </a:bodyPr>
          <a:lstStyle/>
          <a:p>
            <a:pPr marL="342900" indent="-342900" defTabSz="914400">
              <a:buFont typeface="Arial"/>
              <a:buChar char="•"/>
              <a:defRPr/>
            </a:pPr>
            <a:r>
              <a:rPr lang="en-US" sz="2000" b="1" kern="0" dirty="0">
                <a:solidFill>
                  <a:srgbClr val="000090"/>
                </a:solidFill>
                <a:latin typeface="Arial"/>
              </a:rPr>
              <a:t>Measurement technique</a:t>
            </a:r>
          </a:p>
          <a:p>
            <a:pPr marL="742950" lvl="1" indent="-285750" defTabSz="914400">
              <a:buFont typeface="Lucida Grande"/>
              <a:buChar char="-"/>
              <a:defRPr/>
            </a:pPr>
            <a:r>
              <a:rPr lang="en-US" kern="0" dirty="0">
                <a:solidFill>
                  <a:srgbClr val="000090"/>
                </a:solidFill>
                <a:latin typeface="Arial"/>
              </a:rPr>
              <a:t>Imaging grating spectrometer measuring solar backscattered Earth radiance </a:t>
            </a:r>
          </a:p>
          <a:p>
            <a:pPr marL="742950" lvl="1" indent="-285750" defTabSz="914400">
              <a:buFont typeface="Lucida Grande"/>
              <a:buChar char="-"/>
              <a:defRPr/>
            </a:pPr>
            <a:r>
              <a:rPr lang="en-US" kern="0" dirty="0">
                <a:solidFill>
                  <a:srgbClr val="000090"/>
                </a:solidFill>
                <a:latin typeface="Arial"/>
              </a:rPr>
              <a:t>Spectral band &amp; resolution: 290</a:t>
            </a:r>
            <a:r>
              <a:rPr lang="en-US" kern="0" dirty="0" smtClean="0">
                <a:solidFill>
                  <a:srgbClr val="000090"/>
                </a:solidFill>
                <a:latin typeface="Arial"/>
              </a:rPr>
              <a:t>-490 + 540-740 </a:t>
            </a:r>
            <a:r>
              <a:rPr lang="en-US" kern="0" dirty="0">
                <a:solidFill>
                  <a:srgbClr val="000090"/>
                </a:solidFill>
                <a:latin typeface="Arial"/>
              </a:rPr>
              <a:t>nm @ 0.6 nm FWHM, </a:t>
            </a:r>
            <a:r>
              <a:rPr lang="en-US" kern="0" dirty="0" smtClean="0">
                <a:solidFill>
                  <a:srgbClr val="000090"/>
                </a:solidFill>
                <a:latin typeface="Arial"/>
              </a:rPr>
              <a:t>0.2 </a:t>
            </a:r>
            <a:r>
              <a:rPr lang="en-US" kern="0" dirty="0">
                <a:solidFill>
                  <a:srgbClr val="000090"/>
                </a:solidFill>
                <a:latin typeface="Arial"/>
              </a:rPr>
              <a:t>nm sampling</a:t>
            </a:r>
          </a:p>
          <a:p>
            <a:pPr marL="742950" lvl="1" indent="-285750" defTabSz="914400">
              <a:buFont typeface="Lucida Grande"/>
              <a:buChar char="-"/>
              <a:defRPr/>
            </a:pPr>
            <a:r>
              <a:rPr lang="en-US" kern="0" dirty="0" smtClean="0">
                <a:solidFill>
                  <a:srgbClr val="000090"/>
                </a:solidFill>
                <a:latin typeface="Arial"/>
              </a:rPr>
              <a:t>2 2</a:t>
            </a:r>
            <a:r>
              <a:rPr lang="en-US" kern="0" dirty="0">
                <a:solidFill>
                  <a:srgbClr val="000090"/>
                </a:solidFill>
                <a:latin typeface="Arial"/>
              </a:rPr>
              <a:t>-D, 2k</a:t>
            </a:r>
            <a:r>
              <a:rPr lang="en-US" kern="0" dirty="0" smtClean="0">
                <a:solidFill>
                  <a:srgbClr val="000090"/>
                </a:solidFill>
                <a:latin typeface="Arial"/>
              </a:rPr>
              <a:t>×1k</a:t>
            </a:r>
            <a:r>
              <a:rPr lang="en-US" kern="0" dirty="0">
                <a:solidFill>
                  <a:srgbClr val="000090"/>
                </a:solidFill>
                <a:latin typeface="Arial"/>
              </a:rPr>
              <a:t>, </a:t>
            </a:r>
            <a:r>
              <a:rPr lang="en-US" kern="0" dirty="0" smtClean="0">
                <a:solidFill>
                  <a:srgbClr val="000090"/>
                </a:solidFill>
                <a:latin typeface="Arial"/>
              </a:rPr>
              <a:t>detectors image </a:t>
            </a:r>
            <a:r>
              <a:rPr lang="en-US" kern="0" dirty="0">
                <a:solidFill>
                  <a:srgbClr val="000090"/>
                </a:solidFill>
                <a:latin typeface="Arial"/>
              </a:rPr>
              <a:t>the full spectral range for each geospatial scene</a:t>
            </a:r>
          </a:p>
          <a:p>
            <a:pPr marL="342900" indent="-342900" defTabSz="914400">
              <a:buFont typeface="Arial"/>
              <a:buChar char="•"/>
              <a:defRPr/>
            </a:pPr>
            <a:r>
              <a:rPr lang="en-US" sz="2000" b="1" kern="0" dirty="0">
                <a:solidFill>
                  <a:srgbClr val="000090"/>
                </a:solidFill>
                <a:latin typeface="Arial"/>
              </a:rPr>
              <a:t>Field of Regard (FOR) and duty cycle</a:t>
            </a:r>
          </a:p>
          <a:p>
            <a:pPr marL="742950" lvl="1" indent="-285750" defTabSz="914400">
              <a:buFont typeface="Lucida Grande"/>
              <a:buChar char="-"/>
              <a:defRPr/>
            </a:pPr>
            <a:r>
              <a:rPr lang="en-US" kern="0" dirty="0">
                <a:solidFill>
                  <a:srgbClr val="000090"/>
                </a:solidFill>
                <a:latin typeface="Arial"/>
              </a:rPr>
              <a:t>Mexico </a:t>
            </a:r>
            <a:r>
              <a:rPr lang="en-US" kern="0" dirty="0" smtClean="0">
                <a:solidFill>
                  <a:srgbClr val="000090"/>
                </a:solidFill>
                <a:latin typeface="Arial"/>
              </a:rPr>
              <a:t>City/Yucatan, Cuba </a:t>
            </a:r>
            <a:r>
              <a:rPr lang="en-US" kern="0" dirty="0">
                <a:solidFill>
                  <a:srgbClr val="000090"/>
                </a:solidFill>
                <a:latin typeface="Arial"/>
              </a:rPr>
              <a:t>to the Canadian </a:t>
            </a:r>
            <a:r>
              <a:rPr lang="en-US" kern="0" dirty="0" smtClean="0">
                <a:solidFill>
                  <a:srgbClr val="000090"/>
                </a:solidFill>
                <a:latin typeface="Arial"/>
              </a:rPr>
              <a:t>oil </a:t>
            </a:r>
            <a:r>
              <a:rPr lang="en-US" kern="0" dirty="0">
                <a:solidFill>
                  <a:srgbClr val="000090"/>
                </a:solidFill>
                <a:latin typeface="Arial"/>
              </a:rPr>
              <a:t>sands, Atlantic to Pacific</a:t>
            </a:r>
          </a:p>
          <a:p>
            <a:pPr marL="742950" lvl="1" indent="-285750" defTabSz="914400">
              <a:buFont typeface="Lucida Grande"/>
              <a:buChar char="-"/>
              <a:defRPr/>
            </a:pPr>
            <a:r>
              <a:rPr lang="en-US" kern="0" dirty="0">
                <a:solidFill>
                  <a:srgbClr val="000090"/>
                </a:solidFill>
                <a:latin typeface="Arial"/>
              </a:rPr>
              <a:t>Instrument slit aligned N/S and swept across the FOR in the E/W direction, producing a radiance map of Greater North America in one hour</a:t>
            </a:r>
          </a:p>
          <a:p>
            <a:pPr marL="342900" indent="-342900" defTabSz="914400">
              <a:buFont typeface="Arial"/>
              <a:buChar char="•"/>
              <a:defRPr/>
            </a:pPr>
            <a:r>
              <a:rPr lang="en-US" sz="2000" b="1" kern="0" dirty="0">
                <a:solidFill>
                  <a:srgbClr val="000090"/>
                </a:solidFill>
                <a:latin typeface="Arial"/>
              </a:rPr>
              <a:t>Spatial resolution</a:t>
            </a:r>
          </a:p>
          <a:p>
            <a:pPr marL="742950" lvl="1" indent="-285750" defTabSz="914400">
              <a:buFont typeface="Lucida Grande"/>
              <a:buChar char="-"/>
              <a:defRPr/>
            </a:pPr>
            <a:r>
              <a:rPr lang="en-US" kern="0" dirty="0" smtClean="0">
                <a:solidFill>
                  <a:srgbClr val="000090"/>
                </a:solidFill>
                <a:latin typeface="Arial"/>
              </a:rPr>
              <a:t>2.1 </a:t>
            </a:r>
            <a:r>
              <a:rPr lang="en-US" kern="0" dirty="0">
                <a:solidFill>
                  <a:srgbClr val="000090"/>
                </a:solidFill>
                <a:latin typeface="Arial"/>
              </a:rPr>
              <a:t>km N/S × </a:t>
            </a:r>
            <a:r>
              <a:rPr lang="en-US" kern="0" dirty="0" smtClean="0">
                <a:solidFill>
                  <a:srgbClr val="000090"/>
                </a:solidFill>
                <a:latin typeface="Arial"/>
              </a:rPr>
              <a:t>4.7 </a:t>
            </a:r>
            <a:r>
              <a:rPr lang="en-US" kern="0" dirty="0">
                <a:solidFill>
                  <a:srgbClr val="000090"/>
                </a:solidFill>
                <a:latin typeface="Arial"/>
              </a:rPr>
              <a:t>km E/W native pixel resolution (</a:t>
            </a:r>
            <a:r>
              <a:rPr lang="en-US" kern="0" dirty="0" smtClean="0">
                <a:solidFill>
                  <a:srgbClr val="000090"/>
                </a:solidFill>
                <a:latin typeface="Arial"/>
              </a:rPr>
              <a:t>9.8 </a:t>
            </a:r>
            <a:r>
              <a:rPr lang="en-US" kern="0" dirty="0">
                <a:solidFill>
                  <a:srgbClr val="000090"/>
                </a:solidFill>
                <a:latin typeface="Arial"/>
              </a:rPr>
              <a:t>km</a:t>
            </a:r>
            <a:r>
              <a:rPr lang="en-US" kern="0" baseline="30000" dirty="0">
                <a:solidFill>
                  <a:srgbClr val="000090"/>
                </a:solidFill>
                <a:latin typeface="Arial"/>
              </a:rPr>
              <a:t>2</a:t>
            </a:r>
            <a:r>
              <a:rPr lang="en-US" kern="0" dirty="0">
                <a:solidFill>
                  <a:srgbClr val="000090"/>
                </a:solidFill>
                <a:latin typeface="Arial"/>
              </a:rPr>
              <a:t>)</a:t>
            </a:r>
          </a:p>
          <a:p>
            <a:pPr marL="742950" lvl="1" indent="-285750" defTabSz="914400">
              <a:buFont typeface="Lucida Grande"/>
              <a:buChar char="-"/>
              <a:defRPr/>
            </a:pPr>
            <a:r>
              <a:rPr lang="en-US" kern="0" dirty="0">
                <a:solidFill>
                  <a:srgbClr val="000090"/>
                </a:solidFill>
                <a:latin typeface="Arial"/>
              </a:rPr>
              <a:t>Co-add/cloud clear as needed for specific data products</a:t>
            </a:r>
          </a:p>
          <a:p>
            <a:pPr marL="342900" indent="-342900" defTabSz="914400">
              <a:buFont typeface="Arial"/>
              <a:buChar char="•"/>
              <a:defRPr/>
            </a:pPr>
            <a:r>
              <a:rPr lang="en-US" sz="2000" b="1" kern="0" dirty="0">
                <a:solidFill>
                  <a:srgbClr val="000090"/>
                </a:solidFill>
                <a:latin typeface="Arial"/>
              </a:rPr>
              <a:t>Standard data products and sampling rates</a:t>
            </a:r>
          </a:p>
          <a:p>
            <a:pPr marL="742950" lvl="1" indent="-285750" defTabSz="914400">
              <a:buFont typeface="Lucida Grande"/>
              <a:buChar char="-"/>
              <a:defRPr/>
            </a:pPr>
            <a:r>
              <a:rPr lang="en-US" kern="0" dirty="0" smtClean="0">
                <a:solidFill>
                  <a:srgbClr val="000090"/>
                </a:solidFill>
                <a:latin typeface="Arial"/>
              </a:rPr>
              <a:t>Most sampled </a:t>
            </a:r>
            <a:r>
              <a:rPr lang="en-US" kern="0" dirty="0">
                <a:solidFill>
                  <a:srgbClr val="000090"/>
                </a:solidFill>
                <a:latin typeface="Arial"/>
              </a:rPr>
              <a:t>hourly, including eXceL O</a:t>
            </a:r>
            <a:r>
              <a:rPr lang="en-US" kern="0" baseline="-25000" dirty="0">
                <a:solidFill>
                  <a:srgbClr val="000090"/>
                </a:solidFill>
                <a:latin typeface="Arial"/>
              </a:rPr>
              <a:t>3</a:t>
            </a:r>
            <a:r>
              <a:rPr lang="en-US" kern="0" dirty="0">
                <a:solidFill>
                  <a:srgbClr val="000090"/>
                </a:solidFill>
                <a:latin typeface="Arial"/>
              </a:rPr>
              <a:t> </a:t>
            </a:r>
            <a:r>
              <a:rPr lang="en-US" kern="0" dirty="0" smtClean="0">
                <a:solidFill>
                  <a:srgbClr val="000090"/>
                </a:solidFill>
                <a:latin typeface="Arial"/>
              </a:rPr>
              <a:t>(troposphere, PBL)</a:t>
            </a:r>
            <a:endParaRPr lang="en-US" kern="0" dirty="0">
              <a:solidFill>
                <a:srgbClr val="000090"/>
              </a:solidFill>
              <a:latin typeface="Arial"/>
            </a:endParaRPr>
          </a:p>
          <a:p>
            <a:pPr marL="742950" lvl="1" indent="-285750" defTabSz="914400">
              <a:buFont typeface="Lucida Grande"/>
              <a:buChar char="-"/>
              <a:defRPr/>
            </a:pPr>
            <a:r>
              <a:rPr lang="en-US" kern="0" dirty="0" smtClean="0">
                <a:solidFill>
                  <a:srgbClr val="000090"/>
                </a:solidFill>
                <a:latin typeface="Arial"/>
              </a:rPr>
              <a:t>NO</a:t>
            </a:r>
            <a:r>
              <a:rPr lang="en-US" kern="0" baseline="-25000" dirty="0" smtClean="0">
                <a:solidFill>
                  <a:srgbClr val="000090"/>
                </a:solidFill>
                <a:latin typeface="Arial"/>
              </a:rPr>
              <a:t>2</a:t>
            </a:r>
            <a:r>
              <a:rPr lang="en-US" kern="0" dirty="0" smtClean="0">
                <a:solidFill>
                  <a:srgbClr val="000090"/>
                </a:solidFill>
                <a:latin typeface="Arial"/>
              </a:rPr>
              <a:t>, H</a:t>
            </a:r>
            <a:r>
              <a:rPr lang="en-US" kern="0" baseline="-25000" dirty="0" smtClean="0">
                <a:solidFill>
                  <a:srgbClr val="000090"/>
                </a:solidFill>
                <a:latin typeface="Arial"/>
              </a:rPr>
              <a:t>2</a:t>
            </a:r>
            <a:r>
              <a:rPr lang="en-US" kern="0" dirty="0" smtClean="0">
                <a:solidFill>
                  <a:srgbClr val="000090"/>
                </a:solidFill>
                <a:latin typeface="Arial"/>
              </a:rPr>
              <a:t>CO</a:t>
            </a:r>
            <a:r>
              <a:rPr lang="en-US" kern="0" dirty="0">
                <a:solidFill>
                  <a:srgbClr val="000090"/>
                </a:solidFill>
                <a:latin typeface="Arial"/>
              </a:rPr>
              <a:t>, C</a:t>
            </a:r>
            <a:r>
              <a:rPr lang="en-US" kern="0" baseline="-25000" dirty="0">
                <a:solidFill>
                  <a:srgbClr val="000090"/>
                </a:solidFill>
                <a:latin typeface="Arial"/>
              </a:rPr>
              <a:t>2</a:t>
            </a:r>
            <a:r>
              <a:rPr lang="en-US" kern="0" dirty="0">
                <a:solidFill>
                  <a:srgbClr val="000090"/>
                </a:solidFill>
                <a:latin typeface="Arial"/>
              </a:rPr>
              <a:t>H</a:t>
            </a:r>
            <a:r>
              <a:rPr lang="en-US" kern="0" baseline="-25000" dirty="0">
                <a:solidFill>
                  <a:srgbClr val="000090"/>
                </a:solidFill>
                <a:latin typeface="Arial"/>
              </a:rPr>
              <a:t>2</a:t>
            </a:r>
            <a:r>
              <a:rPr lang="en-US" kern="0" dirty="0">
                <a:solidFill>
                  <a:srgbClr val="000090"/>
                </a:solidFill>
                <a:latin typeface="Arial"/>
              </a:rPr>
              <a:t>O</a:t>
            </a:r>
            <a:r>
              <a:rPr lang="en-US" kern="0" baseline="-25000" dirty="0">
                <a:solidFill>
                  <a:srgbClr val="000090"/>
                </a:solidFill>
                <a:latin typeface="Arial"/>
              </a:rPr>
              <a:t>2</a:t>
            </a:r>
            <a:r>
              <a:rPr lang="en-US" kern="0" dirty="0">
                <a:solidFill>
                  <a:srgbClr val="000090"/>
                </a:solidFill>
                <a:latin typeface="Arial"/>
              </a:rPr>
              <a:t>, SO</a:t>
            </a:r>
            <a:r>
              <a:rPr lang="en-US" kern="0" baseline="-25000" dirty="0">
                <a:solidFill>
                  <a:srgbClr val="000090"/>
                </a:solidFill>
                <a:latin typeface="Arial"/>
              </a:rPr>
              <a:t>2</a:t>
            </a:r>
            <a:r>
              <a:rPr lang="en-US" kern="0" dirty="0">
                <a:solidFill>
                  <a:srgbClr val="000090"/>
                </a:solidFill>
                <a:latin typeface="Arial"/>
              </a:rPr>
              <a:t> sampled </a:t>
            </a:r>
            <a:r>
              <a:rPr lang="en-US" kern="0" dirty="0" smtClean="0">
                <a:solidFill>
                  <a:srgbClr val="000090"/>
                </a:solidFill>
                <a:latin typeface="Arial"/>
              </a:rPr>
              <a:t>hourly (average results for ≥ 3/day if needed)</a:t>
            </a:r>
            <a:endParaRPr lang="en-US" kern="0" dirty="0">
              <a:solidFill>
                <a:srgbClr val="000090"/>
              </a:solidFill>
              <a:latin typeface="Arial"/>
            </a:endParaRPr>
          </a:p>
          <a:p>
            <a:pPr marL="742950" lvl="1" indent="-285750" defTabSz="914400">
              <a:buFont typeface="Lucida Grande"/>
              <a:buChar char="-"/>
              <a:defRPr/>
            </a:pPr>
            <a:r>
              <a:rPr lang="en-US" kern="0" dirty="0" smtClean="0">
                <a:solidFill>
                  <a:srgbClr val="000090"/>
                </a:solidFill>
                <a:latin typeface="Arial"/>
              </a:rPr>
              <a:t>Nominal </a:t>
            </a:r>
            <a:r>
              <a:rPr lang="en-US" kern="0" dirty="0">
                <a:solidFill>
                  <a:srgbClr val="000090"/>
                </a:solidFill>
                <a:latin typeface="Arial"/>
              </a:rPr>
              <a:t>spatial resolution </a:t>
            </a:r>
            <a:r>
              <a:rPr lang="en-US" kern="0" dirty="0" smtClean="0">
                <a:solidFill>
                  <a:srgbClr val="000090"/>
                </a:solidFill>
                <a:latin typeface="Arial"/>
              </a:rPr>
              <a:t>8.4 </a:t>
            </a:r>
            <a:r>
              <a:rPr lang="en-US" kern="0" dirty="0">
                <a:solidFill>
                  <a:srgbClr val="000090"/>
                </a:solidFill>
                <a:latin typeface="Arial"/>
              </a:rPr>
              <a:t>km N/S × </a:t>
            </a:r>
            <a:r>
              <a:rPr lang="en-US" kern="0" dirty="0" smtClean="0">
                <a:solidFill>
                  <a:srgbClr val="000090"/>
                </a:solidFill>
                <a:latin typeface="Arial"/>
              </a:rPr>
              <a:t>4.7 </a:t>
            </a:r>
            <a:r>
              <a:rPr lang="en-US" kern="0" dirty="0">
                <a:solidFill>
                  <a:srgbClr val="000090"/>
                </a:solidFill>
                <a:latin typeface="Arial"/>
              </a:rPr>
              <a:t>km E/W at center of </a:t>
            </a:r>
            <a:r>
              <a:rPr lang="en-US" kern="0" dirty="0" smtClean="0">
                <a:solidFill>
                  <a:srgbClr val="000090"/>
                </a:solidFill>
                <a:latin typeface="Arial"/>
              </a:rPr>
              <a:t>domain (can often measure 2.1 </a:t>
            </a:r>
            <a:r>
              <a:rPr lang="en-US" kern="0" dirty="0">
                <a:solidFill>
                  <a:srgbClr val="000090"/>
                </a:solidFill>
                <a:latin typeface="Arial"/>
              </a:rPr>
              <a:t>km N/S × </a:t>
            </a:r>
            <a:r>
              <a:rPr lang="en-US" kern="0" dirty="0" smtClean="0">
                <a:solidFill>
                  <a:srgbClr val="000090"/>
                </a:solidFill>
                <a:latin typeface="Arial"/>
              </a:rPr>
              <a:t>4.7 </a:t>
            </a:r>
            <a:r>
              <a:rPr lang="en-US" kern="0" dirty="0">
                <a:solidFill>
                  <a:srgbClr val="000090"/>
                </a:solidFill>
                <a:latin typeface="Arial"/>
              </a:rPr>
              <a:t>km E/</a:t>
            </a:r>
            <a:r>
              <a:rPr lang="en-US" kern="0" dirty="0" smtClean="0">
                <a:solidFill>
                  <a:srgbClr val="000090"/>
                </a:solidFill>
                <a:latin typeface="Arial"/>
              </a:rPr>
              <a:t>W)</a:t>
            </a:r>
            <a:endParaRPr lang="en-US" kern="0" dirty="0">
              <a:solidFill>
                <a:srgbClr val="000090"/>
              </a:solidFill>
              <a:latin typeface="Arial"/>
            </a:endParaRPr>
          </a:p>
          <a:p>
            <a:pPr marL="742950" lvl="1" indent="-285750" defTabSz="914400">
              <a:buFont typeface="Lucida Grande"/>
              <a:buChar char="-"/>
              <a:defRPr/>
            </a:pPr>
            <a:r>
              <a:rPr lang="en-US" kern="0" dirty="0">
                <a:solidFill>
                  <a:srgbClr val="000090"/>
                </a:solidFill>
                <a:latin typeface="Arial"/>
              </a:rPr>
              <a:t>Measurement requirements met up to </a:t>
            </a:r>
            <a:r>
              <a:rPr lang="en-US" kern="0" dirty="0" smtClean="0">
                <a:solidFill>
                  <a:srgbClr val="000090"/>
                </a:solidFill>
                <a:latin typeface="Arial"/>
              </a:rPr>
              <a:t>50</a:t>
            </a:r>
            <a:r>
              <a:rPr lang="en-US" kern="0" baseline="30000" dirty="0" smtClean="0">
                <a:solidFill>
                  <a:srgbClr val="000090"/>
                </a:solidFill>
                <a:latin typeface="Arial"/>
              </a:rPr>
              <a:t>o</a:t>
            </a:r>
            <a:r>
              <a:rPr lang="en-US" kern="0" dirty="0" smtClean="0">
                <a:solidFill>
                  <a:srgbClr val="000090"/>
                </a:solidFill>
                <a:latin typeface="Arial"/>
              </a:rPr>
              <a:t> for SO</a:t>
            </a:r>
            <a:r>
              <a:rPr lang="en-US" kern="0" baseline="-25000" dirty="0" smtClean="0">
                <a:solidFill>
                  <a:srgbClr val="000090"/>
                </a:solidFill>
                <a:latin typeface="Arial"/>
              </a:rPr>
              <a:t>2</a:t>
            </a:r>
            <a:r>
              <a:rPr lang="en-US" kern="0" dirty="0" smtClean="0">
                <a:solidFill>
                  <a:srgbClr val="000090"/>
                </a:solidFill>
                <a:latin typeface="Arial"/>
              </a:rPr>
              <a:t>, 70</a:t>
            </a:r>
            <a:r>
              <a:rPr lang="en-US" kern="0" baseline="30000" dirty="0" smtClean="0">
                <a:solidFill>
                  <a:srgbClr val="000090"/>
                </a:solidFill>
                <a:latin typeface="Arial"/>
              </a:rPr>
              <a:t>o</a:t>
            </a:r>
            <a:r>
              <a:rPr lang="en-US" kern="0" dirty="0" smtClean="0">
                <a:solidFill>
                  <a:srgbClr val="000090"/>
                </a:solidFill>
                <a:latin typeface="Arial"/>
              </a:rPr>
              <a:t> SZA for </a:t>
            </a:r>
            <a:r>
              <a:rPr lang="en-US" kern="0" dirty="0">
                <a:solidFill>
                  <a:srgbClr val="000090"/>
                </a:solidFill>
                <a:latin typeface="Arial"/>
              </a:rPr>
              <a:t>other </a:t>
            </a:r>
            <a:r>
              <a:rPr lang="en-US" kern="0" dirty="0" smtClean="0">
                <a:solidFill>
                  <a:srgbClr val="000090"/>
                </a:solidFill>
                <a:latin typeface="Arial"/>
              </a:rPr>
              <a:t>products</a:t>
            </a:r>
            <a:endParaRPr lang="en-US" kern="0" dirty="0">
              <a:solidFill>
                <a:srgbClr val="000090"/>
              </a:solidFill>
              <a:latin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30</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34260037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72" y="16998"/>
            <a:ext cx="5972807" cy="960120"/>
          </a:xfrm>
        </p:spPr>
        <p:txBody>
          <a:bodyPr anchor="ctr"/>
          <a:lstStyle/>
          <a:p>
            <a:r>
              <a:rPr lang="en-US" sz="4400" dirty="0">
                <a:solidFill>
                  <a:schemeClr val="bg1">
                    <a:lumMod val="85000"/>
                  </a:schemeClr>
                </a:solidFill>
              </a:rPr>
              <a:t>I</a:t>
            </a:r>
            <a:r>
              <a:rPr lang="en-US" sz="4400" dirty="0" smtClean="0">
                <a:solidFill>
                  <a:schemeClr val="bg1">
                    <a:lumMod val="85000"/>
                  </a:schemeClr>
                </a:solidFill>
              </a:rPr>
              <a:t>nstrument layout</a:t>
            </a:r>
            <a:endParaRPr lang="en-US" sz="4400" dirty="0">
              <a:solidFill>
                <a:schemeClr val="bg1">
                  <a:lumMod val="85000"/>
                </a:schemeClr>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4122" y="3023677"/>
            <a:ext cx="2411951" cy="3015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2001028" y="0"/>
            <a:ext cx="6231987" cy="964406"/>
          </a:xfrm>
          <a:prstGeom prst="rect">
            <a:avLst/>
          </a:prstGeom>
        </p:spPr>
        <p:txBody>
          <a:bodyPr vert="horz"/>
          <a:lstStyle>
            <a:lvl1pPr algn="ctr" defTabSz="457200" rtl="0" eaLnBrk="1" latinLnBrk="0" hangingPunct="1">
              <a:spcBef>
                <a:spcPct val="0"/>
              </a:spcBef>
              <a:buNone/>
              <a:defRPr sz="2800" kern="1200">
                <a:solidFill>
                  <a:srgbClr val="D9D9D9"/>
                </a:solidFill>
                <a:latin typeface="Arial Rounded MT Bold"/>
                <a:ea typeface="+mj-ea"/>
                <a:cs typeface="Arial Rounded MT Bold"/>
              </a:defRPr>
            </a:lvl1pPr>
          </a:lstStyle>
          <a:p>
            <a:endParaRPr lang="en-US" dirty="0"/>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57" y="1074952"/>
            <a:ext cx="4076350" cy="5439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295163" y="1224684"/>
            <a:ext cx="3292440" cy="369332"/>
          </a:xfrm>
          <a:prstGeom prst="rect">
            <a:avLst/>
          </a:prstGeom>
          <a:noFill/>
        </p:spPr>
        <p:txBody>
          <a:bodyPr wrap="none" rtlCol="0">
            <a:spAutoFit/>
          </a:bodyPr>
          <a:lstStyle/>
          <a:p>
            <a:r>
              <a:rPr lang="en-US" dirty="0" smtClean="0">
                <a:solidFill>
                  <a:prstClr val="black"/>
                </a:solidFill>
                <a:latin typeface="Calibri"/>
              </a:rPr>
              <a:t>Calibration Mechanism Assembly</a:t>
            </a:r>
            <a:endParaRPr lang="en-US" dirty="0">
              <a:solidFill>
                <a:prstClr val="black"/>
              </a:solidFill>
              <a:latin typeface="Calibri"/>
            </a:endParaRPr>
          </a:p>
        </p:txBody>
      </p:sp>
      <p:sp>
        <p:nvSpPr>
          <p:cNvPr id="12" name="TextBox 11"/>
          <p:cNvSpPr txBox="1"/>
          <p:nvPr/>
        </p:nvSpPr>
        <p:spPr>
          <a:xfrm>
            <a:off x="4295163" y="1612084"/>
            <a:ext cx="2048959" cy="369332"/>
          </a:xfrm>
          <a:prstGeom prst="rect">
            <a:avLst/>
          </a:prstGeom>
          <a:noFill/>
        </p:spPr>
        <p:txBody>
          <a:bodyPr wrap="none" rtlCol="0">
            <a:spAutoFit/>
          </a:bodyPr>
          <a:lstStyle/>
          <a:p>
            <a:r>
              <a:rPr lang="en-US" dirty="0" smtClean="0">
                <a:solidFill>
                  <a:prstClr val="black"/>
                </a:solidFill>
                <a:latin typeface="Calibri"/>
              </a:rPr>
              <a:t>Telescope Assembly</a:t>
            </a:r>
            <a:endParaRPr lang="en-US" dirty="0">
              <a:solidFill>
                <a:prstClr val="black"/>
              </a:solidFill>
              <a:latin typeface="Calibri"/>
            </a:endParaRPr>
          </a:p>
        </p:txBody>
      </p:sp>
      <p:sp>
        <p:nvSpPr>
          <p:cNvPr id="13" name="TextBox 12"/>
          <p:cNvSpPr txBox="1"/>
          <p:nvPr/>
        </p:nvSpPr>
        <p:spPr>
          <a:xfrm>
            <a:off x="4314676" y="2455609"/>
            <a:ext cx="2413418" cy="369332"/>
          </a:xfrm>
          <a:prstGeom prst="rect">
            <a:avLst/>
          </a:prstGeom>
          <a:noFill/>
        </p:spPr>
        <p:txBody>
          <a:bodyPr wrap="none" rtlCol="0">
            <a:spAutoFit/>
          </a:bodyPr>
          <a:lstStyle/>
          <a:p>
            <a:r>
              <a:rPr lang="en-US" dirty="0" smtClean="0">
                <a:solidFill>
                  <a:prstClr val="black"/>
                </a:solidFill>
                <a:latin typeface="Calibri"/>
              </a:rPr>
              <a:t>Spectrometer Assembly</a:t>
            </a:r>
            <a:endParaRPr lang="en-US" dirty="0">
              <a:solidFill>
                <a:prstClr val="black"/>
              </a:solidFill>
              <a:latin typeface="Calibri"/>
            </a:endParaRPr>
          </a:p>
        </p:txBody>
      </p:sp>
      <p:sp>
        <p:nvSpPr>
          <p:cNvPr id="14" name="TextBox 13"/>
          <p:cNvSpPr txBox="1"/>
          <p:nvPr/>
        </p:nvSpPr>
        <p:spPr>
          <a:xfrm>
            <a:off x="4312786" y="2016045"/>
            <a:ext cx="2707472" cy="369332"/>
          </a:xfrm>
          <a:prstGeom prst="rect">
            <a:avLst/>
          </a:prstGeom>
          <a:noFill/>
        </p:spPr>
        <p:txBody>
          <a:bodyPr wrap="none" rtlCol="0">
            <a:spAutoFit/>
          </a:bodyPr>
          <a:lstStyle/>
          <a:p>
            <a:r>
              <a:rPr lang="en-US" dirty="0" smtClean="0">
                <a:solidFill>
                  <a:prstClr val="black"/>
                </a:solidFill>
                <a:latin typeface="Calibri"/>
              </a:rPr>
              <a:t>Scan Mechanism Assembly</a:t>
            </a:r>
            <a:endParaRPr lang="en-US" dirty="0">
              <a:solidFill>
                <a:prstClr val="black"/>
              </a:solidFill>
              <a:latin typeface="Calibri"/>
            </a:endParaRPr>
          </a:p>
        </p:txBody>
      </p:sp>
      <p:sp>
        <p:nvSpPr>
          <p:cNvPr id="15" name="TextBox 14"/>
          <p:cNvSpPr txBox="1"/>
          <p:nvPr/>
        </p:nvSpPr>
        <p:spPr>
          <a:xfrm>
            <a:off x="4311942" y="4078357"/>
            <a:ext cx="1929468" cy="646331"/>
          </a:xfrm>
          <a:prstGeom prst="rect">
            <a:avLst/>
          </a:prstGeom>
          <a:noFill/>
        </p:spPr>
        <p:txBody>
          <a:bodyPr wrap="square" rtlCol="0">
            <a:spAutoFit/>
          </a:bodyPr>
          <a:lstStyle/>
          <a:p>
            <a:r>
              <a:rPr lang="en-US" dirty="0" smtClean="0">
                <a:solidFill>
                  <a:prstClr val="black"/>
                </a:solidFill>
                <a:latin typeface="Calibri"/>
              </a:rPr>
              <a:t>Focal Plane  </a:t>
            </a:r>
          </a:p>
          <a:p>
            <a:r>
              <a:rPr lang="en-US" dirty="0">
                <a:solidFill>
                  <a:prstClr val="black"/>
                </a:solidFill>
                <a:latin typeface="Calibri"/>
              </a:rPr>
              <a:t> </a:t>
            </a:r>
            <a:r>
              <a:rPr lang="en-US" dirty="0" smtClean="0">
                <a:solidFill>
                  <a:prstClr val="black"/>
                </a:solidFill>
                <a:latin typeface="Calibri"/>
              </a:rPr>
              <a:t>Assembly</a:t>
            </a:r>
            <a:endParaRPr lang="en-US" dirty="0">
              <a:solidFill>
                <a:prstClr val="black"/>
              </a:solidFill>
              <a:latin typeface="Calibri"/>
            </a:endParaRPr>
          </a:p>
        </p:txBody>
      </p:sp>
      <p:sp>
        <p:nvSpPr>
          <p:cNvPr id="16" name="TextBox 15"/>
          <p:cNvSpPr txBox="1"/>
          <p:nvPr/>
        </p:nvSpPr>
        <p:spPr>
          <a:xfrm>
            <a:off x="4237055" y="3373056"/>
            <a:ext cx="1305948" cy="646331"/>
          </a:xfrm>
          <a:prstGeom prst="rect">
            <a:avLst/>
          </a:prstGeom>
          <a:noFill/>
        </p:spPr>
        <p:txBody>
          <a:bodyPr wrap="square" rtlCol="0">
            <a:spAutoFit/>
          </a:bodyPr>
          <a:lstStyle/>
          <a:p>
            <a:pPr algn="r"/>
            <a:r>
              <a:rPr lang="en-US" dirty="0" smtClean="0">
                <a:solidFill>
                  <a:prstClr val="black"/>
                </a:solidFill>
                <a:latin typeface="Calibri"/>
              </a:rPr>
              <a:t>Focal Plane Electronics</a:t>
            </a:r>
            <a:endParaRPr lang="en-US" dirty="0">
              <a:solidFill>
                <a:prstClr val="black"/>
              </a:solidFill>
              <a:latin typeface="Calibri"/>
            </a:endParaRPr>
          </a:p>
        </p:txBody>
      </p:sp>
      <p:sp>
        <p:nvSpPr>
          <p:cNvPr id="17" name="TextBox 16"/>
          <p:cNvSpPr txBox="1"/>
          <p:nvPr/>
        </p:nvSpPr>
        <p:spPr>
          <a:xfrm>
            <a:off x="4311942" y="5460715"/>
            <a:ext cx="2032180" cy="646331"/>
          </a:xfrm>
          <a:prstGeom prst="rect">
            <a:avLst/>
          </a:prstGeom>
          <a:noFill/>
        </p:spPr>
        <p:txBody>
          <a:bodyPr wrap="square" rtlCol="0">
            <a:spAutoFit/>
          </a:bodyPr>
          <a:lstStyle/>
          <a:p>
            <a:r>
              <a:rPr lang="en-US" dirty="0" smtClean="0">
                <a:solidFill>
                  <a:prstClr val="black"/>
                </a:solidFill>
                <a:latin typeface="Calibri"/>
              </a:rPr>
              <a:t>Instrument Support </a:t>
            </a:r>
          </a:p>
          <a:p>
            <a:r>
              <a:rPr lang="en-US" dirty="0">
                <a:solidFill>
                  <a:prstClr val="black"/>
                </a:solidFill>
                <a:latin typeface="Calibri"/>
              </a:rPr>
              <a:t> </a:t>
            </a:r>
            <a:r>
              <a:rPr lang="en-US" dirty="0" smtClean="0">
                <a:solidFill>
                  <a:prstClr val="black"/>
                </a:solidFill>
                <a:latin typeface="Calibri"/>
              </a:rPr>
              <a:t>Assembly</a:t>
            </a:r>
            <a:endParaRPr lang="en-US" dirty="0">
              <a:solidFill>
                <a:prstClr val="black"/>
              </a:solidFill>
              <a:latin typeface="Calibri"/>
            </a:endParaRPr>
          </a:p>
        </p:txBody>
      </p:sp>
      <p:sp>
        <p:nvSpPr>
          <p:cNvPr id="18" name="TextBox 17"/>
          <p:cNvSpPr txBox="1"/>
          <p:nvPr/>
        </p:nvSpPr>
        <p:spPr>
          <a:xfrm>
            <a:off x="4197300" y="2903800"/>
            <a:ext cx="2009903" cy="369332"/>
          </a:xfrm>
          <a:prstGeom prst="rect">
            <a:avLst/>
          </a:prstGeom>
          <a:noFill/>
        </p:spPr>
        <p:txBody>
          <a:bodyPr wrap="square" rtlCol="0">
            <a:spAutoFit/>
          </a:bodyPr>
          <a:lstStyle/>
          <a:p>
            <a:pPr algn="r"/>
            <a:r>
              <a:rPr lang="en-US" dirty="0" smtClean="0">
                <a:solidFill>
                  <a:prstClr val="black"/>
                </a:solidFill>
                <a:latin typeface="Calibri"/>
              </a:rPr>
              <a:t>Radiator Assembly</a:t>
            </a:r>
            <a:endParaRPr lang="en-US" dirty="0">
              <a:solidFill>
                <a:prstClr val="black"/>
              </a:solidFill>
              <a:latin typeface="Calibri"/>
            </a:endParaRPr>
          </a:p>
        </p:txBody>
      </p:sp>
      <p:cxnSp>
        <p:nvCxnSpPr>
          <p:cNvPr id="19" name="Straight Arrow Connector 18"/>
          <p:cNvCxnSpPr>
            <a:stCxn id="11" idx="1"/>
          </p:cNvCxnSpPr>
          <p:nvPr/>
        </p:nvCxnSpPr>
        <p:spPr>
          <a:xfrm flipH="1">
            <a:off x="3716323" y="1409350"/>
            <a:ext cx="578840" cy="109057"/>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2" idx="1"/>
          </p:cNvCxnSpPr>
          <p:nvPr/>
        </p:nvCxnSpPr>
        <p:spPr>
          <a:xfrm flipH="1">
            <a:off x="2290194" y="1796750"/>
            <a:ext cx="2004969" cy="896116"/>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4" idx="1"/>
          </p:cNvCxnSpPr>
          <p:nvPr/>
        </p:nvCxnSpPr>
        <p:spPr>
          <a:xfrm flipH="1">
            <a:off x="1468073" y="2200711"/>
            <a:ext cx="2844713" cy="2279010"/>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3" idx="1"/>
          </p:cNvCxnSpPr>
          <p:nvPr/>
        </p:nvCxnSpPr>
        <p:spPr>
          <a:xfrm flipH="1">
            <a:off x="3523376" y="2640275"/>
            <a:ext cx="791300" cy="988714"/>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5" idx="1"/>
          </p:cNvCxnSpPr>
          <p:nvPr/>
        </p:nvCxnSpPr>
        <p:spPr>
          <a:xfrm flipH="1">
            <a:off x="3101009" y="4401523"/>
            <a:ext cx="1210933" cy="1180293"/>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8" idx="3"/>
          </p:cNvCxnSpPr>
          <p:nvPr/>
        </p:nvCxnSpPr>
        <p:spPr>
          <a:xfrm>
            <a:off x="6207203" y="3088466"/>
            <a:ext cx="583211" cy="656598"/>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6" idx="3"/>
          </p:cNvCxnSpPr>
          <p:nvPr/>
        </p:nvCxnSpPr>
        <p:spPr>
          <a:xfrm>
            <a:off x="5543003" y="3696222"/>
            <a:ext cx="2612391" cy="479658"/>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7" idx="1"/>
          </p:cNvCxnSpPr>
          <p:nvPr/>
        </p:nvCxnSpPr>
        <p:spPr>
          <a:xfrm flipH="1">
            <a:off x="4008475" y="5783881"/>
            <a:ext cx="303467" cy="489328"/>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296884" y="4752697"/>
            <a:ext cx="2047238" cy="646331"/>
          </a:xfrm>
          <a:prstGeom prst="rect">
            <a:avLst/>
          </a:prstGeom>
          <a:noFill/>
        </p:spPr>
        <p:txBody>
          <a:bodyPr wrap="square" rtlCol="0">
            <a:spAutoFit/>
          </a:bodyPr>
          <a:lstStyle/>
          <a:p>
            <a:r>
              <a:rPr lang="en-US" dirty="0" smtClean="0">
                <a:solidFill>
                  <a:prstClr val="black"/>
                </a:solidFill>
                <a:latin typeface="Calibri"/>
              </a:rPr>
              <a:t>Instrument </a:t>
            </a:r>
          </a:p>
          <a:p>
            <a:r>
              <a:rPr lang="en-US" dirty="0">
                <a:solidFill>
                  <a:prstClr val="black"/>
                </a:solidFill>
                <a:latin typeface="Calibri"/>
              </a:rPr>
              <a:t> </a:t>
            </a:r>
            <a:r>
              <a:rPr lang="en-US" dirty="0" smtClean="0">
                <a:solidFill>
                  <a:prstClr val="black"/>
                </a:solidFill>
                <a:latin typeface="Calibri"/>
              </a:rPr>
              <a:t>Control Electronics</a:t>
            </a:r>
            <a:endParaRPr lang="en-US" dirty="0">
              <a:solidFill>
                <a:prstClr val="black"/>
              </a:solidFill>
              <a:latin typeface="Calibri"/>
            </a:endParaRPr>
          </a:p>
        </p:txBody>
      </p:sp>
      <p:cxnSp>
        <p:nvCxnSpPr>
          <p:cNvPr id="28" name="Straight Arrow Connector 27"/>
          <p:cNvCxnSpPr/>
          <p:nvPr/>
        </p:nvCxnSpPr>
        <p:spPr>
          <a:xfrm>
            <a:off x="5756744" y="4993420"/>
            <a:ext cx="971350" cy="222636"/>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pic>
        <p:nvPicPr>
          <p:cNvPr id="29"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2008" y="6045851"/>
            <a:ext cx="615068" cy="60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31</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9978148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9781"/>
            <a:ext cx="5972807" cy="960120"/>
          </a:xfrm>
        </p:spPr>
        <p:txBody>
          <a:bodyPr anchor="ctr"/>
          <a:lstStyle/>
          <a:p>
            <a:r>
              <a:rPr lang="en-US" sz="3200" dirty="0" smtClean="0">
                <a:solidFill>
                  <a:schemeClr val="bg1">
                    <a:lumMod val="85000"/>
                  </a:schemeClr>
                </a:solidFill>
              </a:rPr>
              <a:t>Baseline and threshold </a:t>
            </a:r>
            <a:br>
              <a:rPr lang="en-US" sz="3200" dirty="0" smtClean="0">
                <a:solidFill>
                  <a:schemeClr val="bg1">
                    <a:lumMod val="85000"/>
                  </a:schemeClr>
                </a:solidFill>
              </a:rPr>
            </a:br>
            <a:r>
              <a:rPr lang="en-US" sz="3200" dirty="0" smtClean="0">
                <a:solidFill>
                  <a:schemeClr val="bg1">
                    <a:lumMod val="85000"/>
                  </a:schemeClr>
                </a:solidFill>
              </a:rPr>
              <a:t>data </a:t>
            </a:r>
            <a:r>
              <a:rPr lang="en-US" sz="3200" dirty="0">
                <a:solidFill>
                  <a:schemeClr val="bg1">
                    <a:lumMod val="85000"/>
                  </a:schemeClr>
                </a:solidFill>
              </a:rPr>
              <a:t>p</a:t>
            </a:r>
            <a:r>
              <a:rPr lang="en-US" sz="3200" dirty="0" smtClean="0">
                <a:solidFill>
                  <a:schemeClr val="bg1">
                    <a:lumMod val="85000"/>
                  </a:schemeClr>
                </a:solidFill>
              </a:rPr>
              <a:t>roducts</a:t>
            </a:r>
            <a:endParaRPr lang="en-US" sz="3200" dirty="0">
              <a:solidFill>
                <a:schemeClr val="bg1">
                  <a:lumMod val="8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935615286"/>
              </p:ext>
            </p:extLst>
          </p:nvPr>
        </p:nvGraphicFramePr>
        <p:xfrm>
          <a:off x="1723096" y="1136845"/>
          <a:ext cx="4933950" cy="2805430"/>
        </p:xfrm>
        <a:graphic>
          <a:graphicData uri="http://schemas.openxmlformats.org/drawingml/2006/table">
            <a:tbl>
              <a:tblPr firstRow="1" firstCol="1" bandRow="1">
                <a:tableStyleId>{5C22544A-7EE6-4342-B048-85BDC9FD1C3A}</a:tableStyleId>
              </a:tblPr>
              <a:tblGrid>
                <a:gridCol w="1644650"/>
                <a:gridCol w="1644650"/>
                <a:gridCol w="1644650"/>
              </a:tblGrid>
              <a:tr h="318770">
                <a:tc>
                  <a:txBody>
                    <a:bodyPr/>
                    <a:lstStyle/>
                    <a:p>
                      <a:pPr marL="0" marR="0" algn="ctr">
                        <a:spcBef>
                          <a:spcPts val="0"/>
                        </a:spcBef>
                        <a:spcAft>
                          <a:spcPts val="0"/>
                        </a:spcAft>
                      </a:pPr>
                      <a:r>
                        <a:rPr lang="en-US" sz="1400" dirty="0">
                          <a:effectLst/>
                        </a:rPr>
                        <a:t>Species/Products</a:t>
                      </a:r>
                      <a:endParaRPr lang="en-US" sz="1200" dirty="0">
                        <a:effectLst/>
                        <a:latin typeface="Cambria"/>
                        <a:ea typeface="Cambria"/>
                        <a:cs typeface="Times New Roman"/>
                      </a:endParaRPr>
                    </a:p>
                  </a:txBody>
                  <a:tcPr marL="8890" marR="8890" marT="8890" marB="8890"/>
                </a:tc>
                <a:tc>
                  <a:txBody>
                    <a:bodyPr/>
                    <a:lstStyle/>
                    <a:p>
                      <a:pPr marL="0" marR="0" algn="ctr">
                        <a:spcBef>
                          <a:spcPts val="0"/>
                        </a:spcBef>
                        <a:spcAft>
                          <a:spcPts val="0"/>
                        </a:spcAft>
                      </a:pPr>
                      <a:r>
                        <a:rPr lang="en-US" sz="1400" dirty="0">
                          <a:effectLst/>
                        </a:rPr>
                        <a:t>Required </a:t>
                      </a:r>
                      <a:r>
                        <a:rPr lang="en-US" sz="1400" dirty="0" smtClean="0">
                          <a:effectLst/>
                        </a:rPr>
                        <a:t>Precision</a:t>
                      </a:r>
                      <a:endParaRPr lang="en-US" sz="1200" dirty="0">
                        <a:effectLst/>
                        <a:latin typeface="Cambria"/>
                        <a:ea typeface="Cambria"/>
                        <a:cs typeface="Times New Roman"/>
                      </a:endParaRPr>
                    </a:p>
                    <a:p>
                      <a:pPr marL="0" marR="0" algn="ctr">
                        <a:lnSpc>
                          <a:spcPts val="900"/>
                        </a:lnSpc>
                        <a:spcBef>
                          <a:spcPts val="0"/>
                        </a:spcBef>
                        <a:spcAft>
                          <a:spcPts val="0"/>
                        </a:spcAft>
                      </a:pPr>
                      <a:r>
                        <a:rPr lang="en-US" sz="1200" dirty="0">
                          <a:effectLst/>
                        </a:rPr>
                        <a:t> </a:t>
                      </a:r>
                      <a:endParaRPr lang="en-US" sz="1200" dirty="0">
                        <a:effectLst/>
                        <a:latin typeface="Cambria"/>
                        <a:ea typeface="Cambria"/>
                        <a:cs typeface="Times New Roman"/>
                      </a:endParaRPr>
                    </a:p>
                  </a:txBody>
                  <a:tcPr marL="8890" marR="8890" marT="8890" marB="8890"/>
                </a:tc>
                <a:tc>
                  <a:txBody>
                    <a:bodyPr/>
                    <a:lstStyle/>
                    <a:p>
                      <a:pPr marL="0" marR="0" algn="ctr">
                        <a:lnSpc>
                          <a:spcPts val="900"/>
                        </a:lnSpc>
                        <a:spcBef>
                          <a:spcPts val="0"/>
                        </a:spcBef>
                        <a:spcAft>
                          <a:spcPts val="0"/>
                        </a:spcAft>
                      </a:pPr>
                      <a:r>
                        <a:rPr lang="en-US" sz="1400" dirty="0" smtClean="0">
                          <a:effectLst/>
                          <a:latin typeface="+mn-lt"/>
                          <a:ea typeface="Cambria"/>
                          <a:cs typeface="Times New Roman"/>
                        </a:rPr>
                        <a:t>Temporal Revisit</a:t>
                      </a:r>
                      <a:endParaRPr lang="en-US" sz="1400" dirty="0">
                        <a:solidFill>
                          <a:srgbClr val="FF0000"/>
                        </a:solidFill>
                        <a:effectLst/>
                        <a:latin typeface="+mn-lt"/>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0-2 km O</a:t>
                      </a:r>
                      <a:r>
                        <a:rPr lang="en-US" sz="1200" baseline="-25000" dirty="0">
                          <a:effectLst/>
                        </a:rPr>
                        <a:t>3</a:t>
                      </a:r>
                      <a:endParaRPr lang="en-US" sz="1200" dirty="0">
                        <a:effectLst/>
                      </a:endParaRPr>
                    </a:p>
                    <a:p>
                      <a:pPr marL="0" marR="0" algn="ctr">
                        <a:spcBef>
                          <a:spcPts val="0"/>
                        </a:spcBef>
                        <a:spcAft>
                          <a:spcPts val="0"/>
                        </a:spcAft>
                      </a:pPr>
                      <a:r>
                        <a:rPr lang="en-US" sz="1200" dirty="0" smtClean="0">
                          <a:effectLst/>
                        </a:rPr>
                        <a:t>(Selected Scenes) </a:t>
                      </a:r>
                      <a:r>
                        <a:rPr lang="en-US" sz="1200" dirty="0" smtClean="0">
                          <a:solidFill>
                            <a:srgbClr val="FFFF00"/>
                          </a:solidFill>
                          <a:effectLst/>
                        </a:rPr>
                        <a:t>Baseline only</a:t>
                      </a:r>
                      <a:endParaRPr lang="en-US" sz="1200" dirty="0">
                        <a:solidFill>
                          <a:srgbClr val="FFFF00"/>
                        </a:solidFill>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ppbv</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2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O</a:t>
                      </a:r>
                      <a:r>
                        <a:rPr lang="en-US" sz="1200" baseline="-250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ppbv</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Total O</a:t>
                      </a:r>
                      <a:r>
                        <a:rPr lang="en-US" sz="1200" baseline="-250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NO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15</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H</a:t>
                      </a:r>
                      <a:r>
                        <a:rPr lang="en-US" sz="1200" baseline="-25000" dirty="0">
                          <a:effectLst/>
                        </a:rPr>
                        <a:t>2</a:t>
                      </a:r>
                      <a:r>
                        <a:rPr lang="en-US" sz="1200" dirty="0">
                          <a:effectLst/>
                        </a:rPr>
                        <a:t>CO</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16</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SO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16</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C</a:t>
                      </a:r>
                      <a:r>
                        <a:rPr lang="en-US" sz="1200" baseline="-25000" dirty="0">
                          <a:effectLst/>
                        </a:rPr>
                        <a:t>2</a:t>
                      </a:r>
                      <a:r>
                        <a:rPr lang="en-US" sz="1200" dirty="0">
                          <a:effectLst/>
                        </a:rPr>
                        <a:t>H</a:t>
                      </a:r>
                      <a:r>
                        <a:rPr lang="en-US" sz="1200" baseline="-25000" dirty="0">
                          <a:effectLst/>
                        </a:rPr>
                        <a:t>2</a:t>
                      </a:r>
                      <a:r>
                        <a:rPr lang="en-US" sz="1200" dirty="0">
                          <a:effectLst/>
                        </a:rPr>
                        <a:t>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4.0 × 10</a:t>
                      </a:r>
                      <a:r>
                        <a:rPr lang="en-US" sz="1200" baseline="30000" dirty="0">
                          <a:effectLst/>
                        </a:rPr>
                        <a:t>14</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Aerosol Optical Depth</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0.10</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bl>
          </a:graphicData>
        </a:graphic>
      </p:graphicFrame>
      <p:sp>
        <p:nvSpPr>
          <p:cNvPr id="8" name="Content Placeholder 5"/>
          <p:cNvSpPr txBox="1">
            <a:spLocks/>
          </p:cNvSpPr>
          <p:nvPr/>
        </p:nvSpPr>
        <p:spPr>
          <a:xfrm>
            <a:off x="199802" y="3966446"/>
            <a:ext cx="8721906" cy="279015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600" b="1" dirty="0" smtClean="0">
                <a:solidFill>
                  <a:srgbClr val="000090"/>
                </a:solidFill>
                <a:latin typeface="Arial"/>
                <a:cs typeface="Arial"/>
              </a:rPr>
              <a:t>Minimal set of products sufficient for constraining air quality</a:t>
            </a:r>
          </a:p>
          <a:p>
            <a:pPr>
              <a:spcBef>
                <a:spcPts val="0"/>
              </a:spcBef>
            </a:pPr>
            <a:r>
              <a:rPr lang="en-US" sz="1600" b="1" dirty="0" smtClean="0">
                <a:solidFill>
                  <a:srgbClr val="000090"/>
                </a:solidFill>
                <a:latin typeface="Arial"/>
                <a:cs typeface="Arial"/>
              </a:rPr>
              <a:t>Across Greater North America (GNA): 18°N to 58°N near 100°W, 67°W to 125°W near 42°N</a:t>
            </a:r>
          </a:p>
          <a:p>
            <a:pPr>
              <a:spcBef>
                <a:spcPts val="0"/>
              </a:spcBef>
            </a:pPr>
            <a:r>
              <a:rPr lang="en-US" sz="1600" b="1" dirty="0" smtClean="0">
                <a:solidFill>
                  <a:srgbClr val="000090"/>
                </a:solidFill>
                <a:latin typeface="Arial"/>
                <a:cs typeface="Arial"/>
              </a:rPr>
              <a:t>Data products at urban-regional spatial scales</a:t>
            </a:r>
          </a:p>
          <a:p>
            <a:pPr lvl="1">
              <a:spcBef>
                <a:spcPts val="0"/>
              </a:spcBef>
            </a:pPr>
            <a:r>
              <a:rPr lang="en-US" sz="1200" b="1" dirty="0" smtClean="0">
                <a:solidFill>
                  <a:srgbClr val="000090"/>
                </a:solidFill>
                <a:latin typeface="Arial"/>
                <a:cs typeface="Arial"/>
              </a:rPr>
              <a:t>Baseline ≤ 60 km</a:t>
            </a:r>
            <a:r>
              <a:rPr lang="en-US" sz="1200" b="1" baseline="30000" dirty="0" smtClean="0">
                <a:solidFill>
                  <a:srgbClr val="000090"/>
                </a:solidFill>
                <a:latin typeface="Arial"/>
                <a:cs typeface="Arial"/>
              </a:rPr>
              <a:t>2</a:t>
            </a:r>
            <a:r>
              <a:rPr lang="en-US" sz="1200" b="1" i="1" dirty="0" smtClean="0">
                <a:solidFill>
                  <a:srgbClr val="000090"/>
                </a:solidFill>
                <a:latin typeface="Arial"/>
                <a:cs typeface="Arial"/>
              </a:rPr>
              <a:t> </a:t>
            </a:r>
            <a:r>
              <a:rPr lang="en-US" sz="1200" b="1" dirty="0" smtClean="0">
                <a:solidFill>
                  <a:srgbClr val="000090"/>
                </a:solidFill>
                <a:latin typeface="Arial"/>
                <a:cs typeface="Arial"/>
              </a:rPr>
              <a:t>at center of Field Of Regard (FOR)</a:t>
            </a:r>
          </a:p>
          <a:p>
            <a:pPr lvl="1">
              <a:spcBef>
                <a:spcPts val="0"/>
              </a:spcBef>
            </a:pPr>
            <a:r>
              <a:rPr lang="en-US" sz="1200" b="1" dirty="0" smtClean="0">
                <a:solidFill>
                  <a:srgbClr val="000090"/>
                </a:solidFill>
                <a:latin typeface="Arial"/>
                <a:cs typeface="Arial"/>
              </a:rPr>
              <a:t>Threshold </a:t>
            </a:r>
            <a:r>
              <a:rPr lang="en-US" sz="1200" b="1" dirty="0">
                <a:solidFill>
                  <a:srgbClr val="000090"/>
                </a:solidFill>
                <a:latin typeface="Arial"/>
                <a:cs typeface="Arial"/>
              </a:rPr>
              <a:t> ≤ </a:t>
            </a:r>
            <a:r>
              <a:rPr lang="en-US" sz="1200" b="1" dirty="0" smtClean="0">
                <a:solidFill>
                  <a:srgbClr val="000090"/>
                </a:solidFill>
                <a:latin typeface="Arial"/>
                <a:cs typeface="Arial"/>
              </a:rPr>
              <a:t>300 km</a:t>
            </a:r>
            <a:r>
              <a:rPr lang="en-US" sz="1200" b="1" baseline="30000" dirty="0" smtClean="0">
                <a:solidFill>
                  <a:srgbClr val="000090"/>
                </a:solidFill>
                <a:latin typeface="Arial"/>
                <a:cs typeface="Arial"/>
              </a:rPr>
              <a:t>2 </a:t>
            </a:r>
            <a:r>
              <a:rPr lang="en-US" sz="1200" b="1" dirty="0" smtClean="0">
                <a:solidFill>
                  <a:srgbClr val="000090"/>
                </a:solidFill>
                <a:latin typeface="Arial"/>
                <a:cs typeface="Arial"/>
              </a:rPr>
              <a:t>at center </a:t>
            </a:r>
            <a:r>
              <a:rPr lang="en-US" sz="1200" b="1" dirty="0">
                <a:solidFill>
                  <a:srgbClr val="000090"/>
                </a:solidFill>
                <a:latin typeface="Arial"/>
                <a:cs typeface="Arial"/>
              </a:rPr>
              <a:t>of </a:t>
            </a:r>
            <a:r>
              <a:rPr lang="en-US" sz="1200" b="1" dirty="0" smtClean="0">
                <a:solidFill>
                  <a:srgbClr val="000090"/>
                </a:solidFill>
                <a:latin typeface="Arial"/>
                <a:cs typeface="Arial"/>
              </a:rPr>
              <a:t>FOR</a:t>
            </a:r>
          </a:p>
          <a:p>
            <a:pPr>
              <a:spcBef>
                <a:spcPts val="0"/>
              </a:spcBef>
            </a:pPr>
            <a:r>
              <a:rPr lang="en-US" sz="1600" b="1" dirty="0" smtClean="0">
                <a:solidFill>
                  <a:srgbClr val="000090"/>
                </a:solidFill>
                <a:latin typeface="Arial"/>
                <a:cs typeface="Arial"/>
              </a:rPr>
              <a:t>Temporal scales to resolve diurnal changes in pollutant distributions</a:t>
            </a:r>
            <a:endParaRPr lang="en-US" sz="1600" b="1" strike="sngStrike" dirty="0" smtClean="0">
              <a:solidFill>
                <a:srgbClr val="000090"/>
              </a:solidFill>
              <a:latin typeface="Arial"/>
              <a:cs typeface="Arial"/>
            </a:endParaRPr>
          </a:p>
          <a:p>
            <a:pPr>
              <a:spcBef>
                <a:spcPts val="0"/>
              </a:spcBef>
            </a:pPr>
            <a:r>
              <a:rPr lang="en-US" sz="1600" b="1" dirty="0" smtClean="0">
                <a:solidFill>
                  <a:srgbClr val="000090"/>
                </a:solidFill>
                <a:latin typeface="Arial"/>
                <a:cs typeface="Arial"/>
              </a:rPr>
              <a:t>Collected in cloud-free scenes </a:t>
            </a:r>
          </a:p>
          <a:p>
            <a:pPr>
              <a:spcBef>
                <a:spcPts val="0"/>
              </a:spcBef>
            </a:pPr>
            <a:r>
              <a:rPr lang="en-US" sz="1600" b="1" dirty="0" smtClean="0">
                <a:solidFill>
                  <a:srgbClr val="000090"/>
                </a:solidFill>
                <a:latin typeface="Arial"/>
                <a:cs typeface="Arial"/>
              </a:rPr>
              <a:t>Geolocation uncertainty of less than 4 km </a:t>
            </a:r>
          </a:p>
          <a:p>
            <a:pPr>
              <a:spcBef>
                <a:spcPts val="0"/>
              </a:spcBef>
            </a:pPr>
            <a:r>
              <a:rPr lang="en-US" sz="1600" b="1" dirty="0" smtClean="0">
                <a:solidFill>
                  <a:srgbClr val="000090"/>
                </a:solidFill>
                <a:latin typeface="Arial"/>
                <a:cs typeface="Arial"/>
              </a:rPr>
              <a:t>Mission duration, subject to instrument availability</a:t>
            </a:r>
          </a:p>
          <a:p>
            <a:pPr lvl="1">
              <a:spcBef>
                <a:spcPts val="0"/>
              </a:spcBef>
            </a:pPr>
            <a:r>
              <a:rPr lang="en-US" sz="1200" b="1" dirty="0" smtClean="0">
                <a:solidFill>
                  <a:srgbClr val="000090"/>
                </a:solidFill>
                <a:latin typeface="Arial"/>
                <a:cs typeface="Arial"/>
              </a:rPr>
              <a:t>Baseline 20 months</a:t>
            </a:r>
          </a:p>
          <a:p>
            <a:pPr lvl="1">
              <a:spcBef>
                <a:spcPts val="0"/>
              </a:spcBef>
            </a:pPr>
            <a:r>
              <a:rPr lang="en-US" sz="1200" b="1" dirty="0" smtClean="0">
                <a:solidFill>
                  <a:srgbClr val="000090"/>
                </a:solidFill>
                <a:latin typeface="Arial"/>
                <a:cs typeface="Arial"/>
              </a:rPr>
              <a:t>Threshold 12 months</a:t>
            </a:r>
            <a:endParaRPr lang="en-US" sz="1200" b="1" dirty="0">
              <a:solidFill>
                <a:srgbClr val="000090"/>
              </a:solidFill>
              <a:latin typeface="Arial"/>
              <a:cs typeface="Aria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0137353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3200" b="1" dirty="0" smtClean="0">
                <a:solidFill>
                  <a:schemeClr val="bg1">
                    <a:lumMod val="85000"/>
                  </a:schemeClr>
                </a:solidFill>
              </a:rPr>
              <a:t>XL ozone profile retrievals</a:t>
            </a:r>
            <a:endParaRPr lang="en-US" sz="3200" b="1" dirty="0">
              <a:solidFill>
                <a:schemeClr val="bg1">
                  <a:lumMod val="85000"/>
                </a:schemeClr>
              </a:solidFill>
            </a:endParaRPr>
          </a:p>
        </p:txBody>
      </p:sp>
      <p:pic>
        <p:nvPicPr>
          <p:cNvPr id="3" name="Picture 2"/>
          <p:cNvPicPr/>
          <p:nvPr/>
        </p:nvPicPr>
        <p:blipFill rotWithShape="1">
          <a:blip r:embed="rId2">
            <a:extLst>
              <a:ext uri="{28A0092B-C50C-407E-A947-70E740481C1C}">
                <a14:useLocalDpi xmlns:a14="http://schemas.microsoft.com/office/drawing/2010/main" val="0"/>
              </a:ext>
            </a:extLst>
          </a:blip>
          <a:srcRect l="8691" t="37404" r="17167" b="24503"/>
          <a:stretch/>
        </p:blipFill>
        <p:spPr bwMode="auto">
          <a:xfrm>
            <a:off x="1752892" y="1063897"/>
            <a:ext cx="5628524" cy="3935446"/>
          </a:xfrm>
          <a:prstGeom prst="rect">
            <a:avLst/>
          </a:prstGeom>
          <a:ln>
            <a:noFill/>
          </a:ln>
          <a:extLst>
            <a:ext uri="{53640926-AAD7-44d8-BBD7-CCE9431645EC}">
              <a14:shadowObscured xmlns:a14="http://schemas.microsoft.com/office/drawing/2010/main"/>
            </a:ext>
            <a:ext uri="{FAA26D3D-D897-4be2-8F04-BA451C77F1D7}">
              <ma14:placeholderFlag xmlns:ma14="http://schemas.microsoft.com/office/mac/drawingml/2011/main"/>
            </a:ext>
          </a:extLst>
        </p:spPr>
      </p:pic>
      <p:sp>
        <p:nvSpPr>
          <p:cNvPr id="2" name="TextBox 1"/>
          <p:cNvSpPr txBox="1"/>
          <p:nvPr/>
        </p:nvSpPr>
        <p:spPr>
          <a:xfrm>
            <a:off x="176542" y="4999343"/>
            <a:ext cx="8837331" cy="1815882"/>
          </a:xfrm>
          <a:prstGeom prst="rect">
            <a:avLst/>
          </a:prstGeom>
          <a:noFill/>
        </p:spPr>
        <p:txBody>
          <a:bodyPr wrap="square" rtlCol="0">
            <a:spAutoFit/>
          </a:bodyPr>
          <a:lstStyle/>
          <a:p>
            <a:r>
              <a:rPr lang="en-US" sz="1600" dirty="0" smtClean="0">
                <a:solidFill>
                  <a:srgbClr val="000090"/>
                </a:solidFill>
                <a:latin typeface="Arial"/>
                <a:cs typeface="Arial"/>
              </a:rPr>
              <a:t>Retrieval </a:t>
            </a:r>
            <a:r>
              <a:rPr lang="en-US" sz="1600" dirty="0">
                <a:solidFill>
                  <a:srgbClr val="000090"/>
                </a:solidFill>
                <a:latin typeface="Arial"/>
                <a:cs typeface="Arial"/>
              </a:rPr>
              <a:t>averaging kernels based on iterative nonlinear retrievals from synthetic TEMPO radiances with the signal to noise ratio (SNR) estimated using the TEMPO SNR model at instrument critical design review in June 2015 for (a) UV (290-345 nm) retrievals and (b) UV/Visible (290-345 nm, 540-650 nm) retrievals for clear-sky condition and vegetation surface with solar zenith angle 25°, viewing zenith angle 45° and relative azimuthal angle 86°. </a:t>
            </a:r>
            <a:r>
              <a:rPr lang="en-US" sz="1600" dirty="0" smtClean="0">
                <a:solidFill>
                  <a:srgbClr val="000090"/>
                </a:solidFill>
                <a:latin typeface="Arial"/>
                <a:cs typeface="Arial"/>
              </a:rPr>
              <a:t>DFS is </a:t>
            </a:r>
            <a:r>
              <a:rPr lang="en-US" sz="1600" dirty="0">
                <a:solidFill>
                  <a:srgbClr val="000090"/>
                </a:solidFill>
                <a:latin typeface="Arial"/>
                <a:cs typeface="Arial"/>
              </a:rPr>
              <a:t>degrees of freedom for signal, the trace of the averaging </a:t>
            </a:r>
            <a:r>
              <a:rPr lang="en-US" sz="1600" dirty="0" smtClean="0">
                <a:solidFill>
                  <a:srgbClr val="000090"/>
                </a:solidFill>
                <a:latin typeface="Arial"/>
                <a:cs typeface="Arial"/>
              </a:rPr>
              <a:t>kernel </a:t>
            </a:r>
            <a:r>
              <a:rPr lang="en-US" sz="1600" dirty="0">
                <a:solidFill>
                  <a:srgbClr val="000090"/>
                </a:solidFill>
                <a:latin typeface="Arial"/>
                <a:cs typeface="Arial"/>
              </a:rPr>
              <a:t>matrix, which is an indicator of the number of pieces of independent information in the solution. </a:t>
            </a: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33</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7756157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TEMPO mission concept</a:t>
            </a:r>
            <a:endParaRPr lang="en-US" sz="3200" dirty="0">
              <a:solidFill>
                <a:schemeClr val="bg1">
                  <a:lumMod val="85000"/>
                </a:schemeClr>
              </a:solidFill>
            </a:endParaRPr>
          </a:p>
        </p:txBody>
      </p:sp>
      <p:sp>
        <p:nvSpPr>
          <p:cNvPr id="2" name="Rectangle 1"/>
          <p:cNvSpPr/>
          <p:nvPr/>
        </p:nvSpPr>
        <p:spPr>
          <a:xfrm>
            <a:off x="0" y="1548977"/>
            <a:ext cx="9144000" cy="4893648"/>
          </a:xfrm>
          <a:prstGeom prst="rect">
            <a:avLst/>
          </a:prstGeom>
        </p:spPr>
        <p:txBody>
          <a:bodyPr wrap="square">
            <a:spAutoFit/>
          </a:bodyPr>
          <a:lstStyle/>
          <a:p>
            <a:pPr marL="285750" indent="-285750" defTabSz="914400">
              <a:buFont typeface="Arial"/>
              <a:buChar char="•"/>
              <a:defRPr/>
            </a:pPr>
            <a:r>
              <a:rPr lang="en-US" b="1" kern="0" dirty="0">
                <a:solidFill>
                  <a:srgbClr val="000090"/>
                </a:solidFill>
                <a:latin typeface="Arial"/>
              </a:rPr>
              <a:t>Geostationary orbit, operating on a commercial telecom satellite</a:t>
            </a:r>
          </a:p>
          <a:p>
            <a:pPr marL="742950" lvl="1" indent="-285750" defTabSz="914400">
              <a:buFont typeface="Courier New"/>
              <a:buChar char="o"/>
              <a:defRPr/>
            </a:pPr>
            <a:r>
              <a:rPr lang="en-US" sz="1600" kern="0" dirty="0">
                <a:solidFill>
                  <a:srgbClr val="000090"/>
                </a:solidFill>
                <a:latin typeface="Arial"/>
              </a:rPr>
              <a:t>NASA will arrange launch and hosting services (per Earth Venture Instrument scope)</a:t>
            </a:r>
          </a:p>
          <a:p>
            <a:pPr marL="1200150" lvl="2" indent="-285750" defTabSz="914400">
              <a:buFont typeface="Lucida Grande"/>
              <a:buChar char="-"/>
              <a:defRPr/>
            </a:pPr>
            <a:r>
              <a:rPr lang="en-US" sz="1600" kern="0" dirty="0" smtClean="0">
                <a:solidFill>
                  <a:srgbClr val="000090"/>
                </a:solidFill>
                <a:latin typeface="Arial"/>
              </a:rPr>
              <a:t>80-115</a:t>
            </a:r>
            <a:r>
              <a:rPr lang="en-US" sz="1600" kern="0" baseline="30000" dirty="0" smtClean="0">
                <a:solidFill>
                  <a:srgbClr val="000090"/>
                </a:solidFill>
                <a:latin typeface="Arial"/>
              </a:rPr>
              <a:t>o</a:t>
            </a:r>
            <a:r>
              <a:rPr lang="en-US" sz="1600" kern="0" dirty="0" smtClean="0">
                <a:solidFill>
                  <a:srgbClr val="000090"/>
                </a:solidFill>
                <a:latin typeface="Arial"/>
              </a:rPr>
              <a:t> </a:t>
            </a:r>
            <a:r>
              <a:rPr lang="en-US" sz="1600" kern="0" dirty="0">
                <a:solidFill>
                  <a:srgbClr val="000090"/>
                </a:solidFill>
                <a:latin typeface="Arial"/>
              </a:rPr>
              <a:t>W </a:t>
            </a:r>
            <a:r>
              <a:rPr lang="en-US" sz="1600" kern="0" dirty="0" smtClean="0">
                <a:solidFill>
                  <a:srgbClr val="000090"/>
                </a:solidFill>
                <a:latin typeface="Arial"/>
              </a:rPr>
              <a:t>acceptable latitude</a:t>
            </a:r>
            <a:endParaRPr lang="en-US" sz="1600" kern="0" dirty="0">
              <a:solidFill>
                <a:srgbClr val="000090"/>
              </a:solidFill>
              <a:latin typeface="Arial"/>
            </a:endParaRPr>
          </a:p>
          <a:p>
            <a:pPr marL="1200150" lvl="2" indent="-285750" defTabSz="914400">
              <a:buFont typeface="Lucida Grande"/>
              <a:buChar char="-"/>
              <a:defRPr/>
            </a:pPr>
            <a:r>
              <a:rPr lang="en-US" sz="1600" kern="0" dirty="0" smtClean="0">
                <a:solidFill>
                  <a:srgbClr val="000090"/>
                </a:solidFill>
                <a:latin typeface="Arial"/>
              </a:rPr>
              <a:t>Specifying </a:t>
            </a:r>
            <a:r>
              <a:rPr lang="en-US" sz="1600" kern="0" dirty="0">
                <a:solidFill>
                  <a:srgbClr val="000090"/>
                </a:solidFill>
                <a:latin typeface="Arial"/>
              </a:rPr>
              <a:t>satellite </a:t>
            </a:r>
            <a:r>
              <a:rPr lang="en-US" sz="1600" kern="0" dirty="0" smtClean="0">
                <a:solidFill>
                  <a:srgbClr val="000090"/>
                </a:solidFill>
                <a:latin typeface="Arial"/>
              </a:rPr>
              <a:t>environment, accommodation</a:t>
            </a:r>
            <a:endParaRPr lang="en-US" sz="1600" kern="0" dirty="0">
              <a:solidFill>
                <a:srgbClr val="000090"/>
              </a:solidFill>
              <a:latin typeface="Arial"/>
            </a:endParaRPr>
          </a:p>
          <a:p>
            <a:pPr marL="742950" lvl="1" indent="-285750" defTabSz="914400">
              <a:buFont typeface="Courier New"/>
              <a:buChar char="o"/>
              <a:defRPr/>
            </a:pPr>
            <a:r>
              <a:rPr lang="en-US" sz="1600" kern="0" dirty="0">
                <a:solidFill>
                  <a:srgbClr val="000090"/>
                </a:solidFill>
                <a:latin typeface="Arial"/>
              </a:rPr>
              <a:t>Hourly measurement and telemetry duty cycle for </a:t>
            </a:r>
            <a:r>
              <a:rPr lang="en-US" sz="1600" kern="0" dirty="0" smtClean="0">
                <a:solidFill>
                  <a:srgbClr val="000090"/>
                </a:solidFill>
                <a:latin typeface="Arial"/>
              </a:rPr>
              <a:t>at least ≤</a:t>
            </a:r>
            <a:r>
              <a:rPr lang="en-US" sz="1600" kern="0" dirty="0">
                <a:solidFill>
                  <a:srgbClr val="000090"/>
                </a:solidFill>
                <a:latin typeface="Arial"/>
              </a:rPr>
              <a:t>70</a:t>
            </a:r>
            <a:r>
              <a:rPr lang="en-US" sz="1600" kern="0" baseline="30000" dirty="0">
                <a:solidFill>
                  <a:srgbClr val="000090"/>
                </a:solidFill>
                <a:latin typeface="Arial"/>
              </a:rPr>
              <a:t>o</a:t>
            </a:r>
            <a:r>
              <a:rPr lang="en-US" sz="1600" kern="0" dirty="0">
                <a:solidFill>
                  <a:srgbClr val="000090"/>
                </a:solidFill>
                <a:latin typeface="Arial"/>
              </a:rPr>
              <a:t> SZA</a:t>
            </a:r>
          </a:p>
          <a:p>
            <a:pPr marL="285750" indent="-285750" defTabSz="914400">
              <a:buFont typeface="Arial"/>
              <a:buChar char="•"/>
              <a:defRPr/>
            </a:pPr>
            <a:r>
              <a:rPr lang="en-US" b="1" kern="0" dirty="0" smtClean="0">
                <a:solidFill>
                  <a:srgbClr val="000090"/>
                </a:solidFill>
                <a:latin typeface="Arial"/>
              </a:rPr>
              <a:t>TEMPO </a:t>
            </a:r>
            <a:r>
              <a:rPr lang="en-US" b="1" kern="0" dirty="0">
                <a:solidFill>
                  <a:srgbClr val="000090"/>
                </a:solidFill>
                <a:latin typeface="Arial"/>
              </a:rPr>
              <a:t>is low risk with significant space </a:t>
            </a:r>
            <a:r>
              <a:rPr lang="en-US" b="1" kern="0" dirty="0" smtClean="0">
                <a:solidFill>
                  <a:srgbClr val="000090"/>
                </a:solidFill>
                <a:latin typeface="Arial"/>
              </a:rPr>
              <a:t>heritage</a:t>
            </a:r>
          </a:p>
          <a:p>
            <a:pPr marL="742950" lvl="1" indent="-285750" defTabSz="914400">
              <a:buFont typeface="Courier New"/>
              <a:buChar char="o"/>
              <a:defRPr/>
            </a:pPr>
            <a:r>
              <a:rPr lang="en-US" sz="1600" kern="0" dirty="0" smtClean="0">
                <a:solidFill>
                  <a:srgbClr val="000090"/>
                </a:solidFill>
                <a:latin typeface="Arial"/>
              </a:rPr>
              <a:t>We proposed SCIAMACHY in 1985, as suggested by the late Dr. Dieter Perner</a:t>
            </a:r>
            <a:endParaRPr lang="en-US" sz="1600" kern="0" dirty="0">
              <a:solidFill>
                <a:srgbClr val="000090"/>
              </a:solidFill>
              <a:latin typeface="Arial"/>
            </a:endParaRPr>
          </a:p>
          <a:p>
            <a:pPr marL="742950" lvl="1" indent="-285750" defTabSz="914400">
              <a:buFont typeface="Courier New"/>
              <a:buChar char="o"/>
              <a:defRPr/>
            </a:pPr>
            <a:r>
              <a:rPr lang="en-US" sz="1600" kern="0" dirty="0">
                <a:solidFill>
                  <a:srgbClr val="000090"/>
                </a:solidFill>
                <a:latin typeface="Arial"/>
              </a:rPr>
              <a:t>All proposed TEMPO </a:t>
            </a:r>
            <a:r>
              <a:rPr lang="en-US" sz="1600" kern="0" dirty="0" smtClean="0">
                <a:solidFill>
                  <a:srgbClr val="000090"/>
                </a:solidFill>
                <a:latin typeface="Arial"/>
              </a:rPr>
              <a:t>measurements except eXceL O</a:t>
            </a:r>
            <a:r>
              <a:rPr lang="en-US" sz="1600" kern="0" baseline="-25000" dirty="0" smtClean="0">
                <a:solidFill>
                  <a:srgbClr val="000090"/>
                </a:solidFill>
                <a:latin typeface="Arial"/>
              </a:rPr>
              <a:t>3</a:t>
            </a:r>
            <a:r>
              <a:rPr lang="en-US" sz="1600" kern="0" dirty="0" smtClean="0">
                <a:solidFill>
                  <a:srgbClr val="000090"/>
                </a:solidFill>
                <a:latin typeface="Arial"/>
              </a:rPr>
              <a:t> have </a:t>
            </a:r>
            <a:r>
              <a:rPr lang="en-US" sz="1600" kern="0" dirty="0">
                <a:solidFill>
                  <a:srgbClr val="000090"/>
                </a:solidFill>
                <a:latin typeface="Arial"/>
              </a:rPr>
              <a:t>been made from low Earth orbit satellite instruments to the required </a:t>
            </a:r>
            <a:r>
              <a:rPr lang="en-US" sz="1600" kern="0" dirty="0" smtClean="0">
                <a:solidFill>
                  <a:srgbClr val="000090"/>
                </a:solidFill>
                <a:latin typeface="Arial"/>
              </a:rPr>
              <a:t>precisions by SAO and Science Team members</a:t>
            </a:r>
            <a:endParaRPr lang="en-US" sz="1600" kern="0" dirty="0">
              <a:solidFill>
                <a:srgbClr val="000090"/>
              </a:solidFill>
              <a:latin typeface="Arial"/>
            </a:endParaRPr>
          </a:p>
          <a:p>
            <a:pPr marL="742950" lvl="1" indent="-285750" defTabSz="914400">
              <a:buFont typeface="Courier New"/>
              <a:buChar char="o"/>
              <a:defRPr/>
            </a:pPr>
            <a:r>
              <a:rPr lang="en-US" sz="1600" kern="0" dirty="0">
                <a:solidFill>
                  <a:srgbClr val="000090"/>
                </a:solidFill>
                <a:latin typeface="Arial"/>
              </a:rPr>
              <a:t>All TEMPO launch algorithms are implementations of currently operational algorithms</a:t>
            </a:r>
          </a:p>
          <a:p>
            <a:pPr marL="1200150" lvl="2" indent="-285750" defTabSz="914400">
              <a:buFont typeface="Lucida Grande"/>
              <a:buChar char="-"/>
              <a:defRPr/>
            </a:pPr>
            <a:r>
              <a:rPr lang="en-US" sz="1600" kern="0" dirty="0">
                <a:solidFill>
                  <a:srgbClr val="000090"/>
                </a:solidFill>
                <a:latin typeface="Arial"/>
              </a:rPr>
              <a:t>NASA TOMS-type O</a:t>
            </a:r>
            <a:r>
              <a:rPr lang="en-US" sz="1600" kern="0" baseline="-25000" dirty="0">
                <a:solidFill>
                  <a:srgbClr val="000090"/>
                </a:solidFill>
                <a:latin typeface="Arial"/>
              </a:rPr>
              <a:t>3</a:t>
            </a:r>
          </a:p>
          <a:p>
            <a:pPr marL="1200150" lvl="2" indent="-285750" defTabSz="914400">
              <a:buFont typeface="Lucida Grande"/>
              <a:buChar char="-"/>
              <a:defRPr/>
            </a:pPr>
            <a:r>
              <a:rPr lang="en-US" sz="1600" kern="0" dirty="0">
                <a:solidFill>
                  <a:srgbClr val="000090"/>
                </a:solidFill>
                <a:latin typeface="Arial"/>
              </a:rPr>
              <a:t>SO</a:t>
            </a:r>
            <a:r>
              <a:rPr lang="en-US" sz="1600" kern="0" baseline="-25000" dirty="0">
                <a:solidFill>
                  <a:srgbClr val="000090"/>
                </a:solidFill>
                <a:latin typeface="Arial"/>
              </a:rPr>
              <a:t>2</a:t>
            </a:r>
            <a:r>
              <a:rPr lang="en-US" sz="1600" kern="0" dirty="0">
                <a:solidFill>
                  <a:srgbClr val="000090"/>
                </a:solidFill>
                <a:latin typeface="Arial"/>
              </a:rPr>
              <a:t>, NO</a:t>
            </a:r>
            <a:r>
              <a:rPr lang="en-US" sz="1600" kern="0" baseline="-25000" dirty="0">
                <a:solidFill>
                  <a:srgbClr val="000090"/>
                </a:solidFill>
                <a:latin typeface="Arial"/>
              </a:rPr>
              <a:t>2</a:t>
            </a:r>
            <a:r>
              <a:rPr lang="en-US" sz="1600" kern="0" dirty="0">
                <a:solidFill>
                  <a:srgbClr val="000090"/>
                </a:solidFill>
                <a:latin typeface="Arial"/>
              </a:rPr>
              <a:t>, H</a:t>
            </a:r>
            <a:r>
              <a:rPr lang="en-US" sz="1600" kern="0" baseline="-25000" dirty="0">
                <a:solidFill>
                  <a:srgbClr val="000090"/>
                </a:solidFill>
                <a:latin typeface="Arial"/>
              </a:rPr>
              <a:t>2</a:t>
            </a:r>
            <a:r>
              <a:rPr lang="en-US" sz="1600" kern="0" dirty="0">
                <a:solidFill>
                  <a:srgbClr val="000090"/>
                </a:solidFill>
                <a:latin typeface="Arial"/>
              </a:rPr>
              <a:t>CO, C</a:t>
            </a:r>
            <a:r>
              <a:rPr lang="en-US" sz="1600" kern="0" baseline="-25000" dirty="0">
                <a:solidFill>
                  <a:srgbClr val="000090"/>
                </a:solidFill>
                <a:latin typeface="Arial"/>
              </a:rPr>
              <a:t>2</a:t>
            </a:r>
            <a:r>
              <a:rPr lang="en-US" sz="1600" kern="0" dirty="0">
                <a:solidFill>
                  <a:srgbClr val="000090"/>
                </a:solidFill>
                <a:latin typeface="Arial"/>
              </a:rPr>
              <a:t>H</a:t>
            </a:r>
            <a:r>
              <a:rPr lang="en-US" sz="1600" kern="0" baseline="-25000" dirty="0">
                <a:solidFill>
                  <a:srgbClr val="000090"/>
                </a:solidFill>
                <a:latin typeface="Arial"/>
              </a:rPr>
              <a:t>2</a:t>
            </a:r>
            <a:r>
              <a:rPr lang="en-US" sz="1600" kern="0" dirty="0">
                <a:solidFill>
                  <a:srgbClr val="000090"/>
                </a:solidFill>
                <a:latin typeface="Arial"/>
              </a:rPr>
              <a:t>O</a:t>
            </a:r>
            <a:r>
              <a:rPr lang="en-US" sz="1600" kern="0" baseline="-25000" dirty="0">
                <a:solidFill>
                  <a:srgbClr val="000090"/>
                </a:solidFill>
                <a:latin typeface="Arial"/>
              </a:rPr>
              <a:t>2</a:t>
            </a:r>
            <a:r>
              <a:rPr lang="en-US" sz="1600" kern="0" dirty="0">
                <a:solidFill>
                  <a:srgbClr val="000090"/>
                </a:solidFill>
                <a:latin typeface="Arial"/>
              </a:rPr>
              <a:t> from </a:t>
            </a:r>
            <a:r>
              <a:rPr lang="en-US" sz="1600" kern="0" dirty="0" smtClean="0">
                <a:solidFill>
                  <a:srgbClr val="000090"/>
                </a:solidFill>
                <a:latin typeface="Arial"/>
              </a:rPr>
              <a:t>fitting with AMF-weighted </a:t>
            </a:r>
            <a:r>
              <a:rPr lang="en-US" sz="1600" kern="0" dirty="0">
                <a:solidFill>
                  <a:srgbClr val="000090"/>
                </a:solidFill>
                <a:latin typeface="Arial"/>
              </a:rPr>
              <a:t>cross sections</a:t>
            </a:r>
          </a:p>
          <a:p>
            <a:pPr marL="1200150" lvl="2" indent="-285750" defTabSz="914400">
              <a:buFont typeface="Lucida Grande"/>
              <a:buChar char="-"/>
              <a:defRPr/>
            </a:pPr>
            <a:r>
              <a:rPr lang="en-US" sz="1600" kern="0" dirty="0">
                <a:solidFill>
                  <a:srgbClr val="000090"/>
                </a:solidFill>
                <a:latin typeface="Arial"/>
              </a:rPr>
              <a:t>Absorbing Aerosol Index, UV aerosol, Rotational Raman scattering </a:t>
            </a:r>
            <a:r>
              <a:rPr lang="en-US" sz="1600" kern="0" dirty="0" smtClean="0">
                <a:solidFill>
                  <a:srgbClr val="000090"/>
                </a:solidFill>
                <a:latin typeface="Arial"/>
              </a:rPr>
              <a:t>cloud</a:t>
            </a:r>
            <a:endParaRPr lang="en-US" sz="1600" kern="0" dirty="0">
              <a:solidFill>
                <a:srgbClr val="000090"/>
              </a:solidFill>
              <a:latin typeface="Arial"/>
            </a:endParaRPr>
          </a:p>
          <a:p>
            <a:pPr marL="1200150" lvl="2" indent="-285750" defTabSz="914400">
              <a:buFont typeface="Lucida Grande"/>
              <a:buChar char="-"/>
              <a:defRPr/>
            </a:pPr>
            <a:r>
              <a:rPr lang="en-US" sz="1600" kern="0" dirty="0" smtClean="0">
                <a:solidFill>
                  <a:srgbClr val="000090"/>
                </a:solidFill>
                <a:latin typeface="Arial"/>
              </a:rPr>
              <a:t>SAO eXceL profile/tropospheric/PBL </a:t>
            </a:r>
            <a:r>
              <a:rPr lang="en-US" sz="1600" kern="0" dirty="0">
                <a:solidFill>
                  <a:srgbClr val="000090"/>
                </a:solidFill>
                <a:latin typeface="Arial"/>
              </a:rPr>
              <a:t>O</a:t>
            </a:r>
            <a:r>
              <a:rPr lang="en-US" sz="1600" kern="0" baseline="-25000" dirty="0">
                <a:solidFill>
                  <a:srgbClr val="000090"/>
                </a:solidFill>
                <a:latin typeface="Arial"/>
              </a:rPr>
              <a:t>3</a:t>
            </a:r>
            <a:r>
              <a:rPr lang="en-US" sz="1600" kern="0" dirty="0">
                <a:solidFill>
                  <a:srgbClr val="000090"/>
                </a:solidFill>
                <a:latin typeface="Arial"/>
              </a:rPr>
              <a:t> for selected geographic targets</a:t>
            </a:r>
          </a:p>
          <a:p>
            <a:pPr marL="285750" indent="-285750" defTabSz="914400">
              <a:buFont typeface="Arial"/>
              <a:buChar char="•"/>
              <a:defRPr/>
            </a:pPr>
            <a:r>
              <a:rPr lang="en-US" b="1" kern="0" dirty="0" smtClean="0">
                <a:solidFill>
                  <a:srgbClr val="000090"/>
                </a:solidFill>
                <a:latin typeface="Arial"/>
              </a:rPr>
              <a:t>Example </a:t>
            </a:r>
            <a:r>
              <a:rPr lang="en-US" b="1" kern="0" dirty="0">
                <a:solidFill>
                  <a:srgbClr val="000090"/>
                </a:solidFill>
                <a:latin typeface="Arial"/>
              </a:rPr>
              <a:t>higher-level products: </a:t>
            </a:r>
            <a:r>
              <a:rPr lang="en-US" b="1" kern="0" dirty="0" smtClean="0">
                <a:solidFill>
                  <a:srgbClr val="FF0000"/>
                </a:solidFill>
                <a:latin typeface="Arial"/>
              </a:rPr>
              <a:t>Near-real-time pollution</a:t>
            </a:r>
            <a:r>
              <a:rPr lang="en-US" b="1" kern="0" dirty="0">
                <a:solidFill>
                  <a:srgbClr val="FF0000"/>
                </a:solidFill>
                <a:latin typeface="Arial"/>
              </a:rPr>
              <a:t>/AQ </a:t>
            </a:r>
            <a:r>
              <a:rPr lang="en-US" b="1" kern="0" dirty="0" smtClean="0">
                <a:solidFill>
                  <a:srgbClr val="FF0000"/>
                </a:solidFill>
                <a:latin typeface="Arial"/>
              </a:rPr>
              <a:t>indices</a:t>
            </a:r>
            <a:r>
              <a:rPr lang="en-US" b="1" kern="0" dirty="0" smtClean="0">
                <a:solidFill>
                  <a:srgbClr val="000090"/>
                </a:solidFill>
                <a:latin typeface="Arial"/>
              </a:rPr>
              <a:t>, UV index</a:t>
            </a:r>
          </a:p>
          <a:p>
            <a:pPr marL="285750" indent="-285750" defTabSz="914400">
              <a:buFont typeface="Arial"/>
              <a:buChar char="•"/>
              <a:defRPr/>
            </a:pPr>
            <a:r>
              <a:rPr lang="en-US" b="1" kern="0" dirty="0">
                <a:solidFill>
                  <a:srgbClr val="000090"/>
                </a:solidFill>
                <a:latin typeface="Arial"/>
              </a:rPr>
              <a:t>TEMPO research products will greatly extend science and applications</a:t>
            </a:r>
          </a:p>
          <a:p>
            <a:pPr marL="742950" lvl="1" indent="-285750" defTabSz="914400">
              <a:buFont typeface="Courier New"/>
              <a:buChar char="o"/>
              <a:defRPr/>
            </a:pPr>
            <a:r>
              <a:rPr lang="en-US" sz="1600" b="1" kern="0" dirty="0">
                <a:solidFill>
                  <a:srgbClr val="000090"/>
                </a:solidFill>
                <a:latin typeface="Arial"/>
              </a:rPr>
              <a:t>Example research products:</a:t>
            </a:r>
            <a:r>
              <a:rPr lang="en-US" sz="1600" kern="0" dirty="0">
                <a:solidFill>
                  <a:srgbClr val="000090"/>
                </a:solidFill>
                <a:latin typeface="Arial"/>
              </a:rPr>
              <a:t> </a:t>
            </a:r>
            <a:r>
              <a:rPr lang="en-US" sz="1600" kern="0" dirty="0" smtClean="0">
                <a:solidFill>
                  <a:srgbClr val="000090"/>
                </a:solidFill>
                <a:latin typeface="Arial"/>
              </a:rPr>
              <a:t>BrO and IO from </a:t>
            </a:r>
            <a:r>
              <a:rPr lang="en-US" sz="1600" kern="0" dirty="0">
                <a:solidFill>
                  <a:srgbClr val="000090"/>
                </a:solidFill>
                <a:latin typeface="Arial"/>
              </a:rPr>
              <a:t>AMF-normalized cross sections; height-resolved SO</a:t>
            </a:r>
            <a:r>
              <a:rPr lang="en-US" sz="1600" kern="0" baseline="-25000" dirty="0">
                <a:solidFill>
                  <a:srgbClr val="000090"/>
                </a:solidFill>
                <a:latin typeface="Arial"/>
              </a:rPr>
              <a:t>2</a:t>
            </a:r>
            <a:r>
              <a:rPr lang="en-US" sz="1600" kern="0" dirty="0">
                <a:solidFill>
                  <a:srgbClr val="000090"/>
                </a:solidFill>
                <a:latin typeface="Arial"/>
              </a:rPr>
              <a:t>; additional cloud/aerosol products; vegetation </a:t>
            </a:r>
            <a:r>
              <a:rPr lang="en-US" sz="1600" kern="0" dirty="0" smtClean="0">
                <a:solidFill>
                  <a:srgbClr val="000090"/>
                </a:solidFill>
                <a:latin typeface="Arial"/>
              </a:rPr>
              <a:t>products; additional gases; city lights</a:t>
            </a:r>
            <a:endParaRPr lang="en-US" sz="1600" kern="0" dirty="0">
              <a:solidFill>
                <a:srgbClr val="000090"/>
              </a:solidFill>
              <a:latin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34</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2380987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Geostationary </a:t>
            </a:r>
            <a:r>
              <a:rPr lang="en-US" sz="3200" dirty="0">
                <a:solidFill>
                  <a:schemeClr val="bg1">
                    <a:lumMod val="85000"/>
                  </a:schemeClr>
                </a:solidFill>
              </a:rPr>
              <a:t>orbit opportunities of </a:t>
            </a:r>
            <a:r>
              <a:rPr lang="en-US" sz="3200" dirty="0" smtClean="0">
                <a:solidFill>
                  <a:schemeClr val="bg1">
                    <a:lumMod val="85000"/>
                  </a:schemeClr>
                </a:solidFill>
              </a:rPr>
              <a:t>interest</a:t>
            </a:r>
            <a:endParaRPr lang="en-US" sz="3200" dirty="0">
              <a:solidFill>
                <a:schemeClr val="bg1">
                  <a:lumMod val="85000"/>
                </a:schemeClr>
              </a:solidFil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35</a:t>
            </a:fld>
            <a:endParaRPr lang="en-US" dirty="0">
              <a:solidFill>
                <a:prstClr val="black">
                  <a:tint val="75000"/>
                </a:prstClr>
              </a:solidFill>
              <a:latin typeface="Calibri"/>
            </a:endParaRPr>
          </a:p>
        </p:txBody>
      </p:sp>
      <p:grpSp>
        <p:nvGrpSpPr>
          <p:cNvPr id="7" name="Group 18"/>
          <p:cNvGrpSpPr>
            <a:grpSpLocks/>
          </p:cNvGrpSpPr>
          <p:nvPr/>
        </p:nvGrpSpPr>
        <p:grpSpPr bwMode="auto">
          <a:xfrm>
            <a:off x="1339850" y="958850"/>
            <a:ext cx="7740650" cy="5084763"/>
            <a:chOff x="844" y="604"/>
            <a:chExt cx="4876" cy="3203"/>
          </a:xfrm>
        </p:grpSpPr>
        <p:grpSp>
          <p:nvGrpSpPr>
            <p:cNvPr id="8" name="Group 13"/>
            <p:cNvGrpSpPr>
              <a:grpSpLocks/>
            </p:cNvGrpSpPr>
            <p:nvPr/>
          </p:nvGrpSpPr>
          <p:grpSpPr bwMode="auto">
            <a:xfrm>
              <a:off x="844" y="604"/>
              <a:ext cx="4876" cy="3203"/>
              <a:chOff x="580" y="604"/>
              <a:chExt cx="4876" cy="3203"/>
            </a:xfrm>
          </p:grpSpPr>
          <p:pic>
            <p:nvPicPr>
              <p:cNvPr id="11" name="Picture 8" descr="Boeing Commerical GEOs"/>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0" y="604"/>
                <a:ext cx="4876" cy="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9"/>
              <p:cNvSpPr>
                <a:spLocks noChangeArrowheads="1"/>
              </p:cNvSpPr>
              <p:nvPr/>
            </p:nvSpPr>
            <p:spPr bwMode="auto">
              <a:xfrm>
                <a:off x="4581" y="758"/>
                <a:ext cx="754" cy="4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dirty="0">
                  <a:solidFill>
                    <a:srgbClr val="000000"/>
                  </a:solidFill>
                </a:endParaRPr>
              </a:p>
            </p:txBody>
          </p:sp>
          <p:sp>
            <p:nvSpPr>
              <p:cNvPr id="13" name="Rectangle 10"/>
              <p:cNvSpPr>
                <a:spLocks noChangeArrowheads="1"/>
              </p:cNvSpPr>
              <p:nvPr/>
            </p:nvSpPr>
            <p:spPr bwMode="auto">
              <a:xfrm>
                <a:off x="4763" y="3322"/>
                <a:ext cx="630" cy="2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dirty="0">
                  <a:solidFill>
                    <a:srgbClr val="000000"/>
                  </a:solidFill>
                </a:endParaRPr>
              </a:p>
            </p:txBody>
          </p:sp>
          <p:sp>
            <p:nvSpPr>
              <p:cNvPr id="14" name="AutoShape 11"/>
              <p:cNvSpPr>
                <a:spLocks noChangeArrowheads="1"/>
              </p:cNvSpPr>
              <p:nvPr/>
            </p:nvSpPr>
            <p:spPr bwMode="auto">
              <a:xfrm>
                <a:off x="687" y="2874"/>
                <a:ext cx="1368" cy="914"/>
              </a:xfrm>
              <a:prstGeom prst="rtTriangle">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dirty="0">
                  <a:solidFill>
                    <a:srgbClr val="000000"/>
                  </a:solidFill>
                </a:endParaRPr>
              </a:p>
            </p:txBody>
          </p:sp>
        </p:grpSp>
        <p:sp>
          <p:nvSpPr>
            <p:cNvPr id="9" name="Text Box 5"/>
            <p:cNvSpPr txBox="1">
              <a:spLocks noChangeArrowheads="1"/>
            </p:cNvSpPr>
            <p:nvPr/>
          </p:nvSpPr>
          <p:spPr bwMode="auto">
            <a:xfrm rot="424795">
              <a:off x="2696" y="3250"/>
              <a:ext cx="633" cy="233"/>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dirty="0" smtClean="0">
                  <a:solidFill>
                    <a:srgbClr val="000000"/>
                  </a:solidFill>
                </a:rPr>
                <a:t>TEMPO</a:t>
              </a:r>
              <a:endParaRPr lang="en-US" altLang="en-US" sz="1800" dirty="0">
                <a:solidFill>
                  <a:srgbClr val="000000"/>
                </a:solidFill>
              </a:endParaRPr>
            </a:p>
          </p:txBody>
        </p:sp>
        <p:sp>
          <p:nvSpPr>
            <p:cNvPr id="10" name="Freeform 7"/>
            <p:cNvSpPr>
              <a:spLocks/>
            </p:cNvSpPr>
            <p:nvPr/>
          </p:nvSpPr>
          <p:spPr bwMode="auto">
            <a:xfrm>
              <a:off x="2761" y="3177"/>
              <a:ext cx="664" cy="72"/>
            </a:xfrm>
            <a:custGeom>
              <a:avLst/>
              <a:gdLst>
                <a:gd name="T0" fmla="*/ 0 w 570"/>
                <a:gd name="T1" fmla="*/ 0 h 72"/>
                <a:gd name="T2" fmla="*/ 264 w 570"/>
                <a:gd name="T3" fmla="*/ 51 h 72"/>
                <a:gd name="T4" fmla="*/ 570 w 570"/>
                <a:gd name="T5" fmla="*/ 72 h 72"/>
                <a:gd name="T6" fmla="*/ 0 60000 65536"/>
                <a:gd name="T7" fmla="*/ 0 60000 65536"/>
                <a:gd name="T8" fmla="*/ 0 60000 65536"/>
                <a:gd name="T9" fmla="*/ 0 w 570"/>
                <a:gd name="T10" fmla="*/ 0 h 72"/>
                <a:gd name="T11" fmla="*/ 570 w 570"/>
                <a:gd name="T12" fmla="*/ 72 h 72"/>
              </a:gdLst>
              <a:ahLst/>
              <a:cxnLst>
                <a:cxn ang="T6">
                  <a:pos x="T0" y="T1"/>
                </a:cxn>
                <a:cxn ang="T7">
                  <a:pos x="T2" y="T3"/>
                </a:cxn>
                <a:cxn ang="T8">
                  <a:pos x="T4" y="T5"/>
                </a:cxn>
              </a:cxnLst>
              <a:rect l="T9" t="T10" r="T11" b="T12"/>
              <a:pathLst>
                <a:path w="570" h="72">
                  <a:moveTo>
                    <a:pt x="0" y="0"/>
                  </a:moveTo>
                  <a:cubicBezTo>
                    <a:pt x="44" y="8"/>
                    <a:pt x="169" y="39"/>
                    <a:pt x="264" y="51"/>
                  </a:cubicBezTo>
                  <a:cubicBezTo>
                    <a:pt x="359" y="63"/>
                    <a:pt x="506" y="68"/>
                    <a:pt x="570" y="72"/>
                  </a:cubicBezTo>
                </a:path>
              </a:pathLst>
            </a:custGeom>
            <a:noFill/>
            <a:ln w="38100">
              <a:solidFill>
                <a:srgbClr val="FF0000"/>
              </a:solidFill>
              <a:round/>
              <a:headEnd type="triangle" w="med" len="med"/>
              <a:tailEnd type="triangle" w="med" len="med"/>
            </a:ln>
          </p:spPr>
          <p:txBody>
            <a:bodyPr/>
            <a:lstStyle/>
            <a:p>
              <a:pPr>
                <a:defRPr/>
              </a:pPr>
              <a:endParaRPr lang="en-US" dirty="0">
                <a:solidFill>
                  <a:srgbClr val="000000"/>
                </a:solidFill>
                <a:latin typeface="Calibri"/>
              </a:endParaRPr>
            </a:p>
          </p:txBody>
        </p:sp>
      </p:grpSp>
      <p:sp>
        <p:nvSpPr>
          <p:cNvPr id="15" name="TextBox 12"/>
          <p:cNvSpPr txBox="1">
            <a:spLocks noChangeArrowheads="1"/>
          </p:cNvSpPr>
          <p:nvPr/>
        </p:nvSpPr>
        <p:spPr bwMode="auto">
          <a:xfrm>
            <a:off x="1574800" y="1270000"/>
            <a:ext cx="1498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200" dirty="0">
                <a:solidFill>
                  <a:srgbClr val="000000"/>
                </a:solidFill>
              </a:rPr>
              <a:t>(typical)</a:t>
            </a:r>
          </a:p>
        </p:txBody>
      </p:sp>
      <p:sp>
        <p:nvSpPr>
          <p:cNvPr id="16" name="Rectangle 17"/>
          <p:cNvSpPr>
            <a:spLocks noChangeArrowheads="1"/>
          </p:cNvSpPr>
          <p:nvPr/>
        </p:nvSpPr>
        <p:spPr bwMode="auto">
          <a:xfrm>
            <a:off x="144463" y="4144963"/>
            <a:ext cx="30099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68275" indent="-168275">
              <a:spcBef>
                <a:spcPct val="20000"/>
              </a:spcBef>
              <a:buChar char="•"/>
              <a:defRPr sz="3200">
                <a:solidFill>
                  <a:schemeClr val="tx1"/>
                </a:solidFill>
                <a:latin typeface="Arial" panose="020B0604020202020204" pitchFamily="34" charset="0"/>
                <a:cs typeface="Arial" panose="020B0604020202020204" pitchFamily="34" charset="0"/>
              </a:defRPr>
            </a:lvl1pPr>
            <a:lvl2pPr marL="401638" indent="-112713">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80000"/>
              </a:lnSpc>
              <a:spcBef>
                <a:spcPct val="15000"/>
              </a:spcBef>
              <a:buClr>
                <a:srgbClr val="990033"/>
              </a:buClr>
              <a:buSzPct val="75000"/>
              <a:buFontTx/>
              <a:buNone/>
            </a:pPr>
            <a:r>
              <a:rPr lang="en-US" altLang="en-US" sz="1200" dirty="0">
                <a:solidFill>
                  <a:srgbClr val="000090"/>
                </a:solidFill>
              </a:rPr>
              <a:t>Between 90 W and 110 W, there are nine owner operators of 30 satellites including older models still used in this location:</a:t>
            </a:r>
          </a:p>
          <a:p>
            <a:pPr lvl="1">
              <a:lnSpc>
                <a:spcPct val="80000"/>
              </a:lnSpc>
              <a:spcBef>
                <a:spcPct val="15000"/>
              </a:spcBef>
              <a:buClr>
                <a:srgbClr val="990033"/>
              </a:buClr>
              <a:buSzPct val="75000"/>
              <a:buFontTx/>
              <a:buNone/>
            </a:pPr>
            <a:r>
              <a:rPr lang="en-US" altLang="en-US" sz="1000" i="1" dirty="0">
                <a:solidFill>
                  <a:srgbClr val="000090"/>
                </a:solidFill>
              </a:rPr>
              <a:t>Direct TV Group (7)</a:t>
            </a:r>
          </a:p>
          <a:p>
            <a:pPr lvl="1">
              <a:lnSpc>
                <a:spcPct val="80000"/>
              </a:lnSpc>
              <a:spcBef>
                <a:spcPct val="15000"/>
              </a:spcBef>
              <a:buClr>
                <a:srgbClr val="990033"/>
              </a:buClr>
              <a:buSzPct val="75000"/>
              <a:buFontTx/>
              <a:buNone/>
            </a:pPr>
            <a:r>
              <a:rPr lang="en-US" altLang="en-US" sz="1000" i="1" dirty="0">
                <a:solidFill>
                  <a:srgbClr val="000090"/>
                </a:solidFill>
              </a:rPr>
              <a:t>AGS (5)</a:t>
            </a:r>
          </a:p>
          <a:p>
            <a:pPr lvl="1">
              <a:lnSpc>
                <a:spcPct val="80000"/>
              </a:lnSpc>
              <a:spcBef>
                <a:spcPct val="15000"/>
              </a:spcBef>
              <a:buClr>
                <a:srgbClr val="990033"/>
              </a:buClr>
              <a:buSzPct val="75000"/>
              <a:buFontTx/>
              <a:buNone/>
            </a:pPr>
            <a:r>
              <a:rPr lang="en-US" altLang="en-US" sz="1000" i="1" dirty="0">
                <a:solidFill>
                  <a:srgbClr val="000090"/>
                </a:solidFill>
              </a:rPr>
              <a:t>Intelsat (5)</a:t>
            </a:r>
          </a:p>
          <a:p>
            <a:pPr lvl="1">
              <a:lnSpc>
                <a:spcPct val="80000"/>
              </a:lnSpc>
              <a:spcBef>
                <a:spcPct val="15000"/>
              </a:spcBef>
              <a:buClr>
                <a:srgbClr val="990033"/>
              </a:buClr>
              <a:buSzPct val="75000"/>
              <a:buFontTx/>
              <a:buNone/>
            </a:pPr>
            <a:r>
              <a:rPr lang="en-US" altLang="en-US" sz="1000" i="1" dirty="0">
                <a:solidFill>
                  <a:srgbClr val="000090"/>
                </a:solidFill>
              </a:rPr>
              <a:t>Telesat (4)</a:t>
            </a:r>
          </a:p>
          <a:p>
            <a:pPr lvl="1">
              <a:lnSpc>
                <a:spcPct val="80000"/>
              </a:lnSpc>
              <a:spcBef>
                <a:spcPct val="15000"/>
              </a:spcBef>
              <a:buClr>
                <a:srgbClr val="990033"/>
              </a:buClr>
              <a:buSzPct val="75000"/>
              <a:buFontTx/>
              <a:buNone/>
            </a:pPr>
            <a:r>
              <a:rPr lang="en-US" altLang="en-US" sz="1000" i="1" dirty="0">
                <a:solidFill>
                  <a:srgbClr val="000090"/>
                </a:solidFill>
              </a:rPr>
              <a:t>Hughes Network Systems (3)</a:t>
            </a:r>
          </a:p>
          <a:p>
            <a:pPr lvl="1">
              <a:lnSpc>
                <a:spcPct val="80000"/>
              </a:lnSpc>
              <a:spcBef>
                <a:spcPct val="15000"/>
              </a:spcBef>
              <a:buClr>
                <a:srgbClr val="990033"/>
              </a:buClr>
              <a:buSzPct val="75000"/>
              <a:buFontTx/>
              <a:buNone/>
            </a:pPr>
            <a:r>
              <a:rPr lang="en-US" altLang="en-US" sz="1000" i="1" dirty="0">
                <a:solidFill>
                  <a:srgbClr val="000090"/>
                </a:solidFill>
              </a:rPr>
              <a:t>Echostar (2)</a:t>
            </a:r>
          </a:p>
          <a:p>
            <a:pPr lvl="1">
              <a:lnSpc>
                <a:spcPct val="80000"/>
              </a:lnSpc>
              <a:spcBef>
                <a:spcPct val="15000"/>
              </a:spcBef>
              <a:buClr>
                <a:srgbClr val="990033"/>
              </a:buClr>
              <a:buSzPct val="75000"/>
              <a:buFontTx/>
              <a:buNone/>
            </a:pPr>
            <a:r>
              <a:rPr lang="en-US" altLang="en-US" sz="1000" i="1" dirty="0">
                <a:solidFill>
                  <a:srgbClr val="000090"/>
                </a:solidFill>
              </a:rPr>
              <a:t>SkyTerra (2)</a:t>
            </a:r>
          </a:p>
          <a:p>
            <a:pPr lvl="1">
              <a:lnSpc>
                <a:spcPct val="80000"/>
              </a:lnSpc>
              <a:spcBef>
                <a:spcPct val="15000"/>
              </a:spcBef>
              <a:buClr>
                <a:srgbClr val="990033"/>
              </a:buClr>
              <a:buSzPct val="75000"/>
              <a:buFontTx/>
              <a:buNone/>
            </a:pPr>
            <a:r>
              <a:rPr lang="en-US" altLang="en-US" sz="1000" i="1" dirty="0">
                <a:solidFill>
                  <a:srgbClr val="000090"/>
                </a:solidFill>
              </a:rPr>
              <a:t>Inmarsat (1)</a:t>
            </a:r>
          </a:p>
          <a:p>
            <a:pPr lvl="1">
              <a:lnSpc>
                <a:spcPct val="80000"/>
              </a:lnSpc>
              <a:spcBef>
                <a:spcPct val="15000"/>
              </a:spcBef>
              <a:buClr>
                <a:srgbClr val="990033"/>
              </a:buClr>
              <a:buSzPct val="75000"/>
              <a:buFontTx/>
              <a:buNone/>
            </a:pPr>
            <a:r>
              <a:rPr lang="en-US" altLang="en-US" sz="1000" i="1" dirty="0">
                <a:solidFill>
                  <a:srgbClr val="000090"/>
                </a:solidFill>
              </a:rPr>
              <a:t>ICO Global Communications (1)</a:t>
            </a:r>
          </a:p>
        </p:txBody>
      </p:sp>
      <p:sp>
        <p:nvSpPr>
          <p:cNvPr id="17" name="Rectangle 3"/>
          <p:cNvSpPr>
            <a:spLocks noChangeArrowheads="1"/>
          </p:cNvSpPr>
          <p:nvPr/>
        </p:nvSpPr>
        <p:spPr bwMode="auto">
          <a:xfrm>
            <a:off x="182563" y="6170613"/>
            <a:ext cx="8824912" cy="374411"/>
          </a:xfrm>
          <a:prstGeom prst="rect">
            <a:avLst/>
          </a:prstGeom>
          <a:solidFill>
            <a:srgbClr val="EAEAEA"/>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43235" tIns="45695" rIns="43235" bIns="45695">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lnSpc>
                <a:spcPct val="90000"/>
              </a:lnSpc>
              <a:spcBef>
                <a:spcPct val="0"/>
              </a:spcBef>
              <a:buFontTx/>
              <a:buNone/>
            </a:pPr>
            <a:r>
              <a:rPr lang="en-US" altLang="en-US" sz="2000" dirty="0" smtClean="0">
                <a:solidFill>
                  <a:srgbClr val="000090"/>
                </a:solidFill>
                <a:latin typeface="Arial"/>
                <a:cs typeface="Arial"/>
              </a:rPr>
              <a:t>TEMPO can be located between 80 – 120 West</a:t>
            </a:r>
            <a:endParaRPr lang="en-US" altLang="en-US" sz="2000" dirty="0">
              <a:solidFill>
                <a:srgbClr val="000090"/>
              </a:solidFill>
              <a:latin typeface="Arial"/>
              <a:cs typeface="Arial"/>
            </a:endParaRPr>
          </a:p>
        </p:txBody>
      </p:sp>
    </p:spTree>
    <p:extLst>
      <p:ext uri="{BB962C8B-B14F-4D97-AF65-F5344CB8AC3E}">
        <p14:creationId xmlns:p14="http://schemas.microsoft.com/office/powerpoint/2010/main" val="75462834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3600" dirty="0" smtClean="0"/>
              <a:t>The view from GEO</a:t>
            </a:r>
            <a:endParaRPr lang="en-US" sz="3600" dirty="0"/>
          </a:p>
        </p:txBody>
      </p:sp>
      <p:pic>
        <p:nvPicPr>
          <p:cNvPr id="5" name="Picture 4" descr="IMG_2233.JPG"/>
          <p:cNvPicPr>
            <a:picLocks noChangeAspect="1"/>
          </p:cNvPicPr>
          <p:nvPr/>
        </p:nvPicPr>
        <p:blipFill rotWithShape="1">
          <a:blip r:embed="rId3">
            <a:extLst>
              <a:ext uri="{28A0092B-C50C-407E-A947-70E740481C1C}">
                <a14:useLocalDpi xmlns:a14="http://schemas.microsoft.com/office/drawing/2010/main" val="0"/>
              </a:ext>
            </a:extLst>
          </a:blip>
          <a:srcRect t="20956" r="908"/>
          <a:stretch/>
        </p:blipFill>
        <p:spPr>
          <a:xfrm>
            <a:off x="0" y="1036104"/>
            <a:ext cx="9144000" cy="5470505"/>
          </a:xfrm>
          <a:prstGeom prst="rect">
            <a:avLst/>
          </a:prstGeom>
        </p:spPr>
      </p:pic>
      <p:cxnSp>
        <p:nvCxnSpPr>
          <p:cNvPr id="8" name="Straight Connector 7"/>
          <p:cNvCxnSpPr/>
          <p:nvPr/>
        </p:nvCxnSpPr>
        <p:spPr>
          <a:xfrm>
            <a:off x="2346463" y="1771425"/>
            <a:ext cx="3468269" cy="914400"/>
          </a:xfrm>
          <a:prstGeom prst="line">
            <a:avLst/>
          </a:prstGeom>
          <a:ln w="76200" cmpd="sng">
            <a:solidFill>
              <a:schemeClr val="bg1"/>
            </a:solidFill>
            <a:prstDash val="dash"/>
            <a:headEnd type="triangle"/>
          </a:ln>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36</a:t>
            </a:fld>
            <a:endParaRPr lang="en-US" dirty="0">
              <a:solidFill>
                <a:prstClr val="black">
                  <a:tint val="75000"/>
                </a:prstClr>
              </a:solidFill>
              <a:latin typeface="Calibri"/>
            </a:endParaRPr>
          </a:p>
        </p:txBody>
      </p:sp>
      <p:grpSp>
        <p:nvGrpSpPr>
          <p:cNvPr id="13" name="Group 12"/>
          <p:cNvGrpSpPr/>
          <p:nvPr/>
        </p:nvGrpSpPr>
        <p:grpSpPr>
          <a:xfrm>
            <a:off x="549627" y="1804125"/>
            <a:ext cx="2406129" cy="3671026"/>
            <a:chOff x="560768" y="1815265"/>
            <a:chExt cx="2406129" cy="3671026"/>
          </a:xfrm>
        </p:grpSpPr>
        <p:pic>
          <p:nvPicPr>
            <p:cNvPr id="6" name="Picture 5" descr="gothi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21" y="2575059"/>
              <a:ext cx="2082913" cy="2514583"/>
            </a:xfrm>
            <a:prstGeom prst="rect">
              <a:avLst/>
            </a:prstGeom>
          </p:spPr>
        </p:pic>
        <p:cxnSp>
          <p:nvCxnSpPr>
            <p:cNvPr id="9" name="Straight Connector 8"/>
            <p:cNvCxnSpPr/>
            <p:nvPr/>
          </p:nvCxnSpPr>
          <p:spPr>
            <a:xfrm flipH="1">
              <a:off x="1763833" y="1815265"/>
              <a:ext cx="593915" cy="914400"/>
            </a:xfrm>
            <a:prstGeom prst="line">
              <a:avLst/>
            </a:prstGeom>
            <a:ln w="76200" cmpd="sng">
              <a:solidFill>
                <a:srgbClr val="FF0000"/>
              </a:solidFill>
              <a:prstDash val="dash"/>
              <a:head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60768" y="5116959"/>
              <a:ext cx="2406129" cy="369332"/>
            </a:xfrm>
            <a:prstGeom prst="rect">
              <a:avLst/>
            </a:prstGeom>
            <a:noFill/>
          </p:spPr>
          <p:txBody>
            <a:bodyPr wrap="square" rtlCol="0">
              <a:spAutoFit/>
            </a:bodyPr>
            <a:lstStyle/>
            <a:p>
              <a:r>
                <a:rPr lang="en-US" dirty="0" smtClean="0">
                  <a:solidFill>
                    <a:srgbClr val="FFFF00"/>
                  </a:solidFill>
                  <a:latin typeface="Arial"/>
                  <a:cs typeface="Arial"/>
                </a:rPr>
                <a:t>The old Chance place</a:t>
              </a:r>
              <a:endParaRPr lang="en-US" dirty="0">
                <a:solidFill>
                  <a:srgbClr val="FFFF00"/>
                </a:solidFill>
                <a:latin typeface="Arial"/>
                <a:cs typeface="Arial"/>
              </a:endParaRPr>
            </a:p>
          </p:txBody>
        </p:sp>
      </p:grpSp>
    </p:spTree>
    <p:extLst>
      <p:ext uri="{BB962C8B-B14F-4D97-AF65-F5344CB8AC3E}">
        <p14:creationId xmlns:p14="http://schemas.microsoft.com/office/powerpoint/2010/main" val="1397130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TEMPO hourly NO</a:t>
            </a:r>
            <a:r>
              <a:rPr lang="en-US" sz="3200" baseline="-25000" dirty="0" smtClean="0">
                <a:solidFill>
                  <a:schemeClr val="bg1">
                    <a:lumMod val="85000"/>
                  </a:schemeClr>
                </a:solidFill>
              </a:rPr>
              <a:t>2</a:t>
            </a:r>
            <a:r>
              <a:rPr lang="en-US" sz="3200" dirty="0" smtClean="0">
                <a:solidFill>
                  <a:schemeClr val="bg1">
                    <a:lumMod val="85000"/>
                  </a:schemeClr>
                </a:solidFill>
              </a:rPr>
              <a:t> sweep</a:t>
            </a:r>
            <a:endParaRPr lang="en-US" sz="3200" dirty="0">
              <a:solidFill>
                <a:schemeClr val="bg1">
                  <a:lumMod val="85000"/>
                </a:schemeClr>
              </a:solidFill>
            </a:endParaRPr>
          </a:p>
        </p:txBody>
      </p:sp>
      <p:pic>
        <p:nvPicPr>
          <p:cNvPr id="6" name="Picture 5" descr="TEMPO_footprint_NO2_movi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005" y="1037935"/>
            <a:ext cx="7616167" cy="5820064"/>
          </a:xfrm>
          <a:prstGeom prst="rect">
            <a:avLst/>
          </a:prstGeom>
        </p:spPr>
      </p:pic>
      <p:sp>
        <p:nvSpPr>
          <p:cNvPr id="2" name="TextBox 1"/>
          <p:cNvSpPr txBox="1"/>
          <p:nvPr/>
        </p:nvSpPr>
        <p:spPr>
          <a:xfrm>
            <a:off x="6165654" y="4591882"/>
            <a:ext cx="2670122" cy="1077218"/>
          </a:xfrm>
          <a:prstGeom prst="rect">
            <a:avLst/>
          </a:prstGeom>
          <a:noFill/>
        </p:spPr>
        <p:txBody>
          <a:bodyPr wrap="none" rtlCol="0">
            <a:spAutoFit/>
          </a:bodyPr>
          <a:lstStyle/>
          <a:p>
            <a:r>
              <a:rPr lang="en-US" sz="1600" b="1" dirty="0" smtClean="0">
                <a:solidFill>
                  <a:srgbClr val="000090"/>
                </a:solidFill>
                <a:latin typeface="Arial"/>
                <a:cs typeface="Arial"/>
              </a:rPr>
              <a:t>N.B. special operations</a:t>
            </a:r>
          </a:p>
          <a:p>
            <a:r>
              <a:rPr lang="en-US" sz="1600" b="1" dirty="0">
                <a:solidFill>
                  <a:srgbClr val="000090"/>
                </a:solidFill>
                <a:latin typeface="Arial"/>
                <a:cs typeface="Arial"/>
              </a:rPr>
              <a:t>g</a:t>
            </a:r>
            <a:r>
              <a:rPr lang="en-US" sz="1600" b="1" dirty="0" smtClean="0">
                <a:solidFill>
                  <a:srgbClr val="000090"/>
                </a:solidFill>
                <a:latin typeface="Arial"/>
                <a:cs typeface="Arial"/>
              </a:rPr>
              <a:t>ive 10-minute resolution</a:t>
            </a:r>
          </a:p>
          <a:p>
            <a:r>
              <a:rPr lang="en-US" sz="1600" b="1" dirty="0">
                <a:solidFill>
                  <a:srgbClr val="000090"/>
                </a:solidFill>
                <a:latin typeface="Arial"/>
                <a:cs typeface="Arial"/>
              </a:rPr>
              <a:t>f</a:t>
            </a:r>
            <a:r>
              <a:rPr lang="en-US" sz="1600" b="1" dirty="0" smtClean="0">
                <a:solidFill>
                  <a:srgbClr val="000090"/>
                </a:solidFill>
                <a:latin typeface="Arial"/>
                <a:cs typeface="Arial"/>
              </a:rPr>
              <a:t>or selected longitude</a:t>
            </a:r>
          </a:p>
          <a:p>
            <a:r>
              <a:rPr lang="en-US" sz="1600" b="1" dirty="0" smtClean="0">
                <a:solidFill>
                  <a:srgbClr val="000090"/>
                </a:solidFill>
                <a:latin typeface="Arial"/>
                <a:cs typeface="Arial"/>
              </a:rPr>
              <a:t>regions</a:t>
            </a:r>
            <a:endParaRPr lang="en-US" sz="1600" b="1"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37</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6524646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shman.BAMS.Fig11.png"/>
          <p:cNvPicPr>
            <a:picLocks noChangeAspect="1"/>
          </p:cNvPicPr>
          <p:nvPr/>
        </p:nvPicPr>
        <p:blipFill>
          <a:blip r:embed="rId3"/>
          <a:srcRect l="8688" t="12296" r="10355" b="6091"/>
          <a:stretch>
            <a:fillRect/>
          </a:stretch>
        </p:blipFill>
        <p:spPr bwMode="auto">
          <a:xfrm>
            <a:off x="2388060" y="1050763"/>
            <a:ext cx="6309445" cy="4915498"/>
          </a:xfrm>
          <a:prstGeom prst="rect">
            <a:avLst/>
          </a:prstGeom>
          <a:noFill/>
          <a:ln w="9525">
            <a:noFill/>
            <a:miter lim="800000"/>
            <a:headEnd/>
            <a:tailEnd/>
          </a:ln>
        </p:spPr>
      </p:pic>
      <p:sp>
        <p:nvSpPr>
          <p:cNvPr id="5" name="Title 3"/>
          <p:cNvSpPr txBox="1">
            <a:spLocks/>
          </p:cNvSpPr>
          <p:nvPr/>
        </p:nvSpPr>
        <p:spPr>
          <a:xfrm>
            <a:off x="2252662" y="11340"/>
            <a:ext cx="5649255" cy="96012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sz="2400" dirty="0" smtClean="0">
                <a:solidFill>
                  <a:prstClr val="white">
                    <a:lumMod val="85000"/>
                  </a:prstClr>
                </a:solidFill>
                <a:latin typeface="Arial Rounded MT Bold"/>
                <a:ea typeface="ヒラギノ角ゴ Pro W3" charset="-128"/>
                <a:cs typeface="Arial Rounded MT Bold"/>
              </a:rPr>
              <a:t>Why geostationary? High temporal and spatial resolution</a:t>
            </a:r>
          </a:p>
        </p:txBody>
      </p:sp>
      <p:sp>
        <p:nvSpPr>
          <p:cNvPr id="6" name="Text Box 12"/>
          <p:cNvSpPr txBox="1">
            <a:spLocks noChangeArrowheads="1"/>
          </p:cNvSpPr>
          <p:nvPr/>
        </p:nvSpPr>
        <p:spPr bwMode="auto">
          <a:xfrm>
            <a:off x="42863" y="2903538"/>
            <a:ext cx="2209800" cy="1816100"/>
          </a:xfrm>
          <a:prstGeom prst="rect">
            <a:avLst/>
          </a:prstGeom>
          <a:solidFill>
            <a:srgbClr val="FFFFFF"/>
          </a:solidFill>
          <a:ln w="9525">
            <a:noFill/>
            <a:miter lim="800000"/>
            <a:headEnd/>
            <a:tailEnd/>
          </a:ln>
        </p:spPr>
        <p:txBody>
          <a:bodyPr>
            <a:prstTxWarp prst="textNoShape">
              <a:avLst/>
            </a:prstTxWarp>
            <a:spAutoFit/>
          </a:bodyPr>
          <a:lstStyle/>
          <a:p>
            <a:pPr defTabSz="914400" eaLnBrk="0" hangingPunct="0">
              <a:spcBef>
                <a:spcPct val="50000"/>
              </a:spcBef>
              <a:defRPr/>
            </a:pPr>
            <a:r>
              <a:rPr lang="en-US" sz="1600" b="1" kern="0" dirty="0">
                <a:solidFill>
                  <a:srgbClr val="000090"/>
                </a:solidFill>
                <a:latin typeface="Arial"/>
              </a:rPr>
              <a:t>Hourly NO</a:t>
            </a:r>
            <a:r>
              <a:rPr lang="en-US" sz="1600" b="1" kern="0" baseline="-25000" dirty="0">
                <a:solidFill>
                  <a:srgbClr val="000090"/>
                </a:solidFill>
                <a:latin typeface="Arial"/>
              </a:rPr>
              <a:t>2</a:t>
            </a:r>
            <a:r>
              <a:rPr lang="en-US" sz="1600" b="1" kern="0" dirty="0">
                <a:solidFill>
                  <a:srgbClr val="000090"/>
                </a:solidFill>
                <a:latin typeface="Arial"/>
              </a:rPr>
              <a:t> surface concentration and integrated column calculated by CMAQ air quality model: Houston, TX, June 22-23, 2005</a:t>
            </a:r>
          </a:p>
        </p:txBody>
      </p:sp>
      <p:sp>
        <p:nvSpPr>
          <p:cNvPr id="7" name="TextBox 7"/>
          <p:cNvSpPr txBox="1">
            <a:spLocks noChangeArrowheads="1"/>
          </p:cNvSpPr>
          <p:nvPr/>
        </p:nvSpPr>
        <p:spPr bwMode="auto">
          <a:xfrm>
            <a:off x="3738780" y="5638800"/>
            <a:ext cx="757238" cy="276225"/>
          </a:xfrm>
          <a:prstGeom prst="rect">
            <a:avLst/>
          </a:prstGeom>
          <a:solidFill>
            <a:srgbClr val="FFFFFF"/>
          </a:solidFill>
          <a:ln w="9525">
            <a:noFill/>
            <a:miter lim="800000"/>
            <a:headEnd/>
            <a:tailEnd/>
          </a:ln>
        </p:spPr>
        <p:txBody>
          <a:bodyPr wrap="none">
            <a:prstTxWarp prst="textNoShape">
              <a:avLst/>
            </a:prstTxWarp>
            <a:spAutoFit/>
          </a:bodyPr>
          <a:lstStyle/>
          <a:p>
            <a:pPr defTabSz="914400">
              <a:defRPr/>
            </a:pPr>
            <a:r>
              <a:rPr lang="en-US" sz="1200" b="1" kern="0" dirty="0">
                <a:solidFill>
                  <a:srgbClr val="000000"/>
                </a:solidFill>
                <a:latin typeface="Arial"/>
              </a:rPr>
              <a:t>June 22</a:t>
            </a:r>
          </a:p>
        </p:txBody>
      </p:sp>
      <p:sp>
        <p:nvSpPr>
          <p:cNvPr id="8" name="TextBox 9"/>
          <p:cNvSpPr txBox="1">
            <a:spLocks noChangeArrowheads="1"/>
          </p:cNvSpPr>
          <p:nvPr/>
        </p:nvSpPr>
        <p:spPr bwMode="auto">
          <a:xfrm>
            <a:off x="5264160" y="5638800"/>
            <a:ext cx="1406525" cy="261938"/>
          </a:xfrm>
          <a:prstGeom prst="rect">
            <a:avLst/>
          </a:prstGeom>
          <a:solidFill>
            <a:srgbClr val="FFFFFF"/>
          </a:solidFill>
          <a:ln w="9525">
            <a:noFill/>
            <a:miter lim="800000"/>
            <a:headEnd/>
            <a:tailEnd/>
          </a:ln>
        </p:spPr>
        <p:txBody>
          <a:bodyPr wrap="none">
            <a:prstTxWarp prst="textNoShape">
              <a:avLst/>
            </a:prstTxWarp>
            <a:spAutoFit/>
          </a:bodyPr>
          <a:lstStyle/>
          <a:p>
            <a:pPr defTabSz="914400">
              <a:defRPr/>
            </a:pPr>
            <a:r>
              <a:rPr lang="en-US" sz="1100" b="1" kern="0" dirty="0">
                <a:solidFill>
                  <a:srgbClr val="000000"/>
                </a:solidFill>
                <a:latin typeface="Arial"/>
              </a:rPr>
              <a:t>Hour of Day (UTC)</a:t>
            </a:r>
          </a:p>
        </p:txBody>
      </p:sp>
      <p:sp>
        <p:nvSpPr>
          <p:cNvPr id="9" name="TextBox 8"/>
          <p:cNvSpPr txBox="1">
            <a:spLocks noChangeArrowheads="1"/>
          </p:cNvSpPr>
          <p:nvPr/>
        </p:nvSpPr>
        <p:spPr bwMode="auto">
          <a:xfrm>
            <a:off x="7144680" y="5638800"/>
            <a:ext cx="757238" cy="276225"/>
          </a:xfrm>
          <a:prstGeom prst="rect">
            <a:avLst/>
          </a:prstGeom>
          <a:solidFill>
            <a:srgbClr val="FFFFFF"/>
          </a:solidFill>
          <a:ln w="9525">
            <a:noFill/>
            <a:miter lim="800000"/>
            <a:headEnd/>
            <a:tailEnd/>
          </a:ln>
        </p:spPr>
        <p:txBody>
          <a:bodyPr wrap="none">
            <a:prstTxWarp prst="textNoShape">
              <a:avLst/>
            </a:prstTxWarp>
            <a:spAutoFit/>
          </a:bodyPr>
          <a:lstStyle/>
          <a:p>
            <a:pPr defTabSz="914400">
              <a:defRPr/>
            </a:pPr>
            <a:r>
              <a:rPr lang="en-US" sz="1200" b="1" kern="0" dirty="0">
                <a:solidFill>
                  <a:srgbClr val="000000"/>
                </a:solidFill>
                <a:latin typeface="Arial"/>
              </a:rPr>
              <a:t>June 23</a:t>
            </a:r>
          </a:p>
        </p:txBody>
      </p:sp>
      <p:sp>
        <p:nvSpPr>
          <p:cNvPr id="10" name="Text Box 42"/>
          <p:cNvSpPr txBox="1">
            <a:spLocks noChangeArrowheads="1"/>
          </p:cNvSpPr>
          <p:nvPr/>
        </p:nvSpPr>
        <p:spPr bwMode="auto">
          <a:xfrm>
            <a:off x="279400" y="5943600"/>
            <a:ext cx="8678863" cy="307975"/>
          </a:xfrm>
          <a:prstGeom prst="rect">
            <a:avLst/>
          </a:prstGeom>
          <a:noFill/>
          <a:ln w="19050">
            <a:solidFill>
              <a:srgbClr val="FF0000"/>
            </a:solidFill>
            <a:miter lim="800000"/>
            <a:headEnd/>
            <a:tailEnd/>
          </a:ln>
        </p:spPr>
        <p:txBody>
          <a:bodyPr>
            <a:prstTxWarp prst="textNoShape">
              <a:avLst/>
            </a:prstTxWarp>
            <a:spAutoFit/>
          </a:bodyPr>
          <a:lstStyle/>
          <a:p>
            <a:pPr eaLnBrk="0" hangingPunct="0">
              <a:spcBef>
                <a:spcPct val="50000"/>
              </a:spcBef>
            </a:pPr>
            <a:r>
              <a:rPr lang="en-US" sz="1400" b="1" dirty="0">
                <a:solidFill>
                  <a:srgbClr val="000090"/>
                </a:solidFill>
                <a:latin typeface="Arial"/>
              </a:rPr>
              <a:t>LEO observations provide limited information on rapidly varying emissions, chemistry, &amp; transport</a:t>
            </a:r>
          </a:p>
        </p:txBody>
      </p:sp>
      <p:sp>
        <p:nvSpPr>
          <p:cNvPr id="11" name="Text Box 27"/>
          <p:cNvSpPr txBox="1">
            <a:spLocks noChangeArrowheads="1"/>
          </p:cNvSpPr>
          <p:nvPr/>
        </p:nvSpPr>
        <p:spPr bwMode="auto">
          <a:xfrm>
            <a:off x="279400" y="6278108"/>
            <a:ext cx="8678863" cy="307975"/>
          </a:xfrm>
          <a:prstGeom prst="rect">
            <a:avLst/>
          </a:prstGeom>
          <a:solidFill>
            <a:srgbClr val="FCFF32"/>
          </a:solidFill>
          <a:ln w="19050">
            <a:solidFill>
              <a:schemeClr val="tx1"/>
            </a:solidFill>
            <a:miter lim="800000"/>
            <a:headEnd/>
            <a:tailEnd/>
          </a:ln>
        </p:spPr>
        <p:txBody>
          <a:bodyPr>
            <a:prstTxWarp prst="textNoShape">
              <a:avLst/>
            </a:prstTxWarp>
            <a:spAutoFit/>
          </a:bodyPr>
          <a:lstStyle/>
          <a:p>
            <a:pPr eaLnBrk="0" hangingPunct="0">
              <a:spcBef>
                <a:spcPct val="50000"/>
              </a:spcBef>
            </a:pPr>
            <a:r>
              <a:rPr lang="en-US" sz="1400" b="1" dirty="0">
                <a:solidFill>
                  <a:srgbClr val="000090"/>
                </a:solidFill>
                <a:latin typeface="Arial"/>
              </a:rPr>
              <a:t>GEO will provide observations at temporal and spatial scales highly relevant to air quality processes</a:t>
            </a: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38</a:t>
            </a:fld>
            <a:endParaRPr lang="en-US" dirty="0">
              <a:solidFill>
                <a:prstClr val="black">
                  <a:tint val="75000"/>
                </a:prstClr>
              </a:solidFill>
              <a:latin typeface="Calibri"/>
            </a:endParaRPr>
          </a:p>
        </p:txBody>
      </p:sp>
      <p:sp>
        <p:nvSpPr>
          <p:cNvPr id="12" name="TextBox 11"/>
          <p:cNvSpPr txBox="1"/>
          <p:nvPr/>
        </p:nvSpPr>
        <p:spPr>
          <a:xfrm>
            <a:off x="5467919" y="3191534"/>
            <a:ext cx="3110182" cy="461665"/>
          </a:xfrm>
          <a:prstGeom prst="rect">
            <a:avLst/>
          </a:prstGeom>
          <a:noFill/>
        </p:spPr>
        <p:txBody>
          <a:bodyPr wrap="square" rtlCol="0">
            <a:spAutoFit/>
          </a:bodyPr>
          <a:lstStyle/>
          <a:p>
            <a:r>
              <a:rPr lang="en-US" sz="2400" b="1" dirty="0" smtClean="0">
                <a:solidFill>
                  <a:srgbClr val="000090"/>
                </a:solidFill>
                <a:latin typeface="Arial"/>
                <a:cs typeface="Arial"/>
              </a:rPr>
              <a:t>Fishman </a:t>
            </a:r>
            <a:r>
              <a:rPr lang="en-US" sz="2400" b="1" i="1" dirty="0" smtClean="0">
                <a:solidFill>
                  <a:srgbClr val="000090"/>
                </a:solidFill>
                <a:latin typeface="Arial"/>
                <a:cs typeface="Arial"/>
              </a:rPr>
              <a:t>et al</a:t>
            </a:r>
            <a:r>
              <a:rPr lang="en-US" sz="2400" b="1" dirty="0" smtClean="0">
                <a:solidFill>
                  <a:srgbClr val="000090"/>
                </a:solidFill>
                <a:latin typeface="Arial"/>
                <a:cs typeface="Arial"/>
              </a:rPr>
              <a:t>., 2008</a:t>
            </a:r>
            <a:endParaRPr lang="en-US" sz="2400" b="1" dirty="0">
              <a:solidFill>
                <a:srgbClr val="000090"/>
              </a:solidFill>
              <a:latin typeface="Arial"/>
              <a:cs typeface="Arial"/>
            </a:endParaRPr>
          </a:p>
        </p:txBody>
      </p:sp>
    </p:spTree>
    <p:extLst>
      <p:ext uri="{BB962C8B-B14F-4D97-AF65-F5344CB8AC3E}">
        <p14:creationId xmlns:p14="http://schemas.microsoft.com/office/powerpoint/2010/main" val="173978564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Coverage comparisons</a:t>
            </a:r>
            <a:endParaRPr lang="en-US" sz="3200" dirty="0">
              <a:solidFill>
                <a:schemeClr val="bg1">
                  <a:lumMod val="85000"/>
                </a:schemeClr>
              </a:solidFil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2" name="Slide Number Placeholder 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39</a:t>
            </a:fld>
            <a:endParaRPr lang="en-US" dirty="0">
              <a:solidFill>
                <a:prstClr val="black">
                  <a:tint val="75000"/>
                </a:prstClr>
              </a:solidFill>
              <a:latin typeface="Calibri"/>
            </a:endParaRPr>
          </a:p>
        </p:txBody>
      </p:sp>
      <p:pic>
        <p:nvPicPr>
          <p:cNvPr id="5" name="Picture 4"/>
          <p:cNvPicPr>
            <a:picLocks noChangeAspect="1"/>
          </p:cNvPicPr>
          <p:nvPr/>
        </p:nvPicPr>
        <p:blipFill rotWithShape="1">
          <a:blip r:embed="rId3"/>
          <a:srcRect l="4188" r="4122"/>
          <a:stretch/>
        </p:blipFill>
        <p:spPr>
          <a:xfrm>
            <a:off x="595808" y="2923085"/>
            <a:ext cx="5742825" cy="3945864"/>
          </a:xfrm>
          <a:prstGeom prst="rect">
            <a:avLst/>
          </a:prstGeom>
        </p:spPr>
      </p:pic>
      <p:sp>
        <p:nvSpPr>
          <p:cNvPr id="6" name="TextBox 5"/>
          <p:cNvSpPr txBox="1"/>
          <p:nvPr/>
        </p:nvSpPr>
        <p:spPr>
          <a:xfrm>
            <a:off x="6500832" y="4142354"/>
            <a:ext cx="2367722" cy="1569660"/>
          </a:xfrm>
          <a:prstGeom prst="rect">
            <a:avLst/>
          </a:prstGeom>
          <a:noFill/>
        </p:spPr>
        <p:txBody>
          <a:bodyPr wrap="square" rtlCol="0">
            <a:spAutoFit/>
          </a:bodyPr>
          <a:lstStyle/>
          <a:p>
            <a:r>
              <a:rPr lang="en-US" sz="2400" b="1" dirty="0" smtClean="0">
                <a:solidFill>
                  <a:srgbClr val="000090"/>
                </a:solidFill>
                <a:latin typeface="Arial"/>
                <a:cs typeface="Arial"/>
              </a:rPr>
              <a:t>~ 1/300 of GOME-2</a:t>
            </a:r>
          </a:p>
          <a:p>
            <a:endParaRPr lang="en-US" sz="2400" b="1" dirty="0" smtClean="0">
              <a:solidFill>
                <a:srgbClr val="000090"/>
              </a:solidFill>
              <a:latin typeface="Arial"/>
              <a:cs typeface="Arial"/>
            </a:endParaRPr>
          </a:p>
          <a:p>
            <a:r>
              <a:rPr lang="en-US" sz="2400" b="1" dirty="0" smtClean="0">
                <a:solidFill>
                  <a:srgbClr val="000090"/>
                </a:solidFill>
                <a:latin typeface="Arial"/>
                <a:cs typeface="Arial"/>
              </a:rPr>
              <a:t>~ 1/30 of OMI</a:t>
            </a:r>
            <a:endParaRPr lang="en-US" sz="2400" b="1" dirty="0">
              <a:solidFill>
                <a:srgbClr val="000090"/>
              </a:solidFill>
              <a:latin typeface="Arial"/>
              <a:cs typeface="Arial"/>
            </a:endParaRPr>
          </a:p>
        </p:txBody>
      </p:sp>
      <p:sp>
        <p:nvSpPr>
          <p:cNvPr id="7" name="Rectangle 6"/>
          <p:cNvSpPr/>
          <p:nvPr/>
        </p:nvSpPr>
        <p:spPr>
          <a:xfrm>
            <a:off x="-16933" y="974409"/>
            <a:ext cx="9160933" cy="1969770"/>
          </a:xfrm>
          <a:prstGeom prst="rect">
            <a:avLst/>
          </a:prstGeom>
        </p:spPr>
        <p:txBody>
          <a:bodyPr wrap="square">
            <a:spAutoFit/>
          </a:bodyPr>
          <a:lstStyle/>
          <a:p>
            <a:pPr marL="342900" lvl="1" indent="-342900" defTabSz="914400">
              <a:buFont typeface="Arial"/>
              <a:buChar char="•"/>
              <a:defRPr/>
            </a:pPr>
            <a:r>
              <a:rPr lang="en-US" sz="2200" b="1" dirty="0">
                <a:solidFill>
                  <a:srgbClr val="000090"/>
                </a:solidFill>
                <a:latin typeface="Arial"/>
                <a:ea typeface="ＭＳ Ｐゴシック" charset="0"/>
                <a:cs typeface="Arial"/>
              </a:rPr>
              <a:t>Spatial </a:t>
            </a:r>
            <a:r>
              <a:rPr lang="en-US" sz="2200" b="1" dirty="0" smtClean="0">
                <a:solidFill>
                  <a:srgbClr val="000090"/>
                </a:solidFill>
                <a:latin typeface="Arial"/>
                <a:ea typeface="ＭＳ Ｐゴシック" charset="0"/>
                <a:cs typeface="Arial"/>
              </a:rPr>
              <a:t>resolution</a:t>
            </a:r>
            <a:r>
              <a:rPr lang="en-US" sz="2200" b="1" dirty="0">
                <a:solidFill>
                  <a:srgbClr val="000090"/>
                </a:solidFill>
                <a:latin typeface="Arial"/>
                <a:ea typeface="ＭＳ Ｐゴシック" charset="0"/>
                <a:cs typeface="Arial"/>
              </a:rPr>
              <a:t>: </a:t>
            </a:r>
            <a:r>
              <a:rPr lang="en-US" sz="2200" b="1" dirty="0" smtClean="0">
                <a:solidFill>
                  <a:srgbClr val="000090"/>
                </a:solidFill>
                <a:latin typeface="Arial"/>
                <a:ea typeface="ＭＳ Ｐゴシック" charset="0"/>
                <a:cs typeface="Arial"/>
              </a:rPr>
              <a:t>allows </a:t>
            </a:r>
            <a:r>
              <a:rPr lang="en-US" sz="2200" b="1" dirty="0">
                <a:solidFill>
                  <a:srgbClr val="000090"/>
                </a:solidFill>
                <a:latin typeface="Arial"/>
                <a:ea typeface="ＭＳ Ｐゴシック" charset="0"/>
                <a:cs typeface="Arial"/>
              </a:rPr>
              <a:t>tracking pollution at sub-urban scale </a:t>
            </a:r>
          </a:p>
          <a:p>
            <a:pPr marL="800100" lvl="2" indent="-342900" defTabSz="914400">
              <a:buFont typeface="Lucida Grande"/>
              <a:buChar char="-"/>
              <a:defRPr/>
            </a:pPr>
            <a:r>
              <a:rPr lang="en-US" sz="2000" b="1" kern="0" dirty="0" smtClean="0">
                <a:solidFill>
                  <a:srgbClr val="000090"/>
                </a:solidFill>
                <a:latin typeface="Arial"/>
              </a:rPr>
              <a:t>GEO at 100°W: 2.1 </a:t>
            </a:r>
            <a:r>
              <a:rPr lang="en-US" sz="2000" b="1" kern="0" dirty="0">
                <a:solidFill>
                  <a:srgbClr val="000090"/>
                </a:solidFill>
                <a:latin typeface="Arial"/>
              </a:rPr>
              <a:t>km N/S × </a:t>
            </a:r>
            <a:r>
              <a:rPr lang="en-US" sz="2000" b="1" kern="0" dirty="0" smtClean="0">
                <a:solidFill>
                  <a:srgbClr val="000090"/>
                </a:solidFill>
                <a:latin typeface="Arial"/>
              </a:rPr>
              <a:t>4.7 </a:t>
            </a:r>
            <a:r>
              <a:rPr lang="en-US" sz="2000" b="1" kern="0" dirty="0">
                <a:solidFill>
                  <a:srgbClr val="000090"/>
                </a:solidFill>
                <a:latin typeface="Arial"/>
              </a:rPr>
              <a:t>km E/</a:t>
            </a:r>
            <a:r>
              <a:rPr lang="en-US" sz="2000" b="1" kern="0" dirty="0" smtClean="0">
                <a:solidFill>
                  <a:srgbClr val="000090"/>
                </a:solidFill>
                <a:latin typeface="Arial"/>
              </a:rPr>
              <a:t>W = 9.8 km</a:t>
            </a:r>
            <a:r>
              <a:rPr lang="en-US" sz="2000" b="1" kern="0" baseline="30000" dirty="0" smtClean="0">
                <a:solidFill>
                  <a:srgbClr val="000090"/>
                </a:solidFill>
                <a:latin typeface="Arial"/>
              </a:rPr>
              <a:t>2</a:t>
            </a:r>
            <a:r>
              <a:rPr lang="en-US" sz="2000" b="1" kern="0" dirty="0" smtClean="0">
                <a:solidFill>
                  <a:srgbClr val="000090"/>
                </a:solidFill>
                <a:latin typeface="Arial"/>
              </a:rPr>
              <a:t> (native) at center of FOR (36.5</a:t>
            </a:r>
            <a:r>
              <a:rPr lang="en-US" sz="2000" b="1" kern="0" dirty="0">
                <a:solidFill>
                  <a:srgbClr val="000090"/>
                </a:solidFill>
                <a:latin typeface="Arial"/>
              </a:rPr>
              <a:t>°</a:t>
            </a:r>
            <a:r>
              <a:rPr lang="en-US" sz="2000" b="1" kern="0" dirty="0" smtClean="0">
                <a:solidFill>
                  <a:srgbClr val="000090"/>
                </a:solidFill>
                <a:latin typeface="Arial"/>
              </a:rPr>
              <a:t>N, 100</a:t>
            </a:r>
            <a:r>
              <a:rPr lang="en-US" sz="2000" b="1" kern="0" dirty="0">
                <a:solidFill>
                  <a:srgbClr val="000090"/>
                </a:solidFill>
                <a:latin typeface="Arial"/>
              </a:rPr>
              <a:t>°</a:t>
            </a:r>
            <a:r>
              <a:rPr lang="en-US" sz="2000" b="1" kern="0" dirty="0" smtClean="0">
                <a:solidFill>
                  <a:srgbClr val="000090"/>
                </a:solidFill>
                <a:latin typeface="Arial"/>
              </a:rPr>
              <a:t>W)</a:t>
            </a:r>
            <a:endParaRPr lang="en-US" sz="2000" b="1" kern="0" dirty="0">
              <a:solidFill>
                <a:srgbClr val="000090"/>
              </a:solidFill>
              <a:latin typeface="Arial"/>
            </a:endParaRPr>
          </a:p>
          <a:p>
            <a:pPr marL="800100" lvl="2" indent="-342900" defTabSz="914400">
              <a:buFont typeface="Lucida Grande"/>
              <a:buChar char="-"/>
              <a:defRPr/>
            </a:pPr>
            <a:r>
              <a:rPr lang="en-US" sz="2000" b="1" kern="0" dirty="0" smtClean="0">
                <a:solidFill>
                  <a:srgbClr val="000090"/>
                </a:solidFill>
                <a:latin typeface="Arial"/>
              </a:rPr>
              <a:t>Full resolution for NO</a:t>
            </a:r>
            <a:r>
              <a:rPr lang="en-US" sz="2000" b="1" kern="0" baseline="-25000" dirty="0" smtClean="0">
                <a:solidFill>
                  <a:srgbClr val="000090"/>
                </a:solidFill>
                <a:latin typeface="Arial"/>
              </a:rPr>
              <a:t>2</a:t>
            </a:r>
            <a:r>
              <a:rPr lang="en-US" sz="2000" b="1" kern="0" dirty="0" smtClean="0">
                <a:solidFill>
                  <a:srgbClr val="000090"/>
                </a:solidFill>
                <a:latin typeface="Arial"/>
              </a:rPr>
              <a:t>, HCHO, total O</a:t>
            </a:r>
            <a:r>
              <a:rPr lang="en-US" sz="2000" b="1" kern="0" baseline="-25000" dirty="0" smtClean="0">
                <a:solidFill>
                  <a:srgbClr val="000090"/>
                </a:solidFill>
                <a:latin typeface="Arial"/>
              </a:rPr>
              <a:t>3</a:t>
            </a:r>
            <a:r>
              <a:rPr lang="en-US" sz="2000" b="1" kern="0" dirty="0" smtClean="0">
                <a:solidFill>
                  <a:srgbClr val="000090"/>
                </a:solidFill>
                <a:latin typeface="Arial"/>
              </a:rPr>
              <a:t> products</a:t>
            </a:r>
          </a:p>
          <a:p>
            <a:pPr marL="800100" lvl="2" indent="-342900" defTabSz="914400">
              <a:buFont typeface="Lucida Grande"/>
              <a:buChar char="-"/>
              <a:defRPr/>
            </a:pPr>
            <a:r>
              <a:rPr lang="en-US" sz="2000" b="1" kern="0" dirty="0" smtClean="0">
                <a:solidFill>
                  <a:srgbClr val="000090"/>
                </a:solidFill>
                <a:latin typeface="Arial"/>
              </a:rPr>
              <a:t>Co-add 4 N/S pixels for O</a:t>
            </a:r>
            <a:r>
              <a:rPr lang="en-US" sz="2000" b="1" kern="0" baseline="-25000" dirty="0" smtClean="0">
                <a:solidFill>
                  <a:srgbClr val="000090"/>
                </a:solidFill>
                <a:latin typeface="Arial"/>
              </a:rPr>
              <a:t>3</a:t>
            </a:r>
            <a:r>
              <a:rPr lang="en-US" sz="2000" b="1" kern="0" dirty="0" smtClean="0">
                <a:solidFill>
                  <a:srgbClr val="000090"/>
                </a:solidFill>
                <a:latin typeface="Arial"/>
              </a:rPr>
              <a:t> profile product: 8.4 km N/S </a:t>
            </a:r>
            <a:r>
              <a:rPr lang="en-US" sz="2000" b="1" kern="0" dirty="0">
                <a:solidFill>
                  <a:srgbClr val="000090"/>
                </a:solidFill>
                <a:latin typeface="Arial"/>
              </a:rPr>
              <a:t>× </a:t>
            </a:r>
            <a:r>
              <a:rPr lang="en-US" sz="2000" b="1" kern="0" dirty="0" smtClean="0">
                <a:solidFill>
                  <a:srgbClr val="000090"/>
                </a:solidFill>
                <a:latin typeface="Arial"/>
              </a:rPr>
              <a:t>4.7 </a:t>
            </a:r>
            <a:r>
              <a:rPr lang="en-US" sz="2000" b="1" kern="0" dirty="0">
                <a:solidFill>
                  <a:srgbClr val="000090"/>
                </a:solidFill>
                <a:latin typeface="Arial"/>
              </a:rPr>
              <a:t>km E/W </a:t>
            </a:r>
          </a:p>
          <a:p>
            <a:pPr marL="800100" lvl="2" indent="-342900" defTabSz="914400">
              <a:buFont typeface="Wingdings" charset="2"/>
              <a:buChar char="Ø"/>
              <a:defRPr/>
            </a:pPr>
            <a:endParaRPr lang="en-US" sz="2000" kern="0" dirty="0">
              <a:solidFill>
                <a:srgbClr val="000090"/>
              </a:solidFill>
              <a:latin typeface="Arial"/>
            </a:endParaRPr>
          </a:p>
        </p:txBody>
      </p:sp>
    </p:spTree>
    <p:extLst>
      <p:ext uri="{BB962C8B-B14F-4D97-AF65-F5344CB8AC3E}">
        <p14:creationId xmlns:p14="http://schemas.microsoft.com/office/powerpoint/2010/main" val="243037845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0"/>
            <a:ext cx="5972807" cy="990600"/>
          </a:xfrm>
        </p:spPr>
        <p:txBody>
          <a:bodyPr/>
          <a:lstStyle/>
          <a:p>
            <a:pPr fontAlgn="base">
              <a:spcAft>
                <a:spcPct val="0"/>
              </a:spcAft>
            </a:pPr>
            <a:r>
              <a:rPr lang="en-US" dirty="0" smtClean="0">
                <a:solidFill>
                  <a:schemeClr val="bg1"/>
                </a:solidFill>
                <a:cs typeface="Arial" charset="0"/>
              </a:rPr>
              <a:t>Low Earth orbit:</a:t>
            </a:r>
            <a:br>
              <a:rPr lang="en-US" dirty="0" smtClean="0">
                <a:solidFill>
                  <a:schemeClr val="bg1"/>
                </a:solidFill>
                <a:cs typeface="Arial" charset="0"/>
              </a:rPr>
            </a:br>
            <a:r>
              <a:rPr lang="en-US" dirty="0" smtClean="0">
                <a:solidFill>
                  <a:schemeClr val="bg1"/>
                </a:solidFill>
                <a:cs typeface="Arial" charset="0"/>
              </a:rPr>
              <a:t>Sun-synchronous nadir heritage</a:t>
            </a: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ea typeface="ＭＳ Ｐゴシック"/>
              </a:rPr>
              <a:t>4/10/17</a:t>
            </a:r>
            <a:endParaRPr lang="en-US" dirty="0">
              <a:solidFill>
                <a:prstClr val="black">
                  <a:tint val="75000"/>
                </a:prstClr>
              </a:solidFill>
              <a:latin typeface="Calibri"/>
              <a:ea typeface="ＭＳ Ｐゴシック"/>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4</a:t>
            </a:fld>
            <a:endParaRPr lang="en-US" dirty="0">
              <a:solidFill>
                <a:prstClr val="black">
                  <a:tint val="75000"/>
                </a:prstClr>
              </a:solidFill>
              <a:latin typeface="Calibri"/>
              <a:ea typeface="ＭＳ Ｐゴシック"/>
            </a:endParaRPr>
          </a:p>
        </p:txBody>
      </p:sp>
      <p:graphicFrame>
        <p:nvGraphicFramePr>
          <p:cNvPr id="7" name="Group 4"/>
          <p:cNvGraphicFramePr>
            <a:graphicFrameLocks noGrp="1"/>
          </p:cNvGraphicFramePr>
          <p:nvPr>
            <p:extLst>
              <p:ext uri="{D42A27DB-BD31-4B8C-83A1-F6EECF244321}">
                <p14:modId xmlns:p14="http://schemas.microsoft.com/office/powerpoint/2010/main" val="2612962507"/>
              </p:ext>
            </p:extLst>
          </p:nvPr>
        </p:nvGraphicFramePr>
        <p:xfrm>
          <a:off x="0" y="990600"/>
          <a:ext cx="9144000" cy="4531462"/>
        </p:xfrm>
        <a:graphic>
          <a:graphicData uri="http://schemas.openxmlformats.org/drawingml/2006/table">
            <a:tbl>
              <a:tblPr/>
              <a:tblGrid>
                <a:gridCol w="1456028"/>
                <a:gridCol w="1279357"/>
                <a:gridCol w="1836615"/>
                <a:gridCol w="1692140"/>
                <a:gridCol w="1625958"/>
                <a:gridCol w="1253902"/>
              </a:tblGrid>
              <a:tr h="55278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Instrument</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61F5"/>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Detectors</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61F5"/>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Spectral Coverage [nm]</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61F5"/>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Spectral </a:t>
                      </a:r>
                      <a:r>
                        <a:rPr kumimoji="0" lang="en-US" sz="1800" b="1" i="0" u="none" strike="noStrike" cap="none" normalizeH="0" baseline="0" dirty="0" smtClean="0">
                          <a:ln>
                            <a:noFill/>
                          </a:ln>
                          <a:solidFill>
                            <a:schemeClr val="bg1"/>
                          </a:solidFill>
                          <a:effectLst/>
                          <a:latin typeface="Arial" charset="0"/>
                          <a:ea typeface="ＭＳ Ｐゴシック" charset="0"/>
                          <a:cs typeface="ＭＳ Ｐゴシック" charset="0"/>
                        </a:rPr>
                        <a:t>Res. </a:t>
                      </a: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[nm]</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61F5"/>
                    </a:solidFill>
                  </a:tcPr>
                </a:tc>
                <a:tc>
                  <a:txBody>
                    <a:bodyPr/>
                    <a:lstStyle/>
                    <a:p>
                      <a:pPr marL="0" marR="0" lvl="0" indent="0" algn="ctr" defTabSz="914400" rtl="0" eaLnBrk="1" fontAlgn="base" latinLnBrk="0" hangingPunct="1">
                        <a:lnSpc>
                          <a:spcPct val="100000"/>
                        </a:lnSpc>
                        <a:spcBef>
                          <a:spcPts val="350"/>
                        </a:spcBef>
                        <a:spcAft>
                          <a:spcPct val="0"/>
                        </a:spcAft>
                        <a:buClr>
                          <a:srgbClr val="FFFF00"/>
                        </a:buClr>
                        <a:buSzPct val="100000"/>
                        <a:buFont typeface="Arial Unicode MS" charset="0"/>
                        <a:buNone/>
                        <a:tabLst/>
                      </a:pP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Ground Pixel Size [km</a:t>
                      </a:r>
                      <a:r>
                        <a:rPr kumimoji="0" lang="en-US" sz="1800" b="1" i="0" u="none" strike="noStrike" cap="none" normalizeH="0" baseline="30000" dirty="0">
                          <a:ln>
                            <a:noFill/>
                          </a:ln>
                          <a:solidFill>
                            <a:schemeClr val="bg1"/>
                          </a:solidFill>
                          <a:effectLst/>
                          <a:latin typeface="Arial" charset="0"/>
                          <a:ea typeface="ＭＳ Ｐゴシック" charset="0"/>
                          <a:cs typeface="ＭＳ Ｐゴシック" charset="0"/>
                        </a:rPr>
                        <a:t>2</a:t>
                      </a: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61F5"/>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Global Coverage</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61F5"/>
                    </a:solidFill>
                  </a:tcPr>
                </a:tc>
              </a:tr>
              <a:tr h="542834">
                <a:tc>
                  <a:txBody>
                    <a:bodyPr/>
                    <a:lstStyle/>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charset="0"/>
                        <a:buNone/>
                        <a:tabLst/>
                      </a:pP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GOME-1 (1995-2011)</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Linear Arrays</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240-790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0.2-0.4</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40×320 (40×80 zoom)</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3 days</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1516">
                <a:tc>
                  <a:txBody>
                    <a:bodyPr/>
                    <a:lstStyle/>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SCIAMACHY (</a:t>
                      </a: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2002-2012)</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Linear Arrays</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240-2380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0.2-1.5</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30×30/60/90 </a:t>
                      </a: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30×120/240</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6 days</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7569">
                <a:tc>
                  <a:txBody>
                    <a:bodyPr/>
                    <a:lstStyle/>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OMI </a:t>
                      </a: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a:t>
                      </a: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2004</a:t>
                      </a: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2-D CCD</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270-500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0.42-0.63</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13×24 </a:t>
                      </a: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42×162</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daily</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9883">
                <a:tc>
                  <a:txBody>
                    <a:bodyPr/>
                    <a:lstStyle/>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GOME-</a:t>
                      </a: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2a,b </a:t>
                      </a: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a:t>
                      </a: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2006, 2012)</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charset="0"/>
                        <a:buNone/>
                        <a:tabLst/>
                      </a:pP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Linear Arrays</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240-790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0.24-0.53</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40×80</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(40×10 </a:t>
                      </a: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zoom)</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near-daily</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551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OMPS-1</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(2011)</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2-D</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CCDs</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250-380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0.42-1.0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50×50</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daily</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 name="Text Box 3"/>
          <p:cNvSpPr txBox="1">
            <a:spLocks noChangeArrowheads="1"/>
          </p:cNvSpPr>
          <p:nvPr/>
        </p:nvSpPr>
        <p:spPr bwMode="auto">
          <a:xfrm>
            <a:off x="0" y="5638800"/>
            <a:ext cx="9144000" cy="1017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57200" eaLnBrk="0" hangingPunct="0">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cs typeface="ＭＳ Ｐゴシック" charset="0"/>
              </a:defRPr>
            </a:lvl1pPr>
            <a:lvl2pPr marL="742950" indent="-285750" defTabSz="457200" eaLnBrk="0" hangingPunct="0">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2pPr>
            <a:lvl3pPr marL="1143000" indent="-228600" defTabSz="457200" eaLnBrk="0" hangingPunct="0">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3pPr>
            <a:lvl4pPr marL="1600200" indent="-228600" defTabSz="457200" eaLnBrk="0" hangingPunct="0">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4pPr>
            <a:lvl5pPr marL="2057400" indent="-228600" defTabSz="457200" eaLnBrk="0" hangingPunct="0">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9pPr>
          </a:lstStyle>
          <a:p>
            <a:pPr algn="ctr" eaLnBrk="1" fontAlgn="base" hangingPunct="1">
              <a:spcBef>
                <a:spcPct val="0"/>
              </a:spcBef>
              <a:spcAft>
                <a:spcPct val="0"/>
              </a:spcAft>
              <a:buClr>
                <a:srgbClr val="3333CC"/>
              </a:buClr>
              <a:buSzPct val="100000"/>
              <a:buFont typeface="Arial" charset="0"/>
              <a:buNone/>
            </a:pPr>
            <a:r>
              <a:rPr lang="en-US" dirty="0" smtClean="0">
                <a:solidFill>
                  <a:srgbClr val="FF0000"/>
                </a:solidFill>
                <a:cs typeface="Arial" charset="0"/>
              </a:rPr>
              <a:t>Previous experience (since 1985 at SAO and MPI)</a:t>
            </a:r>
          </a:p>
          <a:p>
            <a:pPr algn="ctr" eaLnBrk="1" fontAlgn="base" hangingPunct="1">
              <a:spcBef>
                <a:spcPct val="0"/>
              </a:spcBef>
              <a:spcAft>
                <a:spcPct val="0"/>
              </a:spcAft>
              <a:buClr>
                <a:srgbClr val="3333CC"/>
              </a:buClr>
              <a:buSzPct val="100000"/>
              <a:buFont typeface="Arial" charset="0"/>
              <a:buNone/>
            </a:pPr>
            <a:r>
              <a:rPr lang="en-US" sz="1800" dirty="0" smtClean="0">
                <a:solidFill>
                  <a:srgbClr val="1E03BD"/>
                </a:solidFill>
                <a:cs typeface="Arial" charset="0"/>
              </a:rPr>
              <a:t>Scientific and operational measurements of pollutants O</a:t>
            </a:r>
            <a:r>
              <a:rPr lang="en-US" sz="1800" baseline="-25000" dirty="0" smtClean="0">
                <a:solidFill>
                  <a:srgbClr val="1E03BD"/>
                </a:solidFill>
                <a:cs typeface="Arial" charset="0"/>
              </a:rPr>
              <a:t>3</a:t>
            </a:r>
            <a:r>
              <a:rPr lang="en-US" sz="1800" dirty="0" smtClean="0">
                <a:solidFill>
                  <a:srgbClr val="1E03BD"/>
                </a:solidFill>
                <a:cs typeface="Arial" charset="0"/>
              </a:rPr>
              <a:t>, NO</a:t>
            </a:r>
            <a:r>
              <a:rPr lang="en-US" sz="1800" baseline="-25000" dirty="0" smtClean="0">
                <a:solidFill>
                  <a:srgbClr val="1E03BD"/>
                </a:solidFill>
                <a:cs typeface="Arial" charset="0"/>
              </a:rPr>
              <a:t>2</a:t>
            </a:r>
            <a:r>
              <a:rPr lang="en-US" sz="1800" dirty="0" smtClean="0">
                <a:solidFill>
                  <a:srgbClr val="1E03BD"/>
                </a:solidFill>
                <a:cs typeface="Arial" charset="0"/>
              </a:rPr>
              <a:t>, SO</a:t>
            </a:r>
            <a:r>
              <a:rPr lang="en-US" sz="1800" baseline="-25000" dirty="0" smtClean="0">
                <a:solidFill>
                  <a:srgbClr val="1E03BD"/>
                </a:solidFill>
                <a:cs typeface="Arial" charset="0"/>
              </a:rPr>
              <a:t>2</a:t>
            </a:r>
            <a:r>
              <a:rPr lang="en-US" sz="1800" dirty="0" smtClean="0">
                <a:solidFill>
                  <a:srgbClr val="1E03BD"/>
                </a:solidFill>
                <a:cs typeface="Arial" charset="0"/>
              </a:rPr>
              <a:t>, H</a:t>
            </a:r>
            <a:r>
              <a:rPr lang="en-US" sz="1800" baseline="-25000" dirty="0" smtClean="0">
                <a:solidFill>
                  <a:srgbClr val="1E03BD"/>
                </a:solidFill>
                <a:cs typeface="Arial" charset="0"/>
              </a:rPr>
              <a:t>2</a:t>
            </a:r>
            <a:r>
              <a:rPr lang="en-US" sz="1800" dirty="0" smtClean="0">
                <a:solidFill>
                  <a:srgbClr val="1E03BD"/>
                </a:solidFill>
                <a:cs typeface="Arial" charset="0"/>
              </a:rPr>
              <a:t>CO, C</a:t>
            </a:r>
            <a:r>
              <a:rPr lang="en-US" sz="1800" baseline="-25000" dirty="0" smtClean="0">
                <a:solidFill>
                  <a:srgbClr val="1E03BD"/>
                </a:solidFill>
                <a:cs typeface="Arial" charset="0"/>
              </a:rPr>
              <a:t>2</a:t>
            </a:r>
            <a:r>
              <a:rPr lang="en-US" sz="1800" dirty="0" smtClean="0">
                <a:solidFill>
                  <a:srgbClr val="1E03BD"/>
                </a:solidFill>
                <a:cs typeface="Arial" charset="0"/>
              </a:rPr>
              <a:t>H</a:t>
            </a:r>
            <a:r>
              <a:rPr lang="en-US" sz="1800" baseline="-25000" dirty="0" smtClean="0">
                <a:solidFill>
                  <a:srgbClr val="1E03BD"/>
                </a:solidFill>
                <a:cs typeface="Arial" charset="0"/>
              </a:rPr>
              <a:t>2</a:t>
            </a:r>
            <a:r>
              <a:rPr lang="en-US" sz="1800" dirty="0" smtClean="0">
                <a:solidFill>
                  <a:srgbClr val="1E03BD"/>
                </a:solidFill>
                <a:cs typeface="Arial" charset="0"/>
              </a:rPr>
              <a:t>O</a:t>
            </a:r>
            <a:r>
              <a:rPr lang="en-US" sz="1800" baseline="-25000" dirty="0" smtClean="0">
                <a:solidFill>
                  <a:srgbClr val="1E03BD"/>
                </a:solidFill>
                <a:cs typeface="Arial" charset="0"/>
              </a:rPr>
              <a:t>2</a:t>
            </a:r>
            <a:r>
              <a:rPr lang="en-US" sz="1800" dirty="0" smtClean="0">
                <a:solidFill>
                  <a:srgbClr val="1E03BD"/>
                </a:solidFill>
                <a:cs typeface="Arial" charset="0"/>
              </a:rPr>
              <a:t> (</a:t>
            </a:r>
            <a:r>
              <a:rPr lang="en-US" sz="1800" dirty="0">
                <a:solidFill>
                  <a:srgbClr val="1E03BD"/>
                </a:solidFill>
                <a:cs typeface="Arial" charset="0"/>
              </a:rPr>
              <a:t>&amp;</a:t>
            </a:r>
            <a:r>
              <a:rPr lang="en-US" sz="1800" dirty="0" smtClean="0">
                <a:solidFill>
                  <a:srgbClr val="1E03BD"/>
                </a:solidFill>
                <a:cs typeface="Arial" charset="0"/>
              </a:rPr>
              <a:t> CO, CH</a:t>
            </a:r>
            <a:r>
              <a:rPr lang="en-US" sz="1800" baseline="-25000" dirty="0" smtClean="0">
                <a:solidFill>
                  <a:srgbClr val="1E03BD"/>
                </a:solidFill>
                <a:cs typeface="Arial" charset="0"/>
              </a:rPr>
              <a:t>4</a:t>
            </a:r>
            <a:r>
              <a:rPr lang="en-US" sz="1800" dirty="0" smtClean="0">
                <a:solidFill>
                  <a:srgbClr val="1E03BD"/>
                </a:solidFill>
                <a:cs typeface="Arial" charset="0"/>
              </a:rPr>
              <a:t>, BrO, OClO, ClO, IO, H</a:t>
            </a:r>
            <a:r>
              <a:rPr lang="en-US" sz="1800" baseline="-25000" dirty="0" smtClean="0">
                <a:solidFill>
                  <a:srgbClr val="1E03BD"/>
                </a:solidFill>
                <a:cs typeface="Arial" charset="0"/>
              </a:rPr>
              <a:t>2</a:t>
            </a:r>
            <a:r>
              <a:rPr lang="en-US" sz="1800" dirty="0" smtClean="0">
                <a:solidFill>
                  <a:srgbClr val="1E03BD"/>
                </a:solidFill>
                <a:cs typeface="Arial" charset="0"/>
              </a:rPr>
              <a:t>O, O</a:t>
            </a:r>
            <a:r>
              <a:rPr lang="en-US" sz="1800" baseline="-25000" dirty="0" smtClean="0">
                <a:solidFill>
                  <a:srgbClr val="1E03BD"/>
                </a:solidFill>
                <a:cs typeface="Arial" charset="0"/>
              </a:rPr>
              <a:t>2</a:t>
            </a:r>
            <a:r>
              <a:rPr lang="en-US" sz="1800" dirty="0" smtClean="0">
                <a:solidFill>
                  <a:srgbClr val="1E03BD"/>
                </a:solidFill>
                <a:cs typeface="Arial" charset="0"/>
              </a:rPr>
              <a:t>-O</a:t>
            </a:r>
            <a:r>
              <a:rPr lang="en-US" sz="1800" baseline="-25000" dirty="0" smtClean="0">
                <a:solidFill>
                  <a:srgbClr val="1E03BD"/>
                </a:solidFill>
                <a:cs typeface="Arial" charset="0"/>
              </a:rPr>
              <a:t>2</a:t>
            </a:r>
            <a:r>
              <a:rPr lang="en-US" sz="1800" dirty="0" smtClean="0">
                <a:solidFill>
                  <a:srgbClr val="1E03BD"/>
                </a:solidFill>
                <a:cs typeface="Arial" charset="0"/>
              </a:rPr>
              <a:t>, Raman, aerosol, ….)</a:t>
            </a:r>
          </a:p>
        </p:txBody>
      </p:sp>
      <p:sp>
        <p:nvSpPr>
          <p:cNvPr id="3" name="TextBox 2"/>
          <p:cNvSpPr txBox="1"/>
          <p:nvPr/>
        </p:nvSpPr>
        <p:spPr>
          <a:xfrm rot="20100000">
            <a:off x="1139777" y="2757312"/>
            <a:ext cx="8640598" cy="1569660"/>
          </a:xfrm>
          <a:prstGeom prst="rect">
            <a:avLst/>
          </a:prstGeom>
          <a:noFill/>
        </p:spPr>
        <p:txBody>
          <a:bodyPr wrap="square" rtlCol="0">
            <a:spAutoFit/>
          </a:bodyPr>
          <a:lstStyle/>
          <a:p>
            <a:r>
              <a:rPr lang="en-US" sz="9600" smtClean="0">
                <a:solidFill>
                  <a:srgbClr val="0000FF"/>
                </a:solidFill>
              </a:rPr>
              <a:t>&gt;10</a:t>
            </a:r>
            <a:r>
              <a:rPr lang="en-US" sz="9600" baseline="30000" smtClean="0">
                <a:solidFill>
                  <a:srgbClr val="0000FF"/>
                </a:solidFill>
              </a:rPr>
              <a:t>10</a:t>
            </a:r>
            <a:r>
              <a:rPr lang="en-US" sz="9600" smtClean="0">
                <a:solidFill>
                  <a:srgbClr val="0000FF"/>
                </a:solidFill>
              </a:rPr>
              <a:t> </a:t>
            </a:r>
            <a:r>
              <a:rPr lang="en-US" sz="9600" dirty="0" smtClean="0">
                <a:solidFill>
                  <a:srgbClr val="0000FF"/>
                </a:solidFill>
              </a:rPr>
              <a:t>spectra!</a:t>
            </a:r>
            <a:endParaRPr lang="en-US" sz="9600" dirty="0">
              <a:solidFill>
                <a:srgbClr val="0000FF"/>
              </a:solidFill>
            </a:endParaRPr>
          </a:p>
        </p:txBody>
      </p:sp>
    </p:spTree>
    <p:extLst>
      <p:ext uri="{BB962C8B-B14F-4D97-AF65-F5344CB8AC3E}">
        <p14:creationId xmlns:p14="http://schemas.microsoft.com/office/powerpoint/2010/main" val="22589702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Los Angeles coverage</a:t>
            </a:r>
            <a:endParaRPr lang="en-US" sz="3200" dirty="0">
              <a:solidFill>
                <a:schemeClr val="bg1">
                  <a:lumMod val="85000"/>
                </a:schemeClr>
              </a:solidFill>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40</a:t>
            </a:fld>
            <a:endParaRPr lang="en-US" dirty="0">
              <a:solidFill>
                <a:prstClr val="black">
                  <a:tint val="75000"/>
                </a:prstClr>
              </a:solidFill>
              <a:latin typeface="Calibri"/>
            </a:endParaRPr>
          </a:p>
        </p:txBody>
      </p:sp>
      <p:pic>
        <p:nvPicPr>
          <p:cNvPr id="3" name="Picture 2"/>
          <p:cNvPicPr>
            <a:picLocks noChangeAspect="1"/>
          </p:cNvPicPr>
          <p:nvPr/>
        </p:nvPicPr>
        <p:blipFill>
          <a:blip r:embed="rId3"/>
          <a:stretch>
            <a:fillRect/>
          </a:stretch>
        </p:blipFill>
        <p:spPr>
          <a:xfrm>
            <a:off x="0" y="973938"/>
            <a:ext cx="9144000" cy="6101201"/>
          </a:xfrm>
          <a:prstGeom prst="rect">
            <a:avLst/>
          </a:prstGeom>
        </p:spPr>
      </p:pic>
      <p:sp>
        <p:nvSpPr>
          <p:cNvPr id="11" name="TextBox 10"/>
          <p:cNvSpPr txBox="1"/>
          <p:nvPr/>
        </p:nvSpPr>
        <p:spPr>
          <a:xfrm rot="18960000">
            <a:off x="2015643" y="3555218"/>
            <a:ext cx="5885846" cy="1323439"/>
          </a:xfrm>
          <a:prstGeom prst="rect">
            <a:avLst/>
          </a:prstGeom>
          <a:noFill/>
        </p:spPr>
        <p:txBody>
          <a:bodyPr wrap="none" rtlCol="0">
            <a:spAutoFit/>
          </a:bodyPr>
          <a:lstStyle/>
          <a:p>
            <a:r>
              <a:rPr lang="en-US" sz="8000" b="1" dirty="0" smtClean="0">
                <a:solidFill>
                  <a:srgbClr val="FFFF00"/>
                </a:solidFill>
                <a:latin typeface="Arial"/>
                <a:cs typeface="Arial"/>
              </a:rPr>
              <a:t>Every hour!</a:t>
            </a:r>
            <a:endParaRPr lang="en-US" sz="8000" b="1" dirty="0">
              <a:solidFill>
                <a:srgbClr val="FFFF00"/>
              </a:solidFill>
              <a:latin typeface="Arial"/>
              <a:cs typeface="Arial"/>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Tree>
    <p:extLst>
      <p:ext uri="{BB962C8B-B14F-4D97-AF65-F5344CB8AC3E}">
        <p14:creationId xmlns:p14="http://schemas.microsoft.com/office/powerpoint/2010/main" val="22905771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Mexico City coverage</a:t>
            </a:r>
            <a:endParaRPr lang="en-US" sz="3200" dirty="0">
              <a:solidFill>
                <a:schemeClr val="bg1">
                  <a:lumMod val="85000"/>
                </a:schemeClr>
              </a:solidFill>
            </a:endParaRPr>
          </a:p>
        </p:txBody>
      </p:sp>
      <p:pic>
        <p:nvPicPr>
          <p:cNvPr id="12" name="Picture 11" descr="mexic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9" y="1023990"/>
            <a:ext cx="9462008" cy="5905246"/>
          </a:xfrm>
          <a:prstGeom prst="rect">
            <a:avLst/>
          </a:prstGeom>
        </p:spPr>
      </p:pic>
      <p:pic>
        <p:nvPicPr>
          <p:cNvPr id="13" name="Picture 12" descr="bigred.png"/>
          <p:cNvPicPr>
            <a:picLocks/>
          </p:cNvPicPr>
          <p:nvPr/>
        </p:nvPicPr>
        <p:blipFill rotWithShape="1">
          <a:blip r:embed="rId4">
            <a:extLst>
              <a:ext uri="{28A0092B-C50C-407E-A947-70E740481C1C}">
                <a14:useLocalDpi xmlns:a14="http://schemas.microsoft.com/office/drawing/2010/main" val="0"/>
              </a:ext>
            </a:extLst>
          </a:blip>
          <a:srcRect l="50" t="10384" r="186" b="2368"/>
          <a:stretch/>
        </p:blipFill>
        <p:spPr>
          <a:xfrm>
            <a:off x="0" y="1023990"/>
            <a:ext cx="9060930" cy="5905246"/>
          </a:xfrm>
          <a:prstGeom prst="rect">
            <a:avLst/>
          </a:prstGeom>
        </p:spPr>
      </p:pic>
      <p:sp>
        <p:nvSpPr>
          <p:cNvPr id="14" name="TextBox 13"/>
          <p:cNvSpPr txBox="1"/>
          <p:nvPr/>
        </p:nvSpPr>
        <p:spPr>
          <a:xfrm rot="18960000">
            <a:off x="1724820" y="3194559"/>
            <a:ext cx="5884844" cy="1323439"/>
          </a:xfrm>
          <a:prstGeom prst="rect">
            <a:avLst/>
          </a:prstGeom>
          <a:noFill/>
        </p:spPr>
        <p:txBody>
          <a:bodyPr wrap="none" rtlCol="0">
            <a:spAutoFit/>
          </a:bodyPr>
          <a:lstStyle/>
          <a:p>
            <a:r>
              <a:rPr lang="en-US" sz="8000" b="1" dirty="0">
                <a:solidFill>
                  <a:srgbClr val="FFFF00"/>
                </a:solidFill>
                <a:latin typeface="Arial"/>
                <a:cs typeface="Arial"/>
              </a:rPr>
              <a:t>¡Cada hora!</a:t>
            </a: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6/29/16</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41</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756018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38814" y="19723"/>
            <a:ext cx="5972807" cy="961490"/>
          </a:xfrm>
        </p:spPr>
        <p:txBody>
          <a:bodyPr anchor="ctr"/>
          <a:lstStyle/>
          <a:p>
            <a:r>
              <a:rPr lang="en-US" b="1" dirty="0" smtClean="0">
                <a:solidFill>
                  <a:schemeClr val="bg1">
                    <a:lumMod val="85000"/>
                  </a:schemeClr>
                </a:solidFill>
              </a:rPr>
              <a:t>TEMPO footprint (GEO at 100º W)</a:t>
            </a:r>
            <a:endParaRPr lang="en-US" dirty="0">
              <a:solidFill>
                <a:schemeClr val="bg1">
                  <a:lumMod val="85000"/>
                </a:schemeClr>
              </a:solidFill>
            </a:endParaRPr>
          </a:p>
        </p:txBody>
      </p:sp>
      <p:pic>
        <p:nvPicPr>
          <p:cNvPr id="13" name="Picture 12" descr="TEMPO_footprint_size_100W.png"/>
          <p:cNvPicPr>
            <a:picLocks noChangeAspect="1"/>
          </p:cNvPicPr>
          <p:nvPr/>
        </p:nvPicPr>
        <p:blipFill>
          <a:blip r:embed="rId3"/>
          <a:srcRect l="13016" t="20556" r="1400" b="11667"/>
          <a:stretch>
            <a:fillRect/>
          </a:stretch>
        </p:blipFill>
        <p:spPr>
          <a:xfrm>
            <a:off x="195660" y="1185334"/>
            <a:ext cx="4240337" cy="5318692"/>
          </a:xfrm>
          <a:prstGeom prst="rect">
            <a:avLst/>
          </a:prstGeom>
        </p:spPr>
      </p:pic>
      <p:sp>
        <p:nvSpPr>
          <p:cNvPr id="9" name="Rectangle 8"/>
          <p:cNvSpPr/>
          <p:nvPr/>
        </p:nvSpPr>
        <p:spPr>
          <a:xfrm>
            <a:off x="4432300" y="5899090"/>
            <a:ext cx="4628631" cy="769441"/>
          </a:xfrm>
          <a:prstGeom prst="rect">
            <a:avLst/>
          </a:prstGeom>
        </p:spPr>
        <p:txBody>
          <a:bodyPr wrap="square">
            <a:spAutoFit/>
          </a:bodyPr>
          <a:lstStyle/>
          <a:p>
            <a:pPr defTabSz="914400" fontAlgn="base">
              <a:spcAft>
                <a:spcPct val="0"/>
              </a:spcAft>
            </a:pPr>
            <a:r>
              <a:rPr lang="en-US" sz="2200" b="1" dirty="0" smtClean="0">
                <a:solidFill>
                  <a:srgbClr val="000090"/>
                </a:solidFill>
                <a:latin typeface="Arial"/>
                <a:cs typeface="Arial"/>
              </a:rPr>
              <a:t>For GEO at 80ºW, pixel size at 36.5ºN, 100ºW is 2.2 km × 5.2 km.</a:t>
            </a:r>
          </a:p>
        </p:txBody>
      </p:sp>
      <p:graphicFrame>
        <p:nvGraphicFramePr>
          <p:cNvPr id="10" name="Table 9"/>
          <p:cNvGraphicFramePr>
            <a:graphicFrameLocks noGrp="1"/>
          </p:cNvGraphicFramePr>
          <p:nvPr>
            <p:extLst>
              <p:ext uri="{D42A27DB-BD31-4B8C-83A1-F6EECF244321}">
                <p14:modId xmlns:p14="http://schemas.microsoft.com/office/powerpoint/2010/main" val="3843533178"/>
              </p:ext>
            </p:extLst>
          </p:nvPr>
        </p:nvGraphicFramePr>
        <p:xfrm>
          <a:off x="4557040" y="1506334"/>
          <a:ext cx="4558516" cy="4093211"/>
        </p:xfrm>
        <a:graphic>
          <a:graphicData uri="http://schemas.openxmlformats.org/drawingml/2006/table">
            <a:tbl>
              <a:tblPr firstRow="1" bandRow="1">
                <a:tableStyleId>{5C22544A-7EE6-4342-B048-85BDC9FD1C3A}</a:tableStyleId>
              </a:tblPr>
              <a:tblGrid>
                <a:gridCol w="2292101"/>
                <a:gridCol w="725737"/>
                <a:gridCol w="725736"/>
                <a:gridCol w="814942"/>
              </a:tblGrid>
              <a:tr h="527051">
                <a:tc>
                  <a:txBody>
                    <a:bodyPr/>
                    <a:lstStyle/>
                    <a:p>
                      <a:pPr algn="ctr"/>
                      <a:r>
                        <a:rPr lang="en-US" dirty="0" smtClean="0">
                          <a:solidFill>
                            <a:srgbClr val="000090"/>
                          </a:solidFill>
                          <a:latin typeface="Arial"/>
                          <a:cs typeface="Arial"/>
                        </a:rPr>
                        <a:t>Location</a:t>
                      </a:r>
                      <a:endParaRPr lang="en-US" dirty="0">
                        <a:solidFill>
                          <a:srgbClr val="000090"/>
                        </a:solidFill>
                        <a:latin typeface="Arial"/>
                        <a:cs typeface="Arial"/>
                      </a:endParaRPr>
                    </a:p>
                  </a:txBody>
                  <a:tcPr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N/S</a:t>
                      </a:r>
                    </a:p>
                    <a:p>
                      <a:pPr algn="ctr"/>
                      <a:r>
                        <a:rPr lang="en-US" dirty="0" smtClean="0">
                          <a:solidFill>
                            <a:srgbClr val="000090"/>
                          </a:solidFill>
                          <a:latin typeface="Arial"/>
                          <a:cs typeface="Arial"/>
                        </a:rPr>
                        <a:t>(km)</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E/W</a:t>
                      </a:r>
                    </a:p>
                    <a:p>
                      <a:pPr algn="ctr"/>
                      <a:r>
                        <a:rPr lang="en-US" dirty="0" smtClean="0">
                          <a:solidFill>
                            <a:srgbClr val="000090"/>
                          </a:solidFill>
                          <a:latin typeface="Arial"/>
                          <a:cs typeface="Arial"/>
                        </a:rPr>
                        <a:t>(km)</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GSA</a:t>
                      </a:r>
                    </a:p>
                    <a:p>
                      <a:pPr algn="ctr"/>
                      <a:r>
                        <a:rPr lang="en-US" dirty="0" smtClean="0">
                          <a:solidFill>
                            <a:srgbClr val="000090"/>
                          </a:solidFill>
                          <a:latin typeface="Arial"/>
                          <a:cs typeface="Arial"/>
                        </a:rPr>
                        <a:t>(km</a:t>
                      </a:r>
                      <a:r>
                        <a:rPr lang="en-US" baseline="30000" dirty="0" smtClean="0">
                          <a:solidFill>
                            <a:srgbClr val="000090"/>
                          </a:solidFill>
                          <a:latin typeface="Arial"/>
                          <a:cs typeface="Arial"/>
                        </a:rPr>
                        <a:t>2</a:t>
                      </a:r>
                      <a:r>
                        <a:rPr lang="en-US" dirty="0" smtClean="0">
                          <a:solidFill>
                            <a:srgbClr val="000090"/>
                          </a:solidFill>
                          <a:latin typeface="Arial"/>
                          <a:cs typeface="Arial"/>
                        </a:rPr>
                        <a:t>)</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348429">
                <a:tc>
                  <a:txBody>
                    <a:bodyPr/>
                    <a:lstStyle/>
                    <a:p>
                      <a:r>
                        <a:rPr lang="en-US" dirty="0" smtClean="0">
                          <a:solidFill>
                            <a:srgbClr val="000090"/>
                          </a:solidFill>
                          <a:latin typeface="Arial"/>
                          <a:cs typeface="Arial"/>
                        </a:rPr>
                        <a:t>36.5</a:t>
                      </a:r>
                      <a:r>
                        <a:rPr lang="en-US" baseline="30000" dirty="0" smtClean="0">
                          <a:solidFill>
                            <a:srgbClr val="000090"/>
                          </a:solidFill>
                          <a:latin typeface="Arial"/>
                          <a:cs typeface="Arial"/>
                        </a:rPr>
                        <a:t>o</a:t>
                      </a:r>
                      <a:r>
                        <a:rPr lang="en-US" dirty="0" smtClean="0">
                          <a:solidFill>
                            <a:srgbClr val="000090"/>
                          </a:solidFill>
                          <a:latin typeface="Arial"/>
                          <a:cs typeface="Arial"/>
                        </a:rPr>
                        <a:t>N, 100</a:t>
                      </a:r>
                      <a:r>
                        <a:rPr lang="en-US" baseline="30000" dirty="0" smtClean="0">
                          <a:solidFill>
                            <a:srgbClr val="000090"/>
                          </a:solidFill>
                          <a:latin typeface="Arial"/>
                          <a:cs typeface="Arial"/>
                        </a:rPr>
                        <a:t>o</a:t>
                      </a:r>
                      <a:r>
                        <a:rPr lang="en-US" dirty="0" smtClean="0">
                          <a:solidFill>
                            <a:srgbClr val="000090"/>
                          </a:solidFill>
                          <a:latin typeface="Arial"/>
                          <a:cs typeface="Arial"/>
                        </a:rPr>
                        <a:t>W</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2.11</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4.65</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9.8</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322876">
                <a:tc>
                  <a:txBody>
                    <a:bodyPr/>
                    <a:lstStyle/>
                    <a:p>
                      <a:r>
                        <a:rPr lang="en-US" dirty="0" smtClean="0">
                          <a:solidFill>
                            <a:srgbClr val="000090"/>
                          </a:solidFill>
                          <a:latin typeface="Arial"/>
                          <a:cs typeface="Arial"/>
                        </a:rPr>
                        <a:t>Washington,</a:t>
                      </a:r>
                      <a:r>
                        <a:rPr lang="en-US" baseline="0" dirty="0" smtClean="0">
                          <a:solidFill>
                            <a:srgbClr val="000090"/>
                          </a:solidFill>
                          <a:latin typeface="Arial"/>
                          <a:cs typeface="Arial"/>
                        </a:rPr>
                        <a:t> DC</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2.37</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5.36</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11.9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Seattle</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2.99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5.46</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14.9</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Los Angeles</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2.09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10.2</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Boston</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2.71</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5.90</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14.1</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Miami</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1.83</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9.0</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Mexico City</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1.65</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4.54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7.5</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Canadian tar sands</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3.94</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5.05</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19.2</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527051">
                <a:tc gridSpan="4">
                  <a:txBody>
                    <a:bodyPr/>
                    <a:lstStyle/>
                    <a:p>
                      <a:r>
                        <a:rPr lang="en-US" b="1" dirty="0" smtClean="0">
                          <a:solidFill>
                            <a:srgbClr val="000090"/>
                          </a:solidFill>
                          <a:latin typeface="Arial"/>
                          <a:cs typeface="Arial"/>
                        </a:rPr>
                        <a:t>Assumes</a:t>
                      </a:r>
                      <a:r>
                        <a:rPr lang="en-US" b="1" baseline="0" dirty="0" smtClean="0">
                          <a:solidFill>
                            <a:srgbClr val="000090"/>
                          </a:solidFill>
                          <a:latin typeface="Arial"/>
                          <a:cs typeface="Arial"/>
                        </a:rPr>
                        <a:t> 2000 N/S pixels</a:t>
                      </a:r>
                      <a:endParaRPr lang="en-US" b="1" dirty="0">
                        <a:solidFill>
                          <a:srgbClr val="000090"/>
                        </a:solidFill>
                        <a:latin typeface="Arial"/>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dirty="0">
                        <a:solidFill>
                          <a:srgbClr val="0D0D0D"/>
                        </a:solidFill>
                        <a:latin typeface="Arial"/>
                        <a:cs typeface="Arial"/>
                      </a:endParaRPr>
                    </a:p>
                  </a:txBody>
                  <a:tcPr/>
                </a:tc>
                <a:tc hMerge="1">
                  <a:txBody>
                    <a:bodyPr/>
                    <a:lstStyle/>
                    <a:p>
                      <a:endParaRPr lang="en-US" dirty="0">
                        <a:solidFill>
                          <a:srgbClr val="0D0D0D"/>
                        </a:solidFill>
                        <a:latin typeface="Arial"/>
                        <a:cs typeface="Arial"/>
                      </a:endParaRPr>
                    </a:p>
                  </a:txBody>
                  <a:tcPr/>
                </a:tc>
                <a:tc hMerge="1">
                  <a:txBody>
                    <a:bodyPr/>
                    <a:lstStyle/>
                    <a:p>
                      <a:endParaRPr lang="en-US" dirty="0">
                        <a:solidFill>
                          <a:srgbClr val="0D0D0D"/>
                        </a:solidFill>
                        <a:latin typeface="Arial"/>
                        <a:cs typeface="Arial"/>
                      </a:endParaRPr>
                    </a:p>
                  </a:txBody>
                  <a:tcPr/>
                </a:tc>
              </a:tr>
            </a:tbl>
          </a:graphicData>
        </a:graphic>
      </p:graphicFrame>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46425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dirty="0" smtClean="0">
                <a:solidFill>
                  <a:schemeClr val="bg1">
                    <a:lumMod val="85000"/>
                  </a:schemeClr>
                </a:solidFill>
              </a:rPr>
              <a:t>www.</a:t>
            </a:r>
            <a:r>
              <a:rPr lang="en-US" sz="4400" b="1" dirty="0" smtClean="0">
                <a:solidFill>
                  <a:schemeClr val="bg1">
                    <a:lumMod val="85000"/>
                  </a:schemeClr>
                </a:solidFill>
              </a:rPr>
              <a:t>epa</a:t>
            </a:r>
            <a:r>
              <a:rPr lang="en-US" sz="4400" dirty="0" smtClean="0">
                <a:solidFill>
                  <a:schemeClr val="bg1">
                    <a:lumMod val="85000"/>
                  </a:schemeClr>
                </a:solidFill>
              </a:rPr>
              <a:t>.gov</a:t>
            </a:r>
            <a:r>
              <a:rPr lang="en-US" sz="4400" dirty="0">
                <a:solidFill>
                  <a:schemeClr val="bg1">
                    <a:lumMod val="85000"/>
                  </a:schemeClr>
                </a:solidFill>
              </a:rPr>
              <a:t>/</a:t>
            </a:r>
            <a:r>
              <a:rPr lang="en-US" sz="4400" b="1" dirty="0" smtClean="0">
                <a:solidFill>
                  <a:schemeClr val="bg1">
                    <a:lumMod val="85000"/>
                  </a:schemeClr>
                </a:solidFill>
              </a:rPr>
              <a:t>rs</a:t>
            </a:r>
            <a:r>
              <a:rPr lang="en-US" sz="4400" dirty="0" smtClean="0">
                <a:solidFill>
                  <a:schemeClr val="bg1">
                    <a:lumMod val="85000"/>
                  </a:schemeClr>
                </a:solidFill>
              </a:rPr>
              <a:t>ig</a:t>
            </a:r>
            <a:endParaRPr lang="en-US" sz="4400" dirty="0">
              <a:solidFill>
                <a:schemeClr val="bg1">
                  <a:lumMod val="85000"/>
                </a:schemeClr>
              </a:solidFill>
            </a:endParaRPr>
          </a:p>
        </p:txBody>
      </p:sp>
      <p:pic>
        <p:nvPicPr>
          <p:cNvPr id="5" name="Picture 4" descr="Screen Shot 2014-06-05 at 2.45.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449" y="2168926"/>
            <a:ext cx="7705102" cy="4528954"/>
          </a:xfrm>
          <a:prstGeom prst="rect">
            <a:avLst/>
          </a:prstGeom>
        </p:spPr>
      </p:pic>
      <p:sp>
        <p:nvSpPr>
          <p:cNvPr id="8" name="TextBox 7"/>
          <p:cNvSpPr txBox="1"/>
          <p:nvPr/>
        </p:nvSpPr>
        <p:spPr>
          <a:xfrm>
            <a:off x="0" y="1067380"/>
            <a:ext cx="9144000" cy="1200328"/>
          </a:xfrm>
          <a:prstGeom prst="rect">
            <a:avLst/>
          </a:prstGeom>
          <a:noFill/>
        </p:spPr>
        <p:txBody>
          <a:bodyPr wrap="square" rtlCol="0">
            <a:spAutoFit/>
          </a:bodyPr>
          <a:lstStyle/>
          <a:p>
            <a:r>
              <a:rPr lang="en-US" sz="2400" b="1" dirty="0" smtClean="0">
                <a:solidFill>
                  <a:srgbClr val="000090"/>
                </a:solidFill>
                <a:latin typeface="Arial"/>
                <a:cs typeface="Arial"/>
              </a:rPr>
              <a:t>TEMPO will use the EPA’s Remote Sensing Information Gateway (RSIG) for subsetting, visualization, and product distribution – </a:t>
            </a:r>
            <a:r>
              <a:rPr lang="en-US" sz="2400" b="1" i="1" dirty="0" smtClean="0">
                <a:solidFill>
                  <a:srgbClr val="000090"/>
                </a:solidFill>
                <a:latin typeface="Arial"/>
                <a:cs typeface="Arial"/>
              </a:rPr>
              <a:t>to make TEMPO YOUR instrument</a:t>
            </a: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43</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0278685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2400" b="1" dirty="0" smtClean="0">
                <a:solidFill>
                  <a:schemeClr val="bg1">
                    <a:lumMod val="85000"/>
                  </a:schemeClr>
                </a:solidFill>
              </a:rPr>
              <a:t>Data products, science studies (the Green Paper), special operations</a:t>
            </a:r>
            <a:endParaRPr lang="en-US" sz="2400" b="1" dirty="0">
              <a:solidFill>
                <a:schemeClr val="bg1">
                  <a:lumMod val="85000"/>
                </a:schemeClr>
              </a:solidFill>
            </a:endParaRPr>
          </a:p>
        </p:txBody>
      </p:sp>
      <p:sp>
        <p:nvSpPr>
          <p:cNvPr id="2" name="TextBox 1"/>
          <p:cNvSpPr txBox="1"/>
          <p:nvPr/>
        </p:nvSpPr>
        <p:spPr>
          <a:xfrm>
            <a:off x="0" y="1479791"/>
            <a:ext cx="9144000" cy="4801315"/>
          </a:xfrm>
          <a:prstGeom prst="rect">
            <a:avLst/>
          </a:prstGeom>
          <a:noFill/>
        </p:spPr>
        <p:txBody>
          <a:bodyPr wrap="square" rtlCol="0">
            <a:spAutoFit/>
          </a:bodyPr>
          <a:lstStyle/>
          <a:p>
            <a:r>
              <a:rPr lang="en-US" dirty="0" smtClean="0">
                <a:solidFill>
                  <a:srgbClr val="000090"/>
                </a:solidFill>
                <a:latin typeface="Arial"/>
                <a:cs typeface="Arial"/>
              </a:rPr>
              <a:t>Volcanic </a:t>
            </a:r>
            <a:r>
              <a:rPr lang="en-US" b="1" dirty="0">
                <a:solidFill>
                  <a:srgbClr val="000090"/>
                </a:solidFill>
                <a:latin typeface="Arial"/>
                <a:cs typeface="Arial"/>
              </a:rPr>
              <a:t>SO</a:t>
            </a:r>
            <a:r>
              <a:rPr lang="en-US" b="1" baseline="-25000" dirty="0">
                <a:solidFill>
                  <a:srgbClr val="000090"/>
                </a:solidFill>
                <a:latin typeface="Arial"/>
                <a:cs typeface="Arial"/>
              </a:rPr>
              <a:t>2</a:t>
            </a:r>
            <a:r>
              <a:rPr lang="en-US" dirty="0">
                <a:solidFill>
                  <a:srgbClr val="000090"/>
                </a:solidFill>
                <a:latin typeface="Arial"/>
                <a:cs typeface="Arial"/>
              </a:rPr>
              <a:t> (column amount and plume altitude is a potential research product.</a:t>
            </a:r>
          </a:p>
          <a:p>
            <a:r>
              <a:rPr lang="en-US" dirty="0">
                <a:solidFill>
                  <a:srgbClr val="000090"/>
                </a:solidFill>
                <a:latin typeface="Arial"/>
                <a:cs typeface="Arial"/>
              </a:rPr>
              <a:t>Diurnal out-going </a:t>
            </a:r>
            <a:r>
              <a:rPr lang="en-US" b="1" dirty="0">
                <a:solidFill>
                  <a:srgbClr val="000090"/>
                </a:solidFill>
                <a:latin typeface="Arial"/>
                <a:cs typeface="Arial"/>
              </a:rPr>
              <a:t>shortwave radiation and cloud forcing</a:t>
            </a:r>
            <a:r>
              <a:rPr lang="en-US" dirty="0">
                <a:solidFill>
                  <a:srgbClr val="000090"/>
                </a:solidFill>
                <a:latin typeface="Arial"/>
                <a:cs typeface="Arial"/>
              </a:rPr>
              <a:t> is a potential research </a:t>
            </a:r>
            <a:r>
              <a:rPr lang="en-US" dirty="0" smtClean="0">
                <a:solidFill>
                  <a:srgbClr val="000090"/>
                </a:solidFill>
                <a:latin typeface="Arial"/>
                <a:cs typeface="Arial"/>
              </a:rPr>
              <a:t>product.</a:t>
            </a:r>
          </a:p>
          <a:p>
            <a:endParaRPr lang="en-US" dirty="0" smtClean="0">
              <a:solidFill>
                <a:srgbClr val="000090"/>
              </a:solidFill>
              <a:latin typeface="Arial"/>
              <a:cs typeface="Arial"/>
            </a:endParaRPr>
          </a:p>
          <a:p>
            <a:r>
              <a:rPr lang="en-US" dirty="0" smtClean="0">
                <a:solidFill>
                  <a:srgbClr val="000090"/>
                </a:solidFill>
                <a:latin typeface="Arial"/>
                <a:cs typeface="Arial"/>
              </a:rPr>
              <a:t>Nighttime </a:t>
            </a:r>
            <a:r>
              <a:rPr lang="en-US" b="1" dirty="0">
                <a:solidFill>
                  <a:srgbClr val="000090"/>
                </a:solidFill>
                <a:latin typeface="Arial"/>
                <a:cs typeface="Arial"/>
              </a:rPr>
              <a:t>“city lights”</a:t>
            </a:r>
            <a:r>
              <a:rPr lang="en-US" dirty="0">
                <a:solidFill>
                  <a:srgbClr val="000090"/>
                </a:solidFill>
                <a:latin typeface="Arial"/>
                <a:cs typeface="Arial"/>
              </a:rPr>
              <a:t> products, which represent anthropogenic activities at the same spatial resolution as air quality products, may be produced twice per day (late evening and early morning) as a research product. Meeting TEMPO measurement requirements for NO</a:t>
            </a:r>
            <a:r>
              <a:rPr lang="en-US" baseline="-25000" dirty="0">
                <a:solidFill>
                  <a:srgbClr val="000090"/>
                </a:solidFill>
                <a:latin typeface="Arial"/>
                <a:cs typeface="Arial"/>
              </a:rPr>
              <a:t>2</a:t>
            </a:r>
            <a:r>
              <a:rPr lang="en-US" dirty="0">
                <a:solidFill>
                  <a:srgbClr val="000090"/>
                </a:solidFill>
                <a:latin typeface="Arial"/>
                <a:cs typeface="Arial"/>
              </a:rPr>
              <a:t> (visible) implies the sensitivity for city lights products over the CONUS within a 2-hour period at 2×4.5 km</a:t>
            </a:r>
            <a:r>
              <a:rPr lang="en-US" baseline="30000" dirty="0">
                <a:solidFill>
                  <a:srgbClr val="000090"/>
                </a:solidFill>
                <a:latin typeface="Arial"/>
                <a:cs typeface="Arial"/>
              </a:rPr>
              <a:t>2</a:t>
            </a:r>
            <a:r>
              <a:rPr lang="en-US" dirty="0">
                <a:solidFill>
                  <a:srgbClr val="000090"/>
                </a:solidFill>
                <a:latin typeface="Arial"/>
                <a:cs typeface="Arial"/>
              </a:rPr>
              <a:t> to 1.1×10</a:t>
            </a:r>
            <a:r>
              <a:rPr lang="en-US" baseline="30000" dirty="0">
                <a:solidFill>
                  <a:srgbClr val="000090"/>
                </a:solidFill>
                <a:latin typeface="Arial"/>
                <a:cs typeface="Arial"/>
              </a:rPr>
              <a:t>-8</a:t>
            </a:r>
            <a:r>
              <a:rPr lang="en-US" dirty="0">
                <a:solidFill>
                  <a:srgbClr val="000090"/>
                </a:solidFill>
                <a:latin typeface="Arial"/>
                <a:cs typeface="Arial"/>
              </a:rPr>
              <a:t> W cm</a:t>
            </a:r>
            <a:r>
              <a:rPr lang="en-US" baseline="30000" dirty="0">
                <a:solidFill>
                  <a:srgbClr val="000090"/>
                </a:solidFill>
                <a:latin typeface="Arial"/>
                <a:cs typeface="Arial"/>
              </a:rPr>
              <a:t>-2 </a:t>
            </a:r>
            <a:r>
              <a:rPr lang="en-US" dirty="0">
                <a:solidFill>
                  <a:srgbClr val="000090"/>
                </a:solidFill>
                <a:latin typeface="Arial"/>
                <a:cs typeface="Arial"/>
              </a:rPr>
              <a:t>sr</a:t>
            </a:r>
            <a:r>
              <a:rPr lang="en-US" baseline="30000" dirty="0">
                <a:solidFill>
                  <a:srgbClr val="000090"/>
                </a:solidFill>
                <a:latin typeface="Arial"/>
                <a:cs typeface="Arial"/>
              </a:rPr>
              <a:t>-1 </a:t>
            </a:r>
            <a:r>
              <a:rPr lang="en-US" dirty="0">
                <a:solidFill>
                  <a:srgbClr val="000090"/>
                </a:solidFill>
                <a:latin typeface="Arial"/>
                <a:cs typeface="Arial"/>
              </a:rPr>
              <a:t>μm</a:t>
            </a:r>
            <a:r>
              <a:rPr lang="en-US" baseline="30000" dirty="0">
                <a:solidFill>
                  <a:srgbClr val="000090"/>
                </a:solidFill>
                <a:latin typeface="Arial"/>
                <a:cs typeface="Arial"/>
              </a:rPr>
              <a:t>-1</a:t>
            </a:r>
            <a:r>
              <a:rPr lang="en-US" dirty="0" smtClean="0">
                <a:solidFill>
                  <a:srgbClr val="000090"/>
                </a:solidFill>
                <a:latin typeface="Arial"/>
                <a:cs typeface="Arial"/>
              </a:rPr>
              <a:t>.</a:t>
            </a:r>
          </a:p>
          <a:p>
            <a:endParaRPr lang="en-US" dirty="0" smtClean="0">
              <a:solidFill>
                <a:srgbClr val="000090"/>
              </a:solidFill>
              <a:latin typeface="Arial"/>
              <a:cs typeface="Arial"/>
            </a:endParaRPr>
          </a:p>
          <a:p>
            <a:r>
              <a:rPr lang="en-US" dirty="0" smtClean="0">
                <a:solidFill>
                  <a:srgbClr val="000090"/>
                </a:solidFill>
                <a:latin typeface="Arial"/>
                <a:cs typeface="Arial"/>
              </a:rPr>
              <a:t>Several additional </a:t>
            </a:r>
            <a:r>
              <a:rPr lang="en-US" b="1" dirty="0" smtClean="0">
                <a:solidFill>
                  <a:srgbClr val="000090"/>
                </a:solidFill>
                <a:latin typeface="Arial"/>
                <a:cs typeface="Arial"/>
              </a:rPr>
              <a:t>first-measurement molecules</a:t>
            </a:r>
            <a:r>
              <a:rPr lang="en-US" dirty="0" smtClean="0">
                <a:solidFill>
                  <a:srgbClr val="000090"/>
                </a:solidFill>
                <a:latin typeface="Arial"/>
                <a:cs typeface="Arial"/>
              </a:rPr>
              <a:t> are being studied.</a:t>
            </a:r>
            <a:endParaRPr lang="en-US" dirty="0">
              <a:solidFill>
                <a:srgbClr val="000090"/>
              </a:solidFill>
              <a:latin typeface="Arial"/>
              <a:cs typeface="Arial"/>
            </a:endParaRPr>
          </a:p>
          <a:p>
            <a:r>
              <a:rPr lang="en-US" dirty="0">
                <a:solidFill>
                  <a:srgbClr val="000090"/>
                </a:solidFill>
                <a:latin typeface="Arial"/>
                <a:cs typeface="Arial"/>
              </a:rPr>
              <a:t> </a:t>
            </a:r>
          </a:p>
          <a:p>
            <a:r>
              <a:rPr lang="en-US" b="1" dirty="0">
                <a:solidFill>
                  <a:srgbClr val="000090"/>
                </a:solidFill>
                <a:latin typeface="Arial"/>
                <a:cs typeface="Arial"/>
              </a:rPr>
              <a:t>H</a:t>
            </a:r>
            <a:r>
              <a:rPr lang="en-US" b="1" baseline="-25000" dirty="0">
                <a:solidFill>
                  <a:srgbClr val="000090"/>
                </a:solidFill>
                <a:latin typeface="Arial"/>
                <a:cs typeface="Arial"/>
              </a:rPr>
              <a:t>2</a:t>
            </a:r>
            <a:r>
              <a:rPr lang="en-US" b="1" dirty="0">
                <a:solidFill>
                  <a:srgbClr val="000090"/>
                </a:solidFill>
                <a:latin typeface="Arial"/>
                <a:cs typeface="Arial"/>
              </a:rPr>
              <a:t>O</a:t>
            </a:r>
            <a:r>
              <a:rPr lang="en-US" dirty="0">
                <a:solidFill>
                  <a:srgbClr val="000090"/>
                </a:solidFill>
                <a:latin typeface="Arial"/>
                <a:cs typeface="Arial"/>
              </a:rPr>
              <a:t> will be produced at </a:t>
            </a:r>
            <a:r>
              <a:rPr lang="en-US" dirty="0" smtClean="0">
                <a:solidFill>
                  <a:srgbClr val="000090"/>
                </a:solidFill>
                <a:latin typeface="Arial"/>
                <a:cs typeface="Arial"/>
              </a:rPr>
              <a:t>launch from the 7ν</a:t>
            </a:r>
            <a:r>
              <a:rPr lang="en-US" dirty="0">
                <a:solidFill>
                  <a:prstClr val="black"/>
                </a:solidFill>
                <a:latin typeface="Arial"/>
                <a:cs typeface="Arial"/>
              </a:rPr>
              <a:t> </a:t>
            </a:r>
            <a:r>
              <a:rPr lang="en-US" dirty="0" smtClean="0">
                <a:solidFill>
                  <a:srgbClr val="000090"/>
                </a:solidFill>
                <a:latin typeface="Arial"/>
                <a:cs typeface="Arial"/>
              </a:rPr>
              <a:t>vibrational polyad at 445 nm. </a:t>
            </a:r>
            <a:r>
              <a:rPr lang="en-US" dirty="0">
                <a:solidFill>
                  <a:srgbClr val="000090"/>
                </a:solidFill>
                <a:latin typeface="Arial"/>
                <a:cs typeface="Arial"/>
              </a:rPr>
              <a:t>Water vapor retrieved from the visible spectrum has good sensitivity to the planetary boundary layer, since the absorption is optically thin, and is available over both the land and ocean. The hourly coverage of TEMPO will greatly improve the knowledge of water vapor’s diurnal cycle and make rapid variations in time readily observed</a:t>
            </a:r>
            <a:r>
              <a:rPr lang="en-US" dirty="0" smtClean="0">
                <a:solidFill>
                  <a:srgbClr val="000090"/>
                </a:solidFill>
                <a:latin typeface="Arial"/>
                <a:cs typeface="Arial"/>
              </a:rPr>
              <a:t>.</a:t>
            </a:r>
            <a:endParaRPr lang="en-US"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44</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4950211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3600" b="1" dirty="0" smtClean="0">
                <a:solidFill>
                  <a:schemeClr val="bg1">
                    <a:lumMod val="85000"/>
                  </a:schemeClr>
                </a:solidFill>
              </a:rPr>
              <a:t>Traffic,</a:t>
            </a:r>
            <a:br>
              <a:rPr lang="en-US" sz="3600" b="1" dirty="0" smtClean="0">
                <a:solidFill>
                  <a:schemeClr val="bg1">
                    <a:lumMod val="85000"/>
                  </a:schemeClr>
                </a:solidFill>
              </a:rPr>
            </a:br>
            <a:r>
              <a:rPr lang="en-US" sz="3600" b="1" dirty="0" smtClean="0">
                <a:solidFill>
                  <a:schemeClr val="bg1">
                    <a:lumMod val="85000"/>
                  </a:schemeClr>
                </a:solidFill>
              </a:rPr>
              <a:t>biomass burning</a:t>
            </a:r>
            <a:endParaRPr lang="en-US" sz="3600" b="1" dirty="0">
              <a:solidFill>
                <a:schemeClr val="bg1">
                  <a:lumMod val="85000"/>
                </a:schemeClr>
              </a:solidFill>
            </a:endParaRPr>
          </a:p>
        </p:txBody>
      </p:sp>
      <p:sp>
        <p:nvSpPr>
          <p:cNvPr id="2" name="TextBox 1"/>
          <p:cNvSpPr txBox="1"/>
          <p:nvPr/>
        </p:nvSpPr>
        <p:spPr>
          <a:xfrm>
            <a:off x="0" y="1302561"/>
            <a:ext cx="9144000" cy="5262979"/>
          </a:xfrm>
          <a:prstGeom prst="rect">
            <a:avLst/>
          </a:prstGeom>
          <a:noFill/>
        </p:spPr>
        <p:txBody>
          <a:bodyPr wrap="square" rtlCol="0">
            <a:spAutoFit/>
          </a:bodyPr>
          <a:lstStyle/>
          <a:p>
            <a:r>
              <a:rPr lang="en-US" sz="2400" b="1" dirty="0" smtClean="0">
                <a:solidFill>
                  <a:srgbClr val="000090"/>
                </a:solidFill>
                <a:latin typeface="Arial"/>
                <a:cs typeface="Arial"/>
              </a:rPr>
              <a:t>Morning </a:t>
            </a:r>
            <a:r>
              <a:rPr lang="en-US" sz="2400" b="1" dirty="0">
                <a:solidFill>
                  <a:srgbClr val="000090"/>
                </a:solidFill>
                <a:latin typeface="Arial"/>
                <a:cs typeface="Arial"/>
              </a:rPr>
              <a:t>and evening higher-frequency scans </a:t>
            </a:r>
            <a:r>
              <a:rPr lang="en-US" sz="2400" dirty="0">
                <a:solidFill>
                  <a:srgbClr val="000090"/>
                </a:solidFill>
                <a:latin typeface="Arial"/>
                <a:cs typeface="Arial"/>
              </a:rPr>
              <a:t>The optimized data collection scan pattern during mornings and evenings provides multiple advantages for addressing TEMPO science questions. The increased frequency of scans coincides with peaks in vehicle miles traveled on each coast.</a:t>
            </a:r>
          </a:p>
          <a:p>
            <a:r>
              <a:rPr lang="en-US" sz="2400" dirty="0">
                <a:solidFill>
                  <a:srgbClr val="000090"/>
                </a:solidFill>
                <a:latin typeface="Arial"/>
                <a:cs typeface="Arial"/>
              </a:rPr>
              <a:t> </a:t>
            </a:r>
          </a:p>
          <a:p>
            <a:r>
              <a:rPr lang="en-US" sz="2400" b="1" dirty="0">
                <a:solidFill>
                  <a:srgbClr val="000090"/>
                </a:solidFill>
                <a:latin typeface="Arial"/>
                <a:cs typeface="Arial"/>
              </a:rPr>
              <a:t>Biomass burning </a:t>
            </a:r>
            <a:r>
              <a:rPr lang="en-US" sz="2400" dirty="0">
                <a:solidFill>
                  <a:srgbClr val="000090"/>
                </a:solidFill>
                <a:latin typeface="Arial"/>
                <a:cs typeface="Arial"/>
              </a:rPr>
              <a:t>The unexplained variability in ozone production from fires is of particular interest. The suite of NO</a:t>
            </a:r>
            <a:r>
              <a:rPr lang="en-US" sz="2400" baseline="-25000" dirty="0">
                <a:solidFill>
                  <a:srgbClr val="000090"/>
                </a:solidFill>
                <a:latin typeface="Arial"/>
                <a:cs typeface="Arial"/>
              </a:rPr>
              <a:t>2</a:t>
            </a:r>
            <a:r>
              <a:rPr lang="en-US" sz="2400" dirty="0">
                <a:solidFill>
                  <a:srgbClr val="000090"/>
                </a:solidFill>
                <a:latin typeface="Arial"/>
                <a:cs typeface="Arial"/>
              </a:rPr>
              <a:t>, H</a:t>
            </a:r>
            <a:r>
              <a:rPr lang="en-US" sz="2400" baseline="-25000" dirty="0">
                <a:solidFill>
                  <a:srgbClr val="000090"/>
                </a:solidFill>
                <a:latin typeface="Arial"/>
                <a:cs typeface="Arial"/>
              </a:rPr>
              <a:t>2</a:t>
            </a:r>
            <a:r>
              <a:rPr lang="en-US" sz="2400" dirty="0">
                <a:solidFill>
                  <a:srgbClr val="000090"/>
                </a:solidFill>
                <a:latin typeface="Arial"/>
                <a:cs typeface="Arial"/>
              </a:rPr>
              <a:t>CO, C</a:t>
            </a:r>
            <a:r>
              <a:rPr lang="en-US" sz="2400" baseline="-25000" dirty="0">
                <a:solidFill>
                  <a:srgbClr val="000090"/>
                </a:solidFill>
                <a:latin typeface="Arial"/>
                <a:cs typeface="Arial"/>
              </a:rPr>
              <a:t>2</a:t>
            </a:r>
            <a:r>
              <a:rPr lang="en-US" sz="2400" dirty="0">
                <a:solidFill>
                  <a:srgbClr val="000090"/>
                </a:solidFill>
                <a:latin typeface="Arial"/>
                <a:cs typeface="Arial"/>
              </a:rPr>
              <a:t>H</a:t>
            </a:r>
            <a:r>
              <a:rPr lang="en-US" sz="2400" baseline="-25000" dirty="0">
                <a:solidFill>
                  <a:srgbClr val="000090"/>
                </a:solidFill>
                <a:latin typeface="Arial"/>
                <a:cs typeface="Arial"/>
              </a:rPr>
              <a:t>2</a:t>
            </a:r>
            <a:r>
              <a:rPr lang="en-US" sz="2400" dirty="0">
                <a:solidFill>
                  <a:srgbClr val="000090"/>
                </a:solidFill>
                <a:latin typeface="Arial"/>
                <a:cs typeface="Arial"/>
              </a:rPr>
              <a:t>O</a:t>
            </a:r>
            <a:r>
              <a:rPr lang="en-US" sz="2400" baseline="-25000" dirty="0">
                <a:solidFill>
                  <a:srgbClr val="000090"/>
                </a:solidFill>
                <a:latin typeface="Arial"/>
                <a:cs typeface="Arial"/>
              </a:rPr>
              <a:t>2</a:t>
            </a:r>
            <a:r>
              <a:rPr lang="en-US" sz="2400" dirty="0">
                <a:solidFill>
                  <a:srgbClr val="000090"/>
                </a:solidFill>
                <a:latin typeface="Arial"/>
                <a:cs typeface="Arial"/>
              </a:rPr>
              <a:t>, O</a:t>
            </a:r>
            <a:r>
              <a:rPr lang="en-US" sz="2400" baseline="-25000" dirty="0">
                <a:solidFill>
                  <a:srgbClr val="000090"/>
                </a:solidFill>
                <a:latin typeface="Arial"/>
                <a:cs typeface="Arial"/>
              </a:rPr>
              <a:t>3</a:t>
            </a:r>
            <a:r>
              <a:rPr lang="en-US" sz="2400" dirty="0">
                <a:solidFill>
                  <a:srgbClr val="000090"/>
                </a:solidFill>
                <a:latin typeface="Arial"/>
                <a:cs typeface="Arial"/>
              </a:rPr>
              <a:t>, and aerosol measurements from TEMPO is well suited to investigating how the chemical processing of primary fire emissions effects the secondary formation of VOCs and ozone. </a:t>
            </a:r>
            <a:r>
              <a:rPr lang="en-CA" sz="2400" dirty="0">
                <a:solidFill>
                  <a:srgbClr val="000090"/>
                </a:solidFill>
                <a:latin typeface="Arial"/>
                <a:cs typeface="Arial"/>
              </a:rPr>
              <a:t>For particularly important fires it is possible to command special TEMPO observations at even shorter than hourly revisit time, probably as short as 10 minutes</a:t>
            </a:r>
            <a:r>
              <a:rPr lang="en-CA" sz="2400" dirty="0" smtClean="0">
                <a:solidFill>
                  <a:srgbClr val="000090"/>
                </a:solidFill>
                <a:latin typeface="Arial"/>
                <a:cs typeface="Arial"/>
              </a:rPr>
              <a:t>.</a:t>
            </a:r>
            <a:endParaRPr lang="en-US" sz="24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45</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39140227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NO</a:t>
            </a:r>
            <a:r>
              <a:rPr lang="en-US" sz="4400" b="1" baseline="-25000" dirty="0" smtClean="0">
                <a:solidFill>
                  <a:schemeClr val="bg1">
                    <a:lumMod val="85000"/>
                  </a:schemeClr>
                </a:solidFill>
              </a:rPr>
              <a:t>x</a:t>
            </a:r>
            <a:r>
              <a:rPr lang="en-US" sz="4400" b="1" dirty="0" smtClean="0">
                <a:solidFill>
                  <a:schemeClr val="bg1">
                    <a:lumMod val="85000"/>
                  </a:schemeClr>
                </a:solidFill>
              </a:rPr>
              <a:t> studies</a:t>
            </a:r>
            <a:endParaRPr lang="en-US" sz="4400" b="1" dirty="0">
              <a:solidFill>
                <a:schemeClr val="bg1">
                  <a:lumMod val="85000"/>
                </a:schemeClr>
              </a:solidFill>
            </a:endParaRPr>
          </a:p>
        </p:txBody>
      </p:sp>
      <p:sp>
        <p:nvSpPr>
          <p:cNvPr id="2" name="TextBox 1"/>
          <p:cNvSpPr txBox="1"/>
          <p:nvPr/>
        </p:nvSpPr>
        <p:spPr>
          <a:xfrm>
            <a:off x="0" y="986802"/>
            <a:ext cx="9144000" cy="5632311"/>
          </a:xfrm>
          <a:prstGeom prst="rect">
            <a:avLst/>
          </a:prstGeom>
          <a:noFill/>
        </p:spPr>
        <p:txBody>
          <a:bodyPr wrap="square" rtlCol="0">
            <a:spAutoFit/>
          </a:bodyPr>
          <a:lstStyle/>
          <a:p>
            <a:r>
              <a:rPr lang="en-US" sz="2000" b="1" dirty="0" smtClean="0">
                <a:solidFill>
                  <a:srgbClr val="000090"/>
                </a:solidFill>
                <a:latin typeface="Arial"/>
                <a:cs typeface="Arial"/>
              </a:rPr>
              <a:t>Lightning </a:t>
            </a:r>
            <a:r>
              <a:rPr lang="en-US" sz="2000" b="1" dirty="0">
                <a:solidFill>
                  <a:srgbClr val="000090"/>
                </a:solidFill>
                <a:latin typeface="Arial"/>
                <a:cs typeface="Arial"/>
              </a:rPr>
              <a:t>NO</a:t>
            </a:r>
            <a:r>
              <a:rPr lang="en-US" sz="2000" b="1" baseline="-25000" dirty="0">
                <a:solidFill>
                  <a:srgbClr val="000090"/>
                </a:solidFill>
                <a:latin typeface="Arial"/>
                <a:cs typeface="Arial"/>
              </a:rPr>
              <a:t>x</a:t>
            </a:r>
            <a:r>
              <a:rPr lang="en-US" sz="2000" b="1" dirty="0">
                <a:solidFill>
                  <a:srgbClr val="000090"/>
                </a:solidFill>
                <a:latin typeface="Arial"/>
                <a:cs typeface="Arial"/>
              </a:rPr>
              <a:t> </a:t>
            </a:r>
            <a:r>
              <a:rPr lang="en-US" sz="2000" dirty="0">
                <a:solidFill>
                  <a:srgbClr val="000090"/>
                </a:solidFill>
                <a:latin typeface="Arial"/>
                <a:cs typeface="Arial"/>
              </a:rPr>
              <a:t>Interpretation of satellite measurements of tropospheric NO</a:t>
            </a:r>
            <a:r>
              <a:rPr lang="en-US" sz="2000" baseline="-25000" dirty="0">
                <a:solidFill>
                  <a:srgbClr val="000090"/>
                </a:solidFill>
                <a:latin typeface="Arial"/>
                <a:cs typeface="Arial"/>
              </a:rPr>
              <a:t>2</a:t>
            </a:r>
            <a:r>
              <a:rPr lang="en-US" sz="2000" dirty="0">
                <a:solidFill>
                  <a:srgbClr val="000090"/>
                </a:solidFill>
                <a:latin typeface="Arial"/>
                <a:cs typeface="Arial"/>
              </a:rPr>
              <a:t> and O</a:t>
            </a:r>
            <a:r>
              <a:rPr lang="en-US" sz="2000" baseline="-25000" dirty="0">
                <a:solidFill>
                  <a:srgbClr val="000090"/>
                </a:solidFill>
                <a:latin typeface="Arial"/>
                <a:cs typeface="Arial"/>
              </a:rPr>
              <a:t>3</a:t>
            </a:r>
            <a:r>
              <a:rPr lang="en-US" sz="2000" dirty="0">
                <a:solidFill>
                  <a:srgbClr val="000090"/>
                </a:solidFill>
                <a:latin typeface="Arial"/>
                <a:cs typeface="Arial"/>
              </a:rPr>
              <a:t>, and upper tropospheric HNO</a:t>
            </a:r>
            <a:r>
              <a:rPr lang="en-US" sz="2000" baseline="-25000" dirty="0">
                <a:solidFill>
                  <a:srgbClr val="000090"/>
                </a:solidFill>
                <a:latin typeface="Arial"/>
                <a:cs typeface="Arial"/>
              </a:rPr>
              <a:t>3</a:t>
            </a:r>
            <a:r>
              <a:rPr lang="en-US" sz="2000" dirty="0">
                <a:solidFill>
                  <a:srgbClr val="000090"/>
                </a:solidFill>
                <a:latin typeface="Arial"/>
                <a:cs typeface="Arial"/>
              </a:rPr>
              <a:t> lead to an overall estimate of 6 ± 2 Tg </a:t>
            </a:r>
            <a:r>
              <a:rPr lang="en-US" sz="2000" dirty="0" smtClean="0">
                <a:solidFill>
                  <a:srgbClr val="000090"/>
                </a:solidFill>
                <a:latin typeface="Arial"/>
                <a:cs typeface="Arial"/>
              </a:rPr>
              <a:t>N y-1 </a:t>
            </a:r>
            <a:r>
              <a:rPr lang="en-US" sz="2000" dirty="0">
                <a:solidFill>
                  <a:srgbClr val="000090"/>
                </a:solidFill>
                <a:latin typeface="Arial"/>
                <a:cs typeface="Arial"/>
              </a:rPr>
              <a:t>from lightning [Martin et al., 2007]. TEMPO measurements, including tropospheric NO</a:t>
            </a:r>
            <a:r>
              <a:rPr lang="en-US" sz="2000" baseline="-25000" dirty="0">
                <a:solidFill>
                  <a:srgbClr val="000090"/>
                </a:solidFill>
                <a:latin typeface="Arial"/>
                <a:cs typeface="Arial"/>
              </a:rPr>
              <a:t>2</a:t>
            </a:r>
            <a:r>
              <a:rPr lang="en-US" sz="2000" dirty="0">
                <a:solidFill>
                  <a:srgbClr val="000090"/>
                </a:solidFill>
                <a:latin typeface="Arial"/>
                <a:cs typeface="Arial"/>
              </a:rPr>
              <a:t> and O</a:t>
            </a:r>
            <a:r>
              <a:rPr lang="en-US" sz="2000" baseline="-25000" dirty="0">
                <a:solidFill>
                  <a:srgbClr val="000090"/>
                </a:solidFill>
                <a:latin typeface="Arial"/>
                <a:cs typeface="Arial"/>
              </a:rPr>
              <a:t>3</a:t>
            </a:r>
            <a:r>
              <a:rPr lang="en-US" sz="2000" dirty="0">
                <a:solidFill>
                  <a:srgbClr val="000090"/>
                </a:solidFill>
                <a:latin typeface="Arial"/>
                <a:cs typeface="Arial"/>
              </a:rPr>
              <a:t>, can be made for time periods and longitudinal bands selected to coincide with large thunderstorm activity, including outflow regions, with fairly short notice.</a:t>
            </a:r>
          </a:p>
          <a:p>
            <a:r>
              <a:rPr lang="en-US" sz="2000" dirty="0">
                <a:solidFill>
                  <a:srgbClr val="000090"/>
                </a:solidFill>
                <a:latin typeface="Arial"/>
                <a:cs typeface="Arial"/>
              </a:rPr>
              <a:t> </a:t>
            </a:r>
          </a:p>
          <a:p>
            <a:r>
              <a:rPr lang="en-US" sz="2000" b="1" dirty="0">
                <a:solidFill>
                  <a:srgbClr val="000090"/>
                </a:solidFill>
                <a:latin typeface="Arial"/>
                <a:cs typeface="Arial"/>
              </a:rPr>
              <a:t>Soil NO</a:t>
            </a:r>
            <a:r>
              <a:rPr lang="en-US" sz="2000" b="1" baseline="-25000" dirty="0">
                <a:solidFill>
                  <a:srgbClr val="000090"/>
                </a:solidFill>
                <a:latin typeface="Arial"/>
                <a:cs typeface="Arial"/>
              </a:rPr>
              <a:t>x</a:t>
            </a:r>
            <a:r>
              <a:rPr lang="en-US" sz="2000" b="1" dirty="0">
                <a:solidFill>
                  <a:srgbClr val="000090"/>
                </a:solidFill>
                <a:latin typeface="Arial"/>
                <a:cs typeface="Arial"/>
              </a:rPr>
              <a:t> </a:t>
            </a:r>
            <a:r>
              <a:rPr lang="en-US" sz="2000" dirty="0">
                <a:solidFill>
                  <a:srgbClr val="000090"/>
                </a:solidFill>
                <a:latin typeface="Arial"/>
                <a:cs typeface="Arial"/>
              </a:rPr>
              <a:t>Jaeglé et al. [2005] estimate 2.5 - 4.5 TgN y</a:t>
            </a:r>
            <a:r>
              <a:rPr lang="en-US" sz="2000" baseline="30000" dirty="0">
                <a:solidFill>
                  <a:srgbClr val="000090"/>
                </a:solidFill>
                <a:latin typeface="Arial"/>
                <a:cs typeface="Arial"/>
              </a:rPr>
              <a:t>-1</a:t>
            </a:r>
            <a:r>
              <a:rPr lang="en-US" sz="2000" dirty="0">
                <a:solidFill>
                  <a:srgbClr val="000090"/>
                </a:solidFill>
                <a:latin typeface="Arial"/>
                <a:cs typeface="Arial"/>
              </a:rPr>
              <a:t> are emitted globally from nitrogen-fertilized soils, still highly uncertain. The US a posteriori estimate for 2000 is 0.86 ± 1.7 TgN y</a:t>
            </a:r>
            <a:r>
              <a:rPr lang="en-US" sz="2000" baseline="30000" dirty="0">
                <a:solidFill>
                  <a:srgbClr val="000090"/>
                </a:solidFill>
                <a:latin typeface="Arial"/>
                <a:cs typeface="Arial"/>
              </a:rPr>
              <a:t>-1</a:t>
            </a:r>
            <a:r>
              <a:rPr lang="en-US" sz="2000" dirty="0">
                <a:solidFill>
                  <a:srgbClr val="000090"/>
                </a:solidFill>
                <a:latin typeface="Arial"/>
                <a:cs typeface="Arial"/>
              </a:rPr>
              <a:t>. For Central America it is 1.5 ± 1.6 TgN y</a:t>
            </a:r>
            <a:r>
              <a:rPr lang="en-US" sz="2000" baseline="30000" dirty="0">
                <a:solidFill>
                  <a:srgbClr val="000090"/>
                </a:solidFill>
                <a:latin typeface="Arial"/>
                <a:cs typeface="Arial"/>
              </a:rPr>
              <a:t>-1</a:t>
            </a:r>
            <a:r>
              <a:rPr lang="en-US" sz="2000" dirty="0">
                <a:solidFill>
                  <a:srgbClr val="000090"/>
                </a:solidFill>
                <a:latin typeface="Arial"/>
                <a:cs typeface="Arial"/>
              </a:rPr>
              <a:t>. They note an underestimate of NO release by nitrogen-fertilized croplands as well as an underestimate of rain-induced emissions from semiarid soils.</a:t>
            </a:r>
          </a:p>
          <a:p>
            <a:r>
              <a:rPr lang="en-US" sz="2000" dirty="0">
                <a:solidFill>
                  <a:srgbClr val="000090"/>
                </a:solidFill>
                <a:latin typeface="Arial"/>
                <a:cs typeface="Arial"/>
              </a:rPr>
              <a:t> </a:t>
            </a:r>
          </a:p>
          <a:p>
            <a:r>
              <a:rPr lang="en-US" sz="2000" dirty="0">
                <a:solidFill>
                  <a:srgbClr val="000090"/>
                </a:solidFill>
                <a:latin typeface="Arial"/>
                <a:cs typeface="Arial"/>
              </a:rPr>
              <a:t>TEMPO is able to follow the temporal evolution of emissions from croplands after fertilizer application and from rain-induced emissions from semi-arid soils. H</a:t>
            </a:r>
            <a:r>
              <a:rPr lang="en-US" sz="2000" dirty="0" smtClean="0">
                <a:solidFill>
                  <a:srgbClr val="000090"/>
                </a:solidFill>
                <a:latin typeface="Arial"/>
                <a:cs typeface="Arial"/>
              </a:rPr>
              <a:t>igher </a:t>
            </a:r>
            <a:r>
              <a:rPr lang="en-US" sz="2000" dirty="0">
                <a:solidFill>
                  <a:srgbClr val="000090"/>
                </a:solidFill>
                <a:latin typeface="Arial"/>
                <a:cs typeface="Arial"/>
              </a:rPr>
              <a:t>than hourly </a:t>
            </a:r>
            <a:r>
              <a:rPr lang="en-US" sz="2000" dirty="0" smtClean="0">
                <a:solidFill>
                  <a:srgbClr val="000090"/>
                </a:solidFill>
                <a:latin typeface="Arial"/>
                <a:cs typeface="Arial"/>
              </a:rPr>
              <a:t>time resolution </a:t>
            </a:r>
            <a:r>
              <a:rPr lang="en-US" sz="2000" dirty="0">
                <a:solidFill>
                  <a:srgbClr val="000090"/>
                </a:solidFill>
                <a:latin typeface="Arial"/>
                <a:cs typeface="Arial"/>
              </a:rPr>
              <a:t>over selected regions </a:t>
            </a:r>
            <a:r>
              <a:rPr lang="en-US" sz="2000" dirty="0" smtClean="0">
                <a:solidFill>
                  <a:srgbClr val="000090"/>
                </a:solidFill>
                <a:latin typeface="Arial"/>
                <a:cs typeface="Arial"/>
              </a:rPr>
              <a:t>may </a:t>
            </a:r>
            <a:r>
              <a:rPr lang="en-US" sz="2000" dirty="0">
                <a:solidFill>
                  <a:srgbClr val="000090"/>
                </a:solidFill>
                <a:latin typeface="Arial"/>
                <a:cs typeface="Arial"/>
              </a:rPr>
              <a:t>be accomplished by special observations. </a:t>
            </a:r>
            <a:r>
              <a:rPr lang="en-US" sz="2000" dirty="0" smtClean="0">
                <a:solidFill>
                  <a:srgbClr val="000090"/>
                </a:solidFill>
                <a:latin typeface="Arial"/>
                <a:cs typeface="Arial"/>
              </a:rPr>
              <a:t>Improved </a:t>
            </a:r>
            <a:r>
              <a:rPr lang="en-US" sz="2000" dirty="0">
                <a:solidFill>
                  <a:srgbClr val="000090"/>
                </a:solidFill>
                <a:latin typeface="Arial"/>
                <a:cs typeface="Arial"/>
              </a:rPr>
              <a:t>constraints on soil NO</a:t>
            </a:r>
            <a:r>
              <a:rPr lang="en-US" sz="2000" baseline="-25000" dirty="0">
                <a:solidFill>
                  <a:srgbClr val="000090"/>
                </a:solidFill>
                <a:latin typeface="Arial"/>
                <a:cs typeface="Arial"/>
              </a:rPr>
              <a:t>x</a:t>
            </a:r>
            <a:r>
              <a:rPr lang="en-US" sz="2000" dirty="0">
                <a:solidFill>
                  <a:srgbClr val="000090"/>
                </a:solidFill>
                <a:latin typeface="Arial"/>
                <a:cs typeface="Arial"/>
              </a:rPr>
              <a:t> emissions may also improve estimated of lightning NO</a:t>
            </a:r>
            <a:r>
              <a:rPr lang="en-US" sz="2000" baseline="-25000" dirty="0">
                <a:solidFill>
                  <a:srgbClr val="000090"/>
                </a:solidFill>
                <a:latin typeface="Arial"/>
                <a:cs typeface="Arial"/>
              </a:rPr>
              <a:t>x</a:t>
            </a:r>
            <a:r>
              <a:rPr lang="en-US" sz="2000" dirty="0">
                <a:solidFill>
                  <a:srgbClr val="000090"/>
                </a:solidFill>
                <a:latin typeface="Arial"/>
                <a:cs typeface="Arial"/>
              </a:rPr>
              <a:t> emissions </a:t>
            </a:r>
            <a:r>
              <a:rPr lang="en-US" sz="2000" dirty="0" smtClean="0">
                <a:solidFill>
                  <a:srgbClr val="000090"/>
                </a:solidFill>
                <a:latin typeface="Arial"/>
                <a:cs typeface="Arial"/>
              </a:rPr>
              <a:t>[Martin </a:t>
            </a:r>
            <a:r>
              <a:rPr lang="en-US" sz="2000" i="1" dirty="0">
                <a:solidFill>
                  <a:srgbClr val="000090"/>
                </a:solidFill>
                <a:latin typeface="Arial"/>
                <a:cs typeface="Arial"/>
              </a:rPr>
              <a:t>et al</a:t>
            </a:r>
            <a:r>
              <a:rPr lang="en-US" sz="2000" dirty="0">
                <a:solidFill>
                  <a:srgbClr val="000090"/>
                </a:solidFill>
                <a:latin typeface="Arial"/>
                <a:cs typeface="Arial"/>
              </a:rPr>
              <a:t>. </a:t>
            </a:r>
            <a:r>
              <a:rPr lang="en-US" sz="2000" dirty="0" smtClean="0">
                <a:solidFill>
                  <a:srgbClr val="000090"/>
                </a:solidFill>
                <a:latin typeface="Arial"/>
                <a:cs typeface="Arial"/>
              </a:rPr>
              <a:t>2000</a:t>
            </a:r>
            <a:r>
              <a:rPr lang="en-US" sz="2000" dirty="0">
                <a:solidFill>
                  <a:srgbClr val="000090"/>
                </a:solidFill>
                <a:latin typeface="Arial"/>
                <a:cs typeface="Arial"/>
              </a:rPr>
              <a:t>].</a:t>
            </a: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46</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5146122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Halogens</a:t>
            </a:r>
            <a:endParaRPr lang="en-US" sz="4400" b="1" dirty="0">
              <a:solidFill>
                <a:schemeClr val="bg1">
                  <a:lumMod val="85000"/>
                </a:schemeClr>
              </a:solidFill>
            </a:endParaRPr>
          </a:p>
        </p:txBody>
      </p:sp>
      <p:sp>
        <p:nvSpPr>
          <p:cNvPr id="2" name="TextBox 1"/>
          <p:cNvSpPr txBox="1"/>
          <p:nvPr/>
        </p:nvSpPr>
        <p:spPr>
          <a:xfrm>
            <a:off x="0" y="1020305"/>
            <a:ext cx="9144000" cy="5755423"/>
          </a:xfrm>
          <a:prstGeom prst="rect">
            <a:avLst/>
          </a:prstGeom>
          <a:noFill/>
        </p:spPr>
        <p:txBody>
          <a:bodyPr wrap="square" rtlCol="0">
            <a:spAutoFit/>
          </a:bodyPr>
          <a:lstStyle/>
          <a:p>
            <a:r>
              <a:rPr lang="en-US" sz="1600" b="1" dirty="0" smtClean="0">
                <a:solidFill>
                  <a:srgbClr val="000090"/>
                </a:solidFill>
                <a:latin typeface="Arial"/>
                <a:cs typeface="Arial"/>
              </a:rPr>
              <a:t>BrO</a:t>
            </a:r>
            <a:r>
              <a:rPr lang="en-US" sz="1600" dirty="0" smtClean="0">
                <a:solidFill>
                  <a:srgbClr val="000090"/>
                </a:solidFill>
                <a:latin typeface="Arial"/>
                <a:cs typeface="Arial"/>
              </a:rPr>
              <a:t> </a:t>
            </a:r>
            <a:r>
              <a:rPr lang="en-US" sz="1600" dirty="0">
                <a:solidFill>
                  <a:srgbClr val="000090"/>
                </a:solidFill>
                <a:latin typeface="Arial"/>
                <a:cs typeface="Arial"/>
              </a:rPr>
              <a:t>will be produced at launch, assuming stratospheric AMFs. Scientific studies will correct retrievals for tropospheric content. </a:t>
            </a:r>
            <a:r>
              <a:rPr lang="en-US" sz="1600" b="1" dirty="0">
                <a:solidFill>
                  <a:srgbClr val="000090"/>
                </a:solidFill>
                <a:latin typeface="Arial"/>
                <a:cs typeface="Arial"/>
              </a:rPr>
              <a:t>IO</a:t>
            </a:r>
            <a:r>
              <a:rPr lang="en-US" sz="1600" dirty="0">
                <a:solidFill>
                  <a:srgbClr val="000090"/>
                </a:solidFill>
                <a:latin typeface="Arial"/>
                <a:cs typeface="Arial"/>
              </a:rPr>
              <a:t> was first measured from </a:t>
            </a:r>
            <a:r>
              <a:rPr lang="en-US" sz="1600" dirty="0" smtClean="0">
                <a:solidFill>
                  <a:srgbClr val="000090"/>
                </a:solidFill>
                <a:latin typeface="Arial"/>
                <a:cs typeface="Arial"/>
              </a:rPr>
              <a:t>space by SAO </a:t>
            </a:r>
            <a:r>
              <a:rPr lang="en-US" sz="1600" dirty="0">
                <a:solidFill>
                  <a:srgbClr val="000090"/>
                </a:solidFill>
                <a:latin typeface="Arial"/>
                <a:cs typeface="Arial"/>
              </a:rPr>
              <a:t>using SCIAMACHY spectra [Saiz-Lopez </a:t>
            </a:r>
            <a:r>
              <a:rPr lang="en-US" sz="1600" i="1" dirty="0">
                <a:solidFill>
                  <a:srgbClr val="000090"/>
                </a:solidFill>
                <a:latin typeface="Arial"/>
                <a:cs typeface="Arial"/>
              </a:rPr>
              <a:t>et al</a:t>
            </a:r>
            <a:r>
              <a:rPr lang="en-US" sz="1600" dirty="0">
                <a:solidFill>
                  <a:srgbClr val="000090"/>
                </a:solidFill>
                <a:latin typeface="Arial"/>
                <a:cs typeface="Arial"/>
              </a:rPr>
              <a:t>., 2007]. It will be produced as a scientific product, particularly for coastal studies, assuming AMFs appropriate to lower tropospheric loading.</a:t>
            </a:r>
          </a:p>
          <a:p>
            <a:r>
              <a:rPr lang="en-US" sz="1600" dirty="0">
                <a:solidFill>
                  <a:srgbClr val="000090"/>
                </a:solidFill>
                <a:latin typeface="Arial"/>
                <a:cs typeface="Arial"/>
              </a:rPr>
              <a:t> </a:t>
            </a:r>
          </a:p>
          <a:p>
            <a:r>
              <a:rPr lang="en-US" sz="1600" b="1" dirty="0">
                <a:solidFill>
                  <a:srgbClr val="FF0000"/>
                </a:solidFill>
                <a:latin typeface="Arial"/>
                <a:cs typeface="Arial"/>
              </a:rPr>
              <a:t>The atmospheric chemistry of halogen oxides </a:t>
            </a:r>
            <a:r>
              <a:rPr lang="en-US" sz="1600" b="1" dirty="0" smtClean="0">
                <a:solidFill>
                  <a:srgbClr val="FF0000"/>
                </a:solidFill>
                <a:latin typeface="Arial"/>
                <a:cs typeface="Arial"/>
              </a:rPr>
              <a:t>over </a:t>
            </a:r>
            <a:r>
              <a:rPr lang="en-US" sz="1600" b="1" dirty="0">
                <a:solidFill>
                  <a:srgbClr val="FF0000"/>
                </a:solidFill>
                <a:latin typeface="Arial"/>
                <a:cs typeface="Arial"/>
              </a:rPr>
              <a:t>the ocean, and in particular in coastal regions</a:t>
            </a:r>
            <a:r>
              <a:rPr lang="en-US" sz="1600" dirty="0">
                <a:solidFill>
                  <a:srgbClr val="000090"/>
                </a:solidFill>
                <a:latin typeface="Arial"/>
                <a:cs typeface="Arial"/>
              </a:rPr>
              <a:t>, can play important roles in ozone destruction, oxidizing capacity, and dimethylsulfide oxidation to form cloud-condensation nuclei [Saiz-Lopez and von Glasow, 2012]. The budgets and distribution of reactive halogens along the coastal areas of North America are poorly known. Therefore, providing a measure of the budgets and diurnal evolution of coastal halogen oxides is necessary to understand their role in atmospheric photochemistry of coastal regions. Previous ground-based observations have shown enhanced levels (at a few pptv) of halogen oxides over coastal locations with respect to their background concentrations over the remote marine boundary layer [Simpson et al., 2015]. Previous global satellite instruments lacked the sensitivity and spatial resolution to detect the presence of active halogen chemistry over mid-latitude coastal areas. TEMPO observations together with atmospheric models will allow examination of the processes linking ocean halogen emissions and their potential impact on the oxidizing capacity of coastal environments of North America.</a:t>
            </a:r>
          </a:p>
          <a:p>
            <a:r>
              <a:rPr lang="en-US" sz="1600" dirty="0">
                <a:solidFill>
                  <a:srgbClr val="000090"/>
                </a:solidFill>
                <a:latin typeface="Arial"/>
                <a:cs typeface="Arial"/>
              </a:rPr>
              <a:t> </a:t>
            </a:r>
          </a:p>
          <a:p>
            <a:r>
              <a:rPr lang="en-US" sz="1600" dirty="0">
                <a:solidFill>
                  <a:srgbClr val="000090"/>
                </a:solidFill>
                <a:latin typeface="Arial"/>
                <a:cs typeface="Arial"/>
              </a:rPr>
              <a:t>TEMPO also performs</a:t>
            </a:r>
            <a:r>
              <a:rPr lang="en-US" sz="1600" b="1" dirty="0">
                <a:solidFill>
                  <a:srgbClr val="FF0000"/>
                </a:solidFill>
                <a:latin typeface="Arial"/>
                <a:cs typeface="Arial"/>
              </a:rPr>
              <a:t> hourly measurements one of the world’s largest salt lakes: the Great Salt Lake in Utah</a:t>
            </a:r>
            <a:r>
              <a:rPr lang="en-US" sz="1600" dirty="0">
                <a:solidFill>
                  <a:srgbClr val="000090"/>
                </a:solidFill>
                <a:latin typeface="Arial"/>
                <a:cs typeface="Arial"/>
              </a:rPr>
              <a:t>. Measurements over Salt Lake City show the highest concentrations of BrO over the globe. Hourly measurement at a high spatial resolution can improve understanding of BrO production in salt lakes</a:t>
            </a:r>
            <a:r>
              <a:rPr lang="en-US" sz="1600" dirty="0" smtClean="0">
                <a:solidFill>
                  <a:srgbClr val="000090"/>
                </a:solidFill>
                <a:latin typeface="Arial"/>
                <a:cs typeface="Arial"/>
              </a:rPr>
              <a:t>.</a:t>
            </a:r>
            <a:endParaRPr lang="en-US" sz="16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47</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7887989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Spectral indicators</a:t>
            </a:r>
            <a:endParaRPr lang="en-US" sz="4400" b="1" dirty="0">
              <a:solidFill>
                <a:schemeClr val="bg1">
                  <a:lumMod val="85000"/>
                </a:schemeClr>
              </a:solidFill>
            </a:endParaRPr>
          </a:p>
        </p:txBody>
      </p:sp>
      <p:sp>
        <p:nvSpPr>
          <p:cNvPr id="2" name="TextBox 1"/>
          <p:cNvSpPr txBox="1"/>
          <p:nvPr/>
        </p:nvSpPr>
        <p:spPr>
          <a:xfrm>
            <a:off x="0" y="1194001"/>
            <a:ext cx="9144000" cy="5509201"/>
          </a:xfrm>
          <a:prstGeom prst="rect">
            <a:avLst/>
          </a:prstGeom>
          <a:noFill/>
        </p:spPr>
        <p:txBody>
          <a:bodyPr wrap="square" rtlCol="0">
            <a:spAutoFit/>
          </a:bodyPr>
          <a:lstStyle/>
          <a:p>
            <a:r>
              <a:rPr lang="en-US" sz="1600" b="1" dirty="0" smtClean="0">
                <a:solidFill>
                  <a:srgbClr val="FF0000"/>
                </a:solidFill>
                <a:latin typeface="Arial"/>
                <a:cs typeface="Arial"/>
              </a:rPr>
              <a:t>Fluorescence </a:t>
            </a:r>
            <a:r>
              <a:rPr lang="en-US" sz="1600" b="1" dirty="0">
                <a:solidFill>
                  <a:srgbClr val="FF0000"/>
                </a:solidFill>
                <a:latin typeface="Arial"/>
                <a:cs typeface="Arial"/>
              </a:rPr>
              <a:t>and other spectral indicators</a:t>
            </a:r>
            <a:r>
              <a:rPr lang="en-US" sz="1600" b="1" dirty="0">
                <a:solidFill>
                  <a:srgbClr val="000090"/>
                </a:solidFill>
                <a:latin typeface="Arial"/>
                <a:cs typeface="Arial"/>
              </a:rPr>
              <a:t> </a:t>
            </a:r>
            <a:r>
              <a:rPr lang="en-US" sz="1600" dirty="0">
                <a:solidFill>
                  <a:srgbClr val="000090"/>
                </a:solidFill>
                <a:latin typeface="Arial"/>
                <a:cs typeface="Arial"/>
              </a:rPr>
              <a:t>Solar-induced fluorescence (SIF) from chlorophyll over both land and </a:t>
            </a:r>
            <a:r>
              <a:rPr lang="en-US" sz="1600" dirty="0" smtClean="0">
                <a:solidFill>
                  <a:srgbClr val="000090"/>
                </a:solidFill>
                <a:latin typeface="Arial"/>
                <a:cs typeface="Arial"/>
              </a:rPr>
              <a:t>ocean will </a:t>
            </a:r>
            <a:r>
              <a:rPr lang="en-US" sz="1600" dirty="0">
                <a:solidFill>
                  <a:srgbClr val="000090"/>
                </a:solidFill>
                <a:latin typeface="Arial"/>
                <a:cs typeface="Arial"/>
              </a:rPr>
              <a:t>be measured. In terrestrial vegetation, chlorophyll fluorescence is emitted at red to far-red wavelengths (~650-800 nm) with two broad peaks near 685 and 740 nm, known as the red and far-red emission features. Oceanic SIF is emitted exclusively in the red feature. SIF measurements have been used for studies of tropical dynamics, primary productivity, the length of carbon uptake period, and drought responses, while ocean measurements have been used to detect red tides and to conduct studies on the physiology, phenology, and productivity of phytoplankton. TEMPO can retrieve both red and far-red SIF by utilizing the property that SIF fills in solar Fraunhofer and atmospheric absorption lines in backscattered spectra normalized by a reference (</a:t>
            </a:r>
            <a:r>
              <a:rPr lang="en-US" sz="1600" i="1" dirty="0">
                <a:solidFill>
                  <a:srgbClr val="000090"/>
                </a:solidFill>
                <a:latin typeface="Arial"/>
                <a:cs typeface="Arial"/>
              </a:rPr>
              <a:t>e.g</a:t>
            </a:r>
            <a:r>
              <a:rPr lang="en-US" sz="1600" dirty="0">
                <a:solidFill>
                  <a:srgbClr val="000090"/>
                </a:solidFill>
                <a:latin typeface="Arial"/>
                <a:cs typeface="Arial"/>
              </a:rPr>
              <a:t>., the solar spectrum) that does not contain SIF. </a:t>
            </a:r>
          </a:p>
          <a:p>
            <a:r>
              <a:rPr lang="en-US" sz="1600" dirty="0">
                <a:solidFill>
                  <a:srgbClr val="000090"/>
                </a:solidFill>
                <a:latin typeface="Arial"/>
                <a:cs typeface="Arial"/>
              </a:rPr>
              <a:t> </a:t>
            </a:r>
          </a:p>
          <a:p>
            <a:r>
              <a:rPr lang="en-US" sz="1600" dirty="0">
                <a:solidFill>
                  <a:srgbClr val="000090"/>
                </a:solidFill>
                <a:latin typeface="Arial"/>
                <a:cs typeface="Arial"/>
              </a:rPr>
              <a:t>TEMPO will also be capable of measuring </a:t>
            </a:r>
            <a:r>
              <a:rPr lang="en-US" sz="1600" b="1" dirty="0">
                <a:solidFill>
                  <a:srgbClr val="FF0000"/>
                </a:solidFill>
                <a:latin typeface="Arial"/>
                <a:cs typeface="Arial"/>
              </a:rPr>
              <a:t>spectral indices developed for estimating foliage pigment contents and concentrations</a:t>
            </a:r>
            <a:r>
              <a:rPr lang="en-US" sz="1600" dirty="0">
                <a:solidFill>
                  <a:srgbClr val="000090"/>
                </a:solidFill>
                <a:latin typeface="Arial"/>
                <a:cs typeface="Arial"/>
              </a:rPr>
              <a:t>. Spectral approaches for estimating pigment contents apply generally to leaves and not the full canopy. A single spectrally invariant parameter, the Directional Area Scattering Factor (DASF), relates canopy-measured spectral indices to pigment concentrations at the leaf scale.</a:t>
            </a:r>
          </a:p>
          <a:p>
            <a:r>
              <a:rPr lang="en-US" sz="1600" dirty="0">
                <a:solidFill>
                  <a:srgbClr val="000090"/>
                </a:solidFill>
                <a:latin typeface="Arial"/>
                <a:cs typeface="Arial"/>
              </a:rPr>
              <a:t> </a:t>
            </a:r>
          </a:p>
          <a:p>
            <a:r>
              <a:rPr lang="en-US" sz="1600" b="1" dirty="0">
                <a:solidFill>
                  <a:srgbClr val="FF0000"/>
                </a:solidFill>
                <a:latin typeface="Arial"/>
                <a:cs typeface="Arial"/>
              </a:rPr>
              <a:t>UVB</a:t>
            </a:r>
            <a:r>
              <a:rPr lang="en-US" sz="1600" dirty="0">
                <a:solidFill>
                  <a:srgbClr val="000090"/>
                </a:solidFill>
                <a:latin typeface="Arial"/>
                <a:cs typeface="Arial"/>
              </a:rPr>
              <a:t> TEMPO measurements of daily UV exposures build upon heritage from OMI and TROPOMI measurements. Hourly cloud measurements from TEMPO allow taking into account diurnal cloud variability, which has not been previously possible. The OMI UV algorithm is based on the TOMS UV algorithm. The specific product is the downward spectral irradiance at the ground (in W m</a:t>
            </a:r>
            <a:r>
              <a:rPr lang="en-US" sz="1600" baseline="30000" dirty="0">
                <a:solidFill>
                  <a:srgbClr val="000090"/>
                </a:solidFill>
                <a:latin typeface="Arial"/>
                <a:cs typeface="Arial"/>
              </a:rPr>
              <a:t>-2</a:t>
            </a:r>
            <a:r>
              <a:rPr lang="en-US" sz="1600" dirty="0">
                <a:solidFill>
                  <a:srgbClr val="000090"/>
                </a:solidFill>
                <a:latin typeface="Arial"/>
                <a:cs typeface="Arial"/>
              </a:rPr>
              <a:t> nm</a:t>
            </a:r>
            <a:r>
              <a:rPr lang="en-US" sz="1600" baseline="30000" dirty="0">
                <a:solidFill>
                  <a:srgbClr val="000090"/>
                </a:solidFill>
                <a:latin typeface="Arial"/>
                <a:cs typeface="Arial"/>
              </a:rPr>
              <a:t>-1</a:t>
            </a:r>
            <a:r>
              <a:rPr lang="en-US" sz="1600" dirty="0">
                <a:solidFill>
                  <a:srgbClr val="000090"/>
                </a:solidFill>
                <a:latin typeface="Arial"/>
                <a:cs typeface="Arial"/>
              </a:rPr>
              <a:t>) and the erythemally weighted irradiance (in W m</a:t>
            </a:r>
            <a:r>
              <a:rPr lang="en-US" sz="1600" baseline="30000" dirty="0">
                <a:solidFill>
                  <a:srgbClr val="000090"/>
                </a:solidFill>
                <a:latin typeface="Arial"/>
                <a:cs typeface="Arial"/>
              </a:rPr>
              <a:t>-2</a:t>
            </a:r>
            <a:r>
              <a:rPr lang="en-US" sz="1600" dirty="0">
                <a:solidFill>
                  <a:srgbClr val="000090"/>
                </a:solidFill>
                <a:latin typeface="Arial"/>
                <a:cs typeface="Arial"/>
              </a:rPr>
              <a:t>)</a:t>
            </a:r>
            <a:r>
              <a:rPr lang="en-US" sz="1600" dirty="0" smtClean="0">
                <a:solidFill>
                  <a:srgbClr val="000090"/>
                </a:solidFill>
                <a:latin typeface="Arial"/>
                <a:cs typeface="Arial"/>
              </a:rPr>
              <a:t>.</a:t>
            </a:r>
            <a:endParaRPr lang="en-US" sz="16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48</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9193851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Air quality and health</a:t>
            </a:r>
            <a:endParaRPr lang="en-US" sz="4400" b="1" dirty="0">
              <a:solidFill>
                <a:schemeClr val="bg1">
                  <a:lumMod val="85000"/>
                </a:schemeClr>
              </a:solidFill>
            </a:endParaRPr>
          </a:p>
        </p:txBody>
      </p:sp>
      <p:sp>
        <p:nvSpPr>
          <p:cNvPr id="2" name="TextBox 1"/>
          <p:cNvSpPr txBox="1"/>
          <p:nvPr/>
        </p:nvSpPr>
        <p:spPr>
          <a:xfrm>
            <a:off x="0" y="1296006"/>
            <a:ext cx="9144000" cy="5262979"/>
          </a:xfrm>
          <a:prstGeom prst="rect">
            <a:avLst/>
          </a:prstGeom>
          <a:noFill/>
          <a:ln>
            <a:noFill/>
          </a:ln>
        </p:spPr>
        <p:txBody>
          <a:bodyPr wrap="square" rtlCol="0">
            <a:spAutoFit/>
          </a:bodyPr>
          <a:lstStyle/>
          <a:p>
            <a:r>
              <a:rPr lang="en-US" sz="2400" dirty="0" smtClean="0">
                <a:solidFill>
                  <a:srgbClr val="000090"/>
                </a:solidFill>
                <a:latin typeface="Arial"/>
                <a:cs typeface="Arial"/>
              </a:rPr>
              <a:t>TEMPO’s </a:t>
            </a:r>
            <a:r>
              <a:rPr lang="en-US" sz="2400" dirty="0">
                <a:solidFill>
                  <a:srgbClr val="000090"/>
                </a:solidFill>
                <a:latin typeface="Arial"/>
                <a:cs typeface="Arial"/>
              </a:rPr>
              <a:t>hourly measurements allow better understanding of the complex chemistry and dynamics that drive </a:t>
            </a:r>
            <a:r>
              <a:rPr lang="en-US" sz="2400" b="1" dirty="0">
                <a:solidFill>
                  <a:srgbClr val="FF0000"/>
                </a:solidFill>
                <a:latin typeface="Arial"/>
                <a:cs typeface="Arial"/>
              </a:rPr>
              <a:t>air quality on short timescales</a:t>
            </a:r>
            <a:r>
              <a:rPr lang="en-US" sz="2400" dirty="0">
                <a:solidFill>
                  <a:srgbClr val="000090"/>
                </a:solidFill>
                <a:latin typeface="Arial"/>
                <a:cs typeface="Arial"/>
              </a:rPr>
              <a:t>. The density of TEMPO data is ideally suited for data assimilation into chemical models for both air quality forecasting and for better constraints on emissions that lead to air quality exceedances. Planning is underway to combine TEMPO with regional air quality models to </a:t>
            </a:r>
            <a:r>
              <a:rPr lang="en-US" sz="2400" b="1" dirty="0">
                <a:solidFill>
                  <a:srgbClr val="FF0000"/>
                </a:solidFill>
                <a:latin typeface="Arial"/>
                <a:cs typeface="Arial"/>
              </a:rPr>
              <a:t>improve EPA air quality indices and to directly supply the public with near real time pollution reports and forecasts through website and mobile applications</a:t>
            </a:r>
            <a:r>
              <a:rPr lang="en-US" sz="2400" dirty="0">
                <a:solidFill>
                  <a:srgbClr val="000090"/>
                </a:solidFill>
                <a:latin typeface="Arial"/>
                <a:cs typeface="Arial"/>
              </a:rPr>
              <a:t>.</a:t>
            </a:r>
            <a:r>
              <a:rPr lang="en-US" sz="2400" b="1" dirty="0">
                <a:solidFill>
                  <a:srgbClr val="000090"/>
                </a:solidFill>
                <a:latin typeface="Arial"/>
                <a:cs typeface="Arial"/>
              </a:rPr>
              <a:t> </a:t>
            </a:r>
            <a:r>
              <a:rPr lang="en-US" sz="2400" dirty="0">
                <a:solidFill>
                  <a:srgbClr val="000090"/>
                </a:solidFill>
                <a:latin typeface="Arial"/>
                <a:cs typeface="Arial"/>
              </a:rPr>
              <a:t>As a case study, an OSSE for the Intermountain West was performed to explore the potential of geostationary ozone measurements from TEMPO to improve monitoring of ozone exceedances and the role of background ozone in causing these exceedances (Zoogman </a:t>
            </a:r>
            <a:r>
              <a:rPr lang="en-US" sz="2400" i="1" dirty="0">
                <a:solidFill>
                  <a:srgbClr val="000090"/>
                </a:solidFill>
                <a:latin typeface="Arial"/>
                <a:cs typeface="Arial"/>
              </a:rPr>
              <a:t>et al</a:t>
            </a:r>
            <a:r>
              <a:rPr lang="en-US" sz="2400" dirty="0">
                <a:solidFill>
                  <a:srgbClr val="000090"/>
                </a:solidFill>
                <a:latin typeface="Arial"/>
                <a:cs typeface="Arial"/>
              </a:rPr>
              <a:t>. 2014)</a:t>
            </a:r>
            <a:r>
              <a:rPr lang="en-US" sz="2400" dirty="0" smtClean="0">
                <a:solidFill>
                  <a:srgbClr val="000090"/>
                </a:solidFill>
                <a:latin typeface="Arial"/>
                <a:cs typeface="Arial"/>
              </a:rPr>
              <a:t>.</a:t>
            </a:r>
            <a:endParaRPr lang="en-US" sz="24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49</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1439244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g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4113" y="457200"/>
            <a:ext cx="4205287" cy="602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0146" name="Text Box 3"/>
          <p:cNvSpPr txBox="1">
            <a:spLocks noChangeArrowheads="1"/>
          </p:cNvSpPr>
          <p:nvPr/>
        </p:nvSpPr>
        <p:spPr bwMode="auto">
          <a:xfrm>
            <a:off x="0" y="1612900"/>
            <a:ext cx="4910138" cy="523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028700" indent="-3429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eaLnBrk="1" fontAlgn="base" hangingPunct="1">
              <a:lnSpc>
                <a:spcPct val="90000"/>
              </a:lnSpc>
              <a:spcBef>
                <a:spcPct val="50000"/>
              </a:spcBef>
              <a:spcAft>
                <a:spcPct val="0"/>
              </a:spcAft>
              <a:buClr>
                <a:srgbClr val="FFFFFF"/>
              </a:buClr>
              <a:buFontTx/>
              <a:buChar char="•"/>
            </a:pPr>
            <a:r>
              <a:rPr lang="en-US" b="0" dirty="0" smtClean="0">
                <a:solidFill>
                  <a:srgbClr val="FFFFFF"/>
                </a:solidFill>
              </a:rPr>
              <a:t>Low Earth orbit (LEO) </a:t>
            </a:r>
          </a:p>
          <a:p>
            <a:pPr marL="800100" lvl="1" indent="-342900" defTabSz="914400" eaLnBrk="1" fontAlgn="base" hangingPunct="1">
              <a:lnSpc>
                <a:spcPct val="90000"/>
              </a:lnSpc>
              <a:spcBef>
                <a:spcPct val="50000"/>
              </a:spcBef>
              <a:spcAft>
                <a:spcPct val="0"/>
              </a:spcAft>
              <a:buClr>
                <a:srgbClr val="FFFFFF"/>
              </a:buClr>
              <a:buFont typeface="Lucida Grande"/>
              <a:buChar char="-"/>
            </a:pPr>
            <a:r>
              <a:rPr lang="en-US" b="0" dirty="0" smtClean="0">
                <a:solidFill>
                  <a:srgbClr val="FFFFFF"/>
                </a:solidFill>
              </a:rPr>
              <a:t>Sun synchronous</a:t>
            </a:r>
          </a:p>
          <a:p>
            <a:pPr defTabSz="914400" eaLnBrk="1" fontAlgn="base" hangingPunct="1">
              <a:lnSpc>
                <a:spcPct val="90000"/>
              </a:lnSpc>
              <a:spcBef>
                <a:spcPct val="50000"/>
              </a:spcBef>
              <a:spcAft>
                <a:spcPct val="0"/>
              </a:spcAft>
              <a:buClr>
                <a:srgbClr val="FFFFFF"/>
              </a:buClr>
              <a:buFontTx/>
              <a:buChar char="•"/>
            </a:pPr>
            <a:r>
              <a:rPr lang="en-US" b="0" dirty="0" smtClean="0">
                <a:solidFill>
                  <a:srgbClr val="FFFFFF"/>
                </a:solidFill>
              </a:rPr>
              <a:t>Nadir</a:t>
            </a:r>
            <a:r>
              <a:rPr lang="en-US" b="0" dirty="0">
                <a:solidFill>
                  <a:srgbClr val="FFFFFF"/>
                </a:solidFill>
              </a:rPr>
              <a:t>-viewing UV/vis/NIR</a:t>
            </a:r>
          </a:p>
          <a:p>
            <a:pPr lvl="1" defTabSz="914400" eaLnBrk="1" fontAlgn="base" hangingPunct="1">
              <a:lnSpc>
                <a:spcPct val="90000"/>
              </a:lnSpc>
              <a:spcBef>
                <a:spcPct val="50000"/>
              </a:spcBef>
              <a:spcAft>
                <a:spcPct val="0"/>
              </a:spcAft>
              <a:buClr>
                <a:srgbClr val="FFFFFF"/>
              </a:buClr>
              <a:buFont typeface="Lucida Grande" charset="0"/>
              <a:buChar char="-"/>
            </a:pPr>
            <a:r>
              <a:rPr lang="en-US" b="0" dirty="0" smtClean="0">
                <a:solidFill>
                  <a:srgbClr val="FFFFFF"/>
                </a:solidFill>
                <a:cs typeface="ＭＳ Ｐゴシック" charset="0"/>
              </a:rPr>
              <a:t>240</a:t>
            </a:r>
            <a:r>
              <a:rPr lang="en-US" b="0" dirty="0">
                <a:solidFill>
                  <a:srgbClr val="FFFFFF"/>
                </a:solidFill>
                <a:cs typeface="ＭＳ Ｐゴシック" charset="0"/>
              </a:rPr>
              <a:t>-400 nm @ 0.2 nm</a:t>
            </a:r>
          </a:p>
          <a:p>
            <a:pPr lvl="1" defTabSz="914400" eaLnBrk="1" fontAlgn="base" hangingPunct="1">
              <a:lnSpc>
                <a:spcPct val="90000"/>
              </a:lnSpc>
              <a:spcBef>
                <a:spcPct val="50000"/>
              </a:spcBef>
              <a:spcAft>
                <a:spcPct val="0"/>
              </a:spcAft>
              <a:buClr>
                <a:srgbClr val="FFFFFF"/>
              </a:buClr>
              <a:buFont typeface="Lucida Grande" charset="0"/>
              <a:buChar char="-"/>
            </a:pPr>
            <a:r>
              <a:rPr lang="en-US" b="0" dirty="0" smtClean="0">
                <a:solidFill>
                  <a:srgbClr val="FFFFFF"/>
                </a:solidFill>
                <a:cs typeface="ＭＳ Ｐゴシック" charset="0"/>
              </a:rPr>
              <a:t>400</a:t>
            </a:r>
            <a:r>
              <a:rPr lang="en-US" b="0" dirty="0">
                <a:solidFill>
                  <a:srgbClr val="FFFFFF"/>
                </a:solidFill>
                <a:cs typeface="ＭＳ Ｐゴシック" charset="0"/>
              </a:rPr>
              <a:t>-790 nm @ 0.4 nm</a:t>
            </a:r>
          </a:p>
          <a:p>
            <a:pPr defTabSz="914400" eaLnBrk="1" fontAlgn="base" hangingPunct="1">
              <a:lnSpc>
                <a:spcPct val="90000"/>
              </a:lnSpc>
              <a:spcBef>
                <a:spcPct val="50000"/>
              </a:spcBef>
              <a:spcAft>
                <a:spcPct val="0"/>
              </a:spcAft>
              <a:buClr>
                <a:srgbClr val="FFFFFF"/>
              </a:buClr>
              <a:buFontTx/>
              <a:buChar char="•"/>
            </a:pPr>
            <a:r>
              <a:rPr lang="en-US" b="0" dirty="0">
                <a:solidFill>
                  <a:srgbClr val="FFFFFF"/>
                </a:solidFill>
              </a:rPr>
              <a:t>Launched April 1995, turned off July 2011</a:t>
            </a:r>
          </a:p>
          <a:p>
            <a:pPr defTabSz="914400" eaLnBrk="1" fontAlgn="base" hangingPunct="1">
              <a:lnSpc>
                <a:spcPct val="90000"/>
              </a:lnSpc>
              <a:spcBef>
                <a:spcPct val="50000"/>
              </a:spcBef>
              <a:spcAft>
                <a:spcPct val="0"/>
              </a:spcAft>
              <a:buClr>
                <a:srgbClr val="FFFFFF"/>
              </a:buClr>
              <a:buFontTx/>
              <a:buChar char="•"/>
            </a:pPr>
            <a:r>
              <a:rPr lang="en-US" b="0" dirty="0">
                <a:solidFill>
                  <a:srgbClr val="FFFFFF"/>
                </a:solidFill>
              </a:rPr>
              <a:t> Footprint 320 × 40 km</a:t>
            </a:r>
            <a:r>
              <a:rPr lang="en-US" b="0" baseline="30000" dirty="0">
                <a:solidFill>
                  <a:srgbClr val="FFFFFF"/>
                </a:solidFill>
              </a:rPr>
              <a:t>2</a:t>
            </a:r>
          </a:p>
          <a:p>
            <a:pPr defTabSz="914400" eaLnBrk="1" fontAlgn="base" hangingPunct="1">
              <a:lnSpc>
                <a:spcPct val="90000"/>
              </a:lnSpc>
              <a:spcBef>
                <a:spcPct val="50000"/>
              </a:spcBef>
              <a:spcAft>
                <a:spcPct val="0"/>
              </a:spcAft>
              <a:buClr>
                <a:srgbClr val="FFFFFF"/>
              </a:buClr>
              <a:buFontTx/>
              <a:buChar char="•"/>
            </a:pPr>
            <a:r>
              <a:rPr lang="en-US" b="0" dirty="0">
                <a:solidFill>
                  <a:srgbClr val="FFFFFF"/>
                </a:solidFill>
              </a:rPr>
              <a:t> 10:30 am cross-equator time, descending node </a:t>
            </a:r>
          </a:p>
          <a:p>
            <a:pPr defTabSz="914400" eaLnBrk="1" fontAlgn="base" hangingPunct="1">
              <a:lnSpc>
                <a:spcPct val="90000"/>
              </a:lnSpc>
              <a:spcBef>
                <a:spcPct val="50000"/>
              </a:spcBef>
              <a:spcAft>
                <a:spcPct val="0"/>
              </a:spcAft>
              <a:buClr>
                <a:srgbClr val="FFFFFF"/>
              </a:buClr>
              <a:buFontTx/>
              <a:buChar char="•"/>
            </a:pPr>
            <a:r>
              <a:rPr lang="en-US" b="0" dirty="0">
                <a:solidFill>
                  <a:srgbClr val="FFFFFF"/>
                </a:solidFill>
              </a:rPr>
              <a:t> Global coverage in 3 days</a:t>
            </a:r>
          </a:p>
        </p:txBody>
      </p:sp>
      <p:sp>
        <p:nvSpPr>
          <p:cNvPr id="390147" name="Rectangle 4"/>
          <p:cNvSpPr>
            <a:spLocks noGrp="1" noChangeArrowheads="1"/>
          </p:cNvSpPr>
          <p:nvPr>
            <p:ph type="title" idx="4294967295"/>
          </p:nvPr>
        </p:nvSpPr>
        <p:spPr>
          <a:xfrm>
            <a:off x="31750" y="333375"/>
            <a:ext cx="6623050" cy="120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tabLst>
                <a:tab pos="5200650" algn="l"/>
              </a:tabLst>
            </a:pPr>
            <a:r>
              <a:rPr lang="en-US" sz="4000" dirty="0" smtClean="0">
                <a:solidFill>
                  <a:srgbClr val="FFFFFF"/>
                </a:solidFill>
                <a:effectLst/>
                <a:latin typeface="Arial" charset="0"/>
              </a:rPr>
              <a:t>Our first: ESA </a:t>
            </a:r>
            <a:r>
              <a:rPr lang="en-US" sz="4000" dirty="0">
                <a:solidFill>
                  <a:srgbClr val="FFFFFF"/>
                </a:solidFill>
                <a:effectLst/>
                <a:latin typeface="Arial" charset="0"/>
              </a:rPr>
              <a:t>Global Ozone Monitoring Experiment</a:t>
            </a:r>
          </a:p>
        </p:txBody>
      </p:sp>
      <p:pic>
        <p:nvPicPr>
          <p:cNvPr id="390148" name="Picture 10" descr="cfa-banner1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149" name="Picture 5" descr="sao-logo.tif"/>
          <p:cNvPicPr>
            <a:picLocks noChangeAspect="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795588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Clouds and aerosols</a:t>
            </a:r>
            <a:endParaRPr lang="en-US" sz="4400" b="1" dirty="0">
              <a:solidFill>
                <a:schemeClr val="bg1">
                  <a:lumMod val="85000"/>
                </a:schemeClr>
              </a:solidFill>
            </a:endParaRPr>
          </a:p>
        </p:txBody>
      </p:sp>
      <p:sp>
        <p:nvSpPr>
          <p:cNvPr id="2" name="TextBox 1"/>
          <p:cNvSpPr txBox="1"/>
          <p:nvPr/>
        </p:nvSpPr>
        <p:spPr>
          <a:xfrm>
            <a:off x="0" y="1563756"/>
            <a:ext cx="9144000" cy="5324535"/>
          </a:xfrm>
          <a:prstGeom prst="rect">
            <a:avLst/>
          </a:prstGeom>
          <a:noFill/>
        </p:spPr>
        <p:txBody>
          <a:bodyPr wrap="square" rtlCol="0">
            <a:spAutoFit/>
          </a:bodyPr>
          <a:lstStyle/>
          <a:p>
            <a:r>
              <a:rPr lang="en-US" sz="2000" b="1" dirty="0" smtClean="0">
                <a:solidFill>
                  <a:srgbClr val="000090"/>
                </a:solidFill>
                <a:latin typeface="Arial"/>
                <a:cs typeface="Arial"/>
              </a:rPr>
              <a:t>Clouds </a:t>
            </a:r>
            <a:r>
              <a:rPr lang="en-US" sz="2000" dirty="0">
                <a:solidFill>
                  <a:srgbClr val="000090"/>
                </a:solidFill>
                <a:latin typeface="Arial"/>
                <a:cs typeface="Arial"/>
              </a:rPr>
              <a:t>The launch cloud algorithm is be based on the rotational Raman scattering (RRS) cloud algorithm that was developed for OMI by GSFC. Retrieved cloud pressures from OMCLDRR are not at the geometrical center of the cloud, but rather at the optical centroid pressure (OCP) of the </a:t>
            </a:r>
            <a:r>
              <a:rPr lang="en-US" sz="2000" dirty="0" smtClean="0">
                <a:solidFill>
                  <a:srgbClr val="000090"/>
                </a:solidFill>
                <a:latin typeface="Arial"/>
                <a:cs typeface="Arial"/>
              </a:rPr>
              <a:t>cloud. </a:t>
            </a:r>
            <a:r>
              <a:rPr lang="en-US" sz="2000" b="1" dirty="0" smtClean="0">
                <a:solidFill>
                  <a:srgbClr val="000090"/>
                </a:solidFill>
                <a:latin typeface="Arial"/>
                <a:cs typeface="Arial"/>
              </a:rPr>
              <a:t>Additional</a:t>
            </a:r>
            <a:r>
              <a:rPr lang="en-US" sz="2000" dirty="0" smtClean="0">
                <a:solidFill>
                  <a:srgbClr val="000090"/>
                </a:solidFill>
                <a:latin typeface="Arial"/>
                <a:cs typeface="Arial"/>
              </a:rPr>
              <a:t> cloud </a:t>
            </a:r>
            <a:r>
              <a:rPr lang="en-US" sz="2000" dirty="0">
                <a:solidFill>
                  <a:srgbClr val="000090"/>
                </a:solidFill>
                <a:latin typeface="Arial"/>
                <a:cs typeface="Arial"/>
              </a:rPr>
              <a:t>products are possible using the O</a:t>
            </a:r>
            <a:r>
              <a:rPr lang="en-US" sz="2000" baseline="-25000" dirty="0">
                <a:solidFill>
                  <a:srgbClr val="000090"/>
                </a:solidFill>
                <a:latin typeface="Arial"/>
                <a:cs typeface="Arial"/>
              </a:rPr>
              <a:t>2</a:t>
            </a:r>
            <a:r>
              <a:rPr lang="en-US" sz="2000" dirty="0">
                <a:solidFill>
                  <a:srgbClr val="000090"/>
                </a:solidFill>
                <a:latin typeface="Arial"/>
                <a:cs typeface="Arial"/>
              </a:rPr>
              <a:t>-O</a:t>
            </a:r>
            <a:r>
              <a:rPr lang="en-US" sz="2000" baseline="-25000" dirty="0">
                <a:solidFill>
                  <a:srgbClr val="000090"/>
                </a:solidFill>
                <a:latin typeface="Arial"/>
                <a:cs typeface="Arial"/>
              </a:rPr>
              <a:t>2</a:t>
            </a:r>
            <a:r>
              <a:rPr lang="en-US" sz="2000" dirty="0">
                <a:solidFill>
                  <a:srgbClr val="000090"/>
                </a:solidFill>
                <a:latin typeface="Arial"/>
                <a:cs typeface="Arial"/>
              </a:rPr>
              <a:t> collision complex and/or the O</a:t>
            </a:r>
            <a:r>
              <a:rPr lang="en-US" sz="2000" baseline="-25000" dirty="0">
                <a:solidFill>
                  <a:srgbClr val="000090"/>
                </a:solidFill>
                <a:latin typeface="Arial"/>
                <a:cs typeface="Arial"/>
              </a:rPr>
              <a:t>2 </a:t>
            </a:r>
            <a:r>
              <a:rPr lang="en-US" sz="2000" i="1" dirty="0">
                <a:solidFill>
                  <a:srgbClr val="000090"/>
                </a:solidFill>
                <a:latin typeface="Arial"/>
                <a:cs typeface="Arial"/>
              </a:rPr>
              <a:t>B</a:t>
            </a:r>
            <a:r>
              <a:rPr lang="en-US" sz="2000" dirty="0">
                <a:solidFill>
                  <a:srgbClr val="000090"/>
                </a:solidFill>
                <a:latin typeface="Arial"/>
                <a:cs typeface="Arial"/>
              </a:rPr>
              <a:t> band.</a:t>
            </a:r>
          </a:p>
          <a:p>
            <a:endParaRPr lang="en-US" sz="2000" dirty="0">
              <a:solidFill>
                <a:srgbClr val="000090"/>
              </a:solidFill>
              <a:latin typeface="Arial"/>
              <a:cs typeface="Arial"/>
            </a:endParaRPr>
          </a:p>
          <a:p>
            <a:r>
              <a:rPr lang="en-US" sz="2000" b="1" dirty="0">
                <a:solidFill>
                  <a:srgbClr val="000090"/>
                </a:solidFill>
                <a:latin typeface="Arial"/>
                <a:cs typeface="Arial"/>
              </a:rPr>
              <a:t>Aerosols </a:t>
            </a:r>
            <a:r>
              <a:rPr lang="en-US" sz="2000" dirty="0">
                <a:solidFill>
                  <a:srgbClr val="000090"/>
                </a:solidFill>
                <a:latin typeface="Arial"/>
                <a:cs typeface="Arial"/>
              </a:rPr>
              <a:t>TEMPO’s launch algorithm for retrieving aerosols will be based upon the </a:t>
            </a:r>
            <a:r>
              <a:rPr lang="en-US" sz="2000" dirty="0" smtClean="0">
                <a:solidFill>
                  <a:srgbClr val="000090"/>
                </a:solidFill>
                <a:latin typeface="Arial"/>
                <a:cs typeface="Arial"/>
              </a:rPr>
              <a:t>OMI </a:t>
            </a:r>
            <a:r>
              <a:rPr lang="en-US" sz="2000" dirty="0">
                <a:solidFill>
                  <a:srgbClr val="000090"/>
                </a:solidFill>
                <a:latin typeface="Arial"/>
                <a:cs typeface="Arial"/>
              </a:rPr>
              <a:t>aerosol algorithm that uses the sensitivity of near-UV observations to particle absorption to retrieve Absorbing Aerosol Index (AAI), aerosol optical depth (AOD) and single scattering albedo (SSA). TEMPO may be used together with the advanced baseline imager (ABI) instruments on the NOAA GOES-R and GOES-S </a:t>
            </a:r>
            <a:r>
              <a:rPr lang="en-US" sz="2000" dirty="0" smtClean="0">
                <a:solidFill>
                  <a:srgbClr val="000090"/>
                </a:solidFill>
                <a:latin typeface="Arial"/>
                <a:cs typeface="Arial"/>
              </a:rPr>
              <a:t>satellites, particularly the 1.37μm bands, for </a:t>
            </a:r>
            <a:r>
              <a:rPr lang="en-US" sz="2000" dirty="0">
                <a:solidFill>
                  <a:srgbClr val="000090"/>
                </a:solidFill>
                <a:latin typeface="Arial"/>
                <a:cs typeface="Arial"/>
              </a:rPr>
              <a:t>aerosol retrievals, reducing AOD and fine mode AOD uncertainties from 30% to 10% and from 40% to 20%</a:t>
            </a:r>
            <a:r>
              <a:rPr lang="en-US" sz="2000" dirty="0" smtClean="0">
                <a:solidFill>
                  <a:srgbClr val="000090"/>
                </a:solidFill>
                <a:latin typeface="Arial"/>
                <a:cs typeface="Arial"/>
              </a:rPr>
              <a:t>.</a:t>
            </a:r>
            <a:endParaRPr lang="en-US" sz="2000" dirty="0">
              <a:solidFill>
                <a:srgbClr val="000090"/>
              </a:solidFill>
              <a:latin typeface="Arial"/>
              <a:cs typeface="Arial"/>
            </a:endParaRPr>
          </a:p>
          <a:p>
            <a:endParaRPr lang="en-US" sz="2000" dirty="0">
              <a:solidFill>
                <a:srgbClr val="000090"/>
              </a:solidFill>
              <a:latin typeface="Arial"/>
              <a:cs typeface="Arial"/>
            </a:endParaRPr>
          </a:p>
          <a:p>
            <a:endParaRPr lang="en-US" sz="20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50</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1653972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3200" b="1" dirty="0" smtClean="0">
                <a:solidFill>
                  <a:schemeClr val="bg1">
                    <a:lumMod val="85000"/>
                  </a:schemeClr>
                </a:solidFill>
              </a:rPr>
              <a:t>Oversampling</a:t>
            </a:r>
            <a:br>
              <a:rPr lang="en-US" sz="3200" b="1" dirty="0" smtClean="0">
                <a:solidFill>
                  <a:schemeClr val="bg1">
                    <a:lumMod val="85000"/>
                  </a:schemeClr>
                </a:solidFill>
              </a:rPr>
            </a:br>
            <a:r>
              <a:rPr lang="en-US" sz="3200" b="1" dirty="0" smtClean="0">
                <a:solidFill>
                  <a:schemeClr val="bg1">
                    <a:lumMod val="85000"/>
                  </a:schemeClr>
                </a:solidFill>
              </a:rPr>
              <a:t>Lei Zhu </a:t>
            </a:r>
            <a:r>
              <a:rPr lang="en-US" sz="3200" b="1" i="1" dirty="0" smtClean="0">
                <a:solidFill>
                  <a:schemeClr val="bg1">
                    <a:lumMod val="85000"/>
                  </a:schemeClr>
                </a:solidFill>
              </a:rPr>
              <a:t>et al</a:t>
            </a:r>
            <a:r>
              <a:rPr lang="en-US" sz="3200" b="1" dirty="0" smtClean="0">
                <a:solidFill>
                  <a:schemeClr val="bg1">
                    <a:lumMod val="85000"/>
                  </a:schemeClr>
                </a:solidFill>
              </a:rPr>
              <a:t>., 2014</a:t>
            </a:r>
            <a:endParaRPr lang="en-US" sz="3200" b="1" dirty="0">
              <a:solidFill>
                <a:schemeClr val="bg1">
                  <a:lumMod val="85000"/>
                </a:schemeClr>
              </a:solidFill>
            </a:endParaRPr>
          </a:p>
        </p:txBody>
      </p:sp>
      <p:pic>
        <p:nvPicPr>
          <p:cNvPr id="3" name="Picture 2" descr="Houst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97" y="1465501"/>
            <a:ext cx="9080423" cy="5129784"/>
          </a:xfrm>
          <a:prstGeom prst="rect">
            <a:avLst/>
          </a:prstGeom>
        </p:spPr>
      </p:pic>
    </p:spTree>
    <p:extLst>
      <p:ext uri="{BB962C8B-B14F-4D97-AF65-F5344CB8AC3E}">
        <p14:creationId xmlns:p14="http://schemas.microsoft.com/office/powerpoint/2010/main" val="360981313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948" y="-40104"/>
            <a:ext cx="5972807" cy="1029368"/>
          </a:xfrm>
        </p:spPr>
        <p:txBody>
          <a:bodyPr/>
          <a:lstStyle/>
          <a:p>
            <a:r>
              <a:rPr lang="en-US" sz="3200" dirty="0" smtClean="0"/>
              <a:t>City lights</a:t>
            </a:r>
            <a:br>
              <a:rPr lang="en-US" sz="3200" dirty="0" smtClean="0"/>
            </a:br>
            <a:r>
              <a:rPr lang="en-US" sz="3200" dirty="0" smtClean="0"/>
              <a:t>spectroscopic signatures</a:t>
            </a:r>
            <a:endParaRPr lang="en-US" sz="3200" dirty="0"/>
          </a:p>
        </p:txBody>
      </p:sp>
      <p:grpSp>
        <p:nvGrpSpPr>
          <p:cNvPr id="10" name="Group 9"/>
          <p:cNvGrpSpPr/>
          <p:nvPr/>
        </p:nvGrpSpPr>
        <p:grpSpPr>
          <a:xfrm>
            <a:off x="1061199" y="1139829"/>
            <a:ext cx="6938954" cy="5623185"/>
            <a:chOff x="1300009" y="1237533"/>
            <a:chExt cx="6577746" cy="5358615"/>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009" y="1665289"/>
              <a:ext cx="6577746" cy="4930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C:\Users\Jim Carr\Desktop\Harvard SAO\Radiometric Model\Data\Rainbow.png"/>
            <p:cNvPicPr>
              <a:picLocks noChangeAspect="1" noChangeArrowheads="1"/>
            </p:cNvPicPr>
            <p:nvPr/>
          </p:nvPicPr>
          <p:blipFill rotWithShape="1">
            <a:blip r:embed="rId3">
              <a:extLst>
                <a:ext uri="{28A0092B-C50C-407E-A947-70E740481C1C}">
                  <a14:useLocalDpi xmlns:a14="http://schemas.microsoft.com/office/drawing/2010/main" val="0"/>
                </a:ext>
              </a:extLst>
            </a:blip>
            <a:srcRect t="-2808" b="60403"/>
            <a:stretch/>
          </p:blipFill>
          <p:spPr bwMode="auto">
            <a:xfrm>
              <a:off x="2782387" y="1237533"/>
              <a:ext cx="2908119" cy="48146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3665764" y="2171825"/>
            <a:ext cx="2865665" cy="269422"/>
          </a:xfrm>
          <a:prstGeom prst="rect">
            <a:avLst/>
          </a:prstGeom>
          <a:noFill/>
          <a:ln w="25400">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 name="Rectangle 3"/>
          <p:cNvSpPr/>
          <p:nvPr/>
        </p:nvSpPr>
        <p:spPr>
          <a:xfrm>
            <a:off x="2147207" y="4841421"/>
            <a:ext cx="1436914" cy="824593"/>
          </a:xfrm>
          <a:prstGeom prst="rect">
            <a:avLst/>
          </a:prstGeom>
          <a:noFill/>
          <a:ln w="25400">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 name="Rectangle 8"/>
          <p:cNvSpPr/>
          <p:nvPr/>
        </p:nvSpPr>
        <p:spPr>
          <a:xfrm>
            <a:off x="4005883" y="4838705"/>
            <a:ext cx="1436914" cy="824593"/>
          </a:xfrm>
          <a:prstGeom prst="rect">
            <a:avLst/>
          </a:prstGeom>
          <a:noFill/>
          <a:ln w="25400">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5" name="TextBox 4"/>
          <p:cNvSpPr txBox="1"/>
          <p:nvPr/>
        </p:nvSpPr>
        <p:spPr>
          <a:xfrm>
            <a:off x="4789354" y="4847766"/>
            <a:ext cx="651140" cy="430887"/>
          </a:xfrm>
          <a:prstGeom prst="rect">
            <a:avLst/>
          </a:prstGeom>
          <a:noFill/>
        </p:spPr>
        <p:txBody>
          <a:bodyPr wrap="none" rtlCol="0">
            <a:spAutoFit/>
          </a:bodyPr>
          <a:lstStyle/>
          <a:p>
            <a:r>
              <a:rPr lang="en-US" sz="1100" b="1" dirty="0" smtClean="0">
                <a:solidFill>
                  <a:prstClr val="black"/>
                </a:solidFill>
                <a:latin typeface="Calibri"/>
              </a:rPr>
              <a:t>TEMPO </a:t>
            </a:r>
          </a:p>
          <a:p>
            <a:r>
              <a:rPr lang="en-US" sz="1100" b="1" dirty="0" smtClean="0">
                <a:solidFill>
                  <a:prstClr val="black"/>
                </a:solidFill>
                <a:latin typeface="Calibri"/>
              </a:rPr>
              <a:t>Visible</a:t>
            </a:r>
            <a:endParaRPr lang="en-US" sz="1100" b="1" dirty="0">
              <a:solidFill>
                <a:prstClr val="black"/>
              </a:solidFill>
              <a:latin typeface="Calibri"/>
            </a:endParaRPr>
          </a:p>
        </p:txBody>
      </p:sp>
      <p:sp>
        <p:nvSpPr>
          <p:cNvPr id="11" name="TextBox 10"/>
          <p:cNvSpPr txBox="1"/>
          <p:nvPr/>
        </p:nvSpPr>
        <p:spPr>
          <a:xfrm>
            <a:off x="2163894" y="4847766"/>
            <a:ext cx="813043" cy="430887"/>
          </a:xfrm>
          <a:prstGeom prst="rect">
            <a:avLst/>
          </a:prstGeom>
          <a:noFill/>
        </p:spPr>
        <p:txBody>
          <a:bodyPr wrap="none" rtlCol="0">
            <a:spAutoFit/>
          </a:bodyPr>
          <a:lstStyle/>
          <a:p>
            <a:r>
              <a:rPr lang="en-US" sz="1100" b="1" dirty="0" smtClean="0">
                <a:solidFill>
                  <a:prstClr val="black"/>
                </a:solidFill>
                <a:latin typeface="Calibri"/>
              </a:rPr>
              <a:t>TEMPO </a:t>
            </a:r>
          </a:p>
          <a:p>
            <a:r>
              <a:rPr lang="en-US" sz="1100" b="1" dirty="0" smtClean="0">
                <a:solidFill>
                  <a:prstClr val="black"/>
                </a:solidFill>
                <a:latin typeface="Calibri"/>
              </a:rPr>
              <a:t>Ultraviolet</a:t>
            </a:r>
            <a:endParaRPr lang="en-US" sz="1100" b="1" dirty="0">
              <a:solidFill>
                <a:prstClr val="black"/>
              </a:solidFill>
              <a:latin typeface="Calibri"/>
            </a:endParaRPr>
          </a:p>
        </p:txBody>
      </p:sp>
      <p:sp>
        <p:nvSpPr>
          <p:cNvPr id="12" name="TextBox 11"/>
          <p:cNvSpPr txBox="1"/>
          <p:nvPr/>
        </p:nvSpPr>
        <p:spPr>
          <a:xfrm>
            <a:off x="4125352" y="2180896"/>
            <a:ext cx="1920719" cy="261610"/>
          </a:xfrm>
          <a:prstGeom prst="rect">
            <a:avLst/>
          </a:prstGeom>
          <a:noFill/>
        </p:spPr>
        <p:txBody>
          <a:bodyPr wrap="none" rtlCol="0">
            <a:spAutoFit/>
          </a:bodyPr>
          <a:lstStyle/>
          <a:p>
            <a:r>
              <a:rPr lang="en-US" sz="1100" b="1" dirty="0" smtClean="0">
                <a:solidFill>
                  <a:prstClr val="black"/>
                </a:solidFill>
                <a:latin typeface="Calibri"/>
              </a:rPr>
              <a:t>VIIRS – Day-Night Band (DNB)</a:t>
            </a:r>
            <a:endParaRPr lang="en-US" sz="1100" b="1" dirty="0">
              <a:solidFill>
                <a:prstClr val="black"/>
              </a:solidFill>
              <a:latin typeface="Calibri"/>
            </a:endParaRPr>
          </a:p>
        </p:txBody>
      </p:sp>
      <p:sp>
        <p:nvSpPr>
          <p:cNvPr id="6" name="Rectangle 5"/>
          <p:cNvSpPr/>
          <p:nvPr/>
        </p:nvSpPr>
        <p:spPr>
          <a:xfrm>
            <a:off x="4865132" y="3494676"/>
            <a:ext cx="2808553" cy="369332"/>
          </a:xfrm>
          <a:prstGeom prst="rect">
            <a:avLst/>
          </a:prstGeom>
          <a:solidFill>
            <a:schemeClr val="bg1"/>
          </a:solidFill>
          <a:ln>
            <a:solidFill>
              <a:srgbClr val="0000A9"/>
            </a:solidFill>
          </a:ln>
        </p:spPr>
        <p:txBody>
          <a:bodyPr wrap="square">
            <a:spAutoFit/>
          </a:bodyPr>
          <a:lstStyle/>
          <a:p>
            <a:r>
              <a:rPr lang="en-US" sz="900" b="1" dirty="0">
                <a:solidFill>
                  <a:prstClr val="black"/>
                </a:solidFill>
                <a:latin typeface="Calibri"/>
              </a:rPr>
              <a:t>Laboratory Spectra of Lighting </a:t>
            </a:r>
            <a:r>
              <a:rPr lang="en-US" sz="900" b="1" dirty="0" smtClean="0">
                <a:solidFill>
                  <a:prstClr val="black"/>
                </a:solidFill>
                <a:latin typeface="Calibri"/>
              </a:rPr>
              <a:t>Types (C. Elvidge): </a:t>
            </a:r>
            <a:r>
              <a:rPr lang="en-US" sz="900" u="sng" dirty="0">
                <a:solidFill>
                  <a:prstClr val="black"/>
                </a:solidFill>
                <a:latin typeface="Calibri"/>
                <a:hlinkClick r:id="rId4"/>
              </a:rPr>
              <a:t>http://</a:t>
            </a:r>
            <a:r>
              <a:rPr lang="en-US" sz="900" u="sng" dirty="0" smtClean="0">
                <a:solidFill>
                  <a:prstClr val="black"/>
                </a:solidFill>
                <a:latin typeface="Calibri"/>
                <a:hlinkClick r:id="rId4"/>
              </a:rPr>
              <a:t>www.ngdc.noaa.gov/eog/night_sat/spectra.html</a:t>
            </a:r>
            <a:endParaRPr lang="en-US" sz="900" dirty="0">
              <a:solidFill>
                <a:prstClr val="black"/>
              </a:solidFill>
              <a:latin typeface="Calibri"/>
            </a:endParaRPr>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8" name="Slide Number Placeholder 7"/>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52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6106448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3609" y="1144730"/>
            <a:ext cx="1215136" cy="119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e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70" y="2746114"/>
            <a:ext cx="1086612" cy="118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0774" y="1090903"/>
            <a:ext cx="1182116" cy="118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ucseal_540_139.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7899" y="2839155"/>
            <a:ext cx="1150747" cy="1150747"/>
          </a:xfrm>
          <a:prstGeom prst="rect">
            <a:avLst/>
          </a:prstGeom>
        </p:spPr>
      </p:pic>
      <p:pic>
        <p:nvPicPr>
          <p:cNvPr id="11" name="Picture 10" descr="UMBC_Sea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70" y="4097639"/>
            <a:ext cx="1168400" cy="1168400"/>
          </a:xfrm>
          <a:prstGeom prst="rect">
            <a:avLst/>
          </a:prstGeom>
        </p:spPr>
      </p:pic>
      <p:pic>
        <p:nvPicPr>
          <p:cNvPr id="12" name="Picture 6" descr="logo_large"/>
          <p:cNvPicPr>
            <a:picLocks noChangeAspect="1" noChangeArrowheads="1"/>
          </p:cNvPicPr>
          <p:nvPr/>
        </p:nvPicPr>
        <p:blipFill>
          <a:blip r:embed="rId8">
            <a:lum contrast="-4000"/>
            <a:extLst>
              <a:ext uri="{28A0092B-C50C-407E-A947-70E740481C1C}">
                <a14:useLocalDpi xmlns:a14="http://schemas.microsoft.com/office/drawing/2010/main" val="0"/>
              </a:ext>
            </a:extLst>
          </a:blip>
          <a:srcRect/>
          <a:stretch>
            <a:fillRect/>
          </a:stretch>
        </p:blipFill>
        <p:spPr bwMode="auto">
          <a:xfrm>
            <a:off x="4817298" y="2567341"/>
            <a:ext cx="1454147" cy="1313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arr-logo.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5907" y="5092657"/>
            <a:ext cx="1489036" cy="925429"/>
          </a:xfrm>
          <a:prstGeom prst="rect">
            <a:avLst/>
          </a:prstGeom>
        </p:spPr>
      </p:pic>
      <p:pic>
        <p:nvPicPr>
          <p:cNvPr id="14" name="Picture 13" descr="homepage.png"/>
          <p:cNvPicPr>
            <a:picLocks noChangeAspect="1"/>
          </p:cNvPicPr>
          <p:nvPr/>
        </p:nvPicPr>
        <p:blipFill rotWithShape="1">
          <a:blip r:embed="rId10">
            <a:extLst>
              <a:ext uri="{28A0092B-C50C-407E-A947-70E740481C1C}">
                <a14:useLocalDpi xmlns:a14="http://schemas.microsoft.com/office/drawing/2010/main" val="0"/>
              </a:ext>
            </a:extLst>
          </a:blip>
          <a:srcRect l="1928" t="10063" r="72155" b="8352"/>
          <a:stretch/>
        </p:blipFill>
        <p:spPr>
          <a:xfrm>
            <a:off x="5406892" y="4752780"/>
            <a:ext cx="1520438" cy="1421056"/>
          </a:xfrm>
          <a:prstGeom prst="rect">
            <a:avLst/>
          </a:prstGeom>
        </p:spPr>
      </p:pic>
      <p:pic>
        <p:nvPicPr>
          <p:cNvPr id="15" name="Picture 15" descr="ncar"/>
          <p:cNvPicPr>
            <a:picLocks noChangeAspect="1" noChangeArrowheads="1"/>
          </p:cNvPicPr>
          <p:nvPr/>
        </p:nvPicPr>
        <p:blipFill>
          <a:blip r:embed="rId11">
            <a:clrChange>
              <a:clrFrom>
                <a:srgbClr val="FFFFFF"/>
              </a:clrFrom>
              <a:clrTo>
                <a:srgbClr val="FFFFFF">
                  <a:alpha val="0"/>
                </a:srgbClr>
              </a:clrTo>
            </a:clrChange>
            <a:lum contrast="-4000"/>
            <a:extLst>
              <a:ext uri="{28A0092B-C50C-407E-A947-70E740481C1C}">
                <a14:useLocalDpi xmlns:a14="http://schemas.microsoft.com/office/drawing/2010/main" val="0"/>
              </a:ext>
            </a:extLst>
          </a:blip>
          <a:srcRect/>
          <a:stretch>
            <a:fillRect/>
          </a:stretch>
        </p:blipFill>
        <p:spPr bwMode="auto">
          <a:xfrm>
            <a:off x="7520115" y="4681839"/>
            <a:ext cx="1467845" cy="999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lu_4c.eps"/>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77462" y="1865792"/>
            <a:ext cx="1188788" cy="1636181"/>
          </a:xfrm>
          <a:prstGeom prst="rect">
            <a:avLst/>
          </a:prstGeom>
        </p:spPr>
      </p:pic>
      <p:pic>
        <p:nvPicPr>
          <p:cNvPr id="17" name="Picture 16" descr="new-uah-logo.jpg"/>
          <p:cNvPicPr>
            <a:picLocks noChangeAspect="1"/>
          </p:cNvPicPr>
          <p:nvPr/>
        </p:nvPicPr>
        <p:blipFill rotWithShape="1">
          <a:blip r:embed="rId13">
            <a:extLst>
              <a:ext uri="{28A0092B-C50C-407E-A947-70E740481C1C}">
                <a14:useLocalDpi xmlns:a14="http://schemas.microsoft.com/office/drawing/2010/main" val="0"/>
              </a:ext>
            </a:extLst>
          </a:blip>
          <a:srcRect l="5089" t="12483" r="4605" b="11597"/>
          <a:stretch/>
        </p:blipFill>
        <p:spPr>
          <a:xfrm>
            <a:off x="2783990" y="2709531"/>
            <a:ext cx="1905382" cy="800924"/>
          </a:xfrm>
          <a:prstGeom prst="rect">
            <a:avLst/>
          </a:prstGeom>
          <a:solidFill>
            <a:schemeClr val="accent2">
              <a:tint val="20000"/>
              <a:alpha val="0"/>
            </a:schemeClr>
          </a:solidFill>
        </p:spPr>
      </p:pic>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pic>
        <p:nvPicPr>
          <p:cNvPr id="9" name="Picture 8" descr="escudounam_azul_m2008_jpg.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00870" y="1143060"/>
            <a:ext cx="945804" cy="1120107"/>
          </a:xfrm>
          <a:prstGeom prst="rect">
            <a:avLst/>
          </a:prstGeom>
        </p:spPr>
      </p:pic>
      <p:pic>
        <p:nvPicPr>
          <p:cNvPr id="18" name="Picture 17" descr="LOGO_INECC_2014.svg.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1077060"/>
            <a:ext cx="2032000" cy="786384"/>
          </a:xfrm>
          <a:prstGeom prst="rect">
            <a:avLst/>
          </a:prstGeom>
        </p:spPr>
      </p:pic>
      <p:sp>
        <p:nvSpPr>
          <p:cNvPr id="21" name="Title 3"/>
          <p:cNvSpPr>
            <a:spLocks noGrp="1"/>
          </p:cNvSpPr>
          <p:nvPr>
            <p:ph type="title"/>
          </p:nvPr>
        </p:nvSpPr>
        <p:spPr>
          <a:xfrm>
            <a:off x="1904948" y="11340"/>
            <a:ext cx="5972807" cy="960120"/>
          </a:xfrm>
        </p:spPr>
        <p:txBody>
          <a:bodyPr anchor="ctr"/>
          <a:lstStyle/>
          <a:p>
            <a:r>
              <a:rPr lang="en-US" sz="3200" dirty="0" smtClean="0">
                <a:solidFill>
                  <a:schemeClr val="bg1">
                    <a:lumMod val="85000"/>
                  </a:schemeClr>
                </a:solidFill>
              </a:rPr>
              <a:t>The end!</a:t>
            </a:r>
            <a:r>
              <a:rPr lang="en-US" sz="4800" dirty="0" smtClean="0">
                <a:solidFill>
                  <a:schemeClr val="bg1">
                    <a:lumMod val="85000"/>
                  </a:schemeClr>
                </a:solidFill>
              </a:rPr>
              <a:t/>
            </a:r>
            <a:br>
              <a:rPr lang="en-US" sz="4800" dirty="0" smtClean="0">
                <a:solidFill>
                  <a:schemeClr val="bg1">
                    <a:lumMod val="85000"/>
                  </a:schemeClr>
                </a:solidFill>
              </a:rPr>
            </a:br>
            <a:r>
              <a:rPr lang="en-US" sz="1600" dirty="0" smtClean="0">
                <a:solidFill>
                  <a:schemeClr val="bg1">
                    <a:lumMod val="85000"/>
                  </a:schemeClr>
                </a:solidFill>
              </a:rPr>
              <a:t>Thanks to NASA, ESA, Ball Aerospace &amp;</a:t>
            </a:r>
            <a:br>
              <a:rPr lang="en-US" sz="1600" dirty="0" smtClean="0">
                <a:solidFill>
                  <a:schemeClr val="bg1">
                    <a:lumMod val="85000"/>
                  </a:schemeClr>
                </a:solidFill>
              </a:rPr>
            </a:br>
            <a:r>
              <a:rPr lang="en-US" sz="1600" dirty="0" smtClean="0">
                <a:solidFill>
                  <a:schemeClr val="bg1">
                    <a:lumMod val="85000"/>
                  </a:schemeClr>
                </a:solidFill>
              </a:rPr>
              <a:t>Technologies Corp., The Boeing Company</a:t>
            </a:r>
            <a:endParaRPr lang="en-US" sz="1600" dirty="0">
              <a:solidFill>
                <a:schemeClr val="bg1">
                  <a:lumMod val="85000"/>
                </a:schemeClr>
              </a:solidFill>
            </a:endParaRPr>
          </a:p>
        </p:txBody>
      </p:sp>
      <p:sp>
        <p:nvSpPr>
          <p:cNvPr id="4" name="Slide Number Placeholder 3"/>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53</a:t>
            </a:fld>
            <a:endParaRPr lang="en-US" dirty="0">
              <a:solidFill>
                <a:prstClr val="black">
                  <a:tint val="75000"/>
                </a:prstClr>
              </a:solidFill>
              <a:latin typeface="Calibri"/>
            </a:endParaRPr>
          </a:p>
        </p:txBody>
      </p:sp>
      <p:pic>
        <p:nvPicPr>
          <p:cNvPr id="20" name="Picture 19"/>
          <p:cNvPicPr>
            <a:picLocks noChangeAspect="1"/>
          </p:cNvPicPr>
          <p:nvPr/>
        </p:nvPicPr>
        <p:blipFill>
          <a:blip r:embed="rId16"/>
          <a:stretch>
            <a:fillRect/>
          </a:stretch>
        </p:blipFill>
        <p:spPr>
          <a:xfrm>
            <a:off x="3005350" y="3574920"/>
            <a:ext cx="1792572" cy="1020016"/>
          </a:xfrm>
          <a:prstGeom prst="rect">
            <a:avLst/>
          </a:prstGeom>
        </p:spPr>
      </p:pic>
      <p:pic>
        <p:nvPicPr>
          <p:cNvPr id="22" name="Picture 21"/>
          <p:cNvPicPr>
            <a:picLocks noChangeAspect="1"/>
          </p:cNvPicPr>
          <p:nvPr/>
        </p:nvPicPr>
        <p:blipFill>
          <a:blip r:embed="rId17"/>
          <a:stretch>
            <a:fillRect/>
          </a:stretch>
        </p:blipFill>
        <p:spPr>
          <a:xfrm>
            <a:off x="1801930" y="6397350"/>
            <a:ext cx="4986528" cy="350520"/>
          </a:xfrm>
          <a:prstGeom prst="rect">
            <a:avLst/>
          </a:prstGeom>
        </p:spPr>
      </p:pic>
      <p:pic>
        <p:nvPicPr>
          <p:cNvPr id="23" name="Picture 22"/>
          <p:cNvPicPr>
            <a:picLocks noChangeAspect="1"/>
          </p:cNvPicPr>
          <p:nvPr/>
        </p:nvPicPr>
        <p:blipFill rotWithShape="1">
          <a:blip r:embed="rId18"/>
          <a:srcRect l="4957" r="3590"/>
          <a:stretch/>
        </p:blipFill>
        <p:spPr>
          <a:xfrm>
            <a:off x="7226685" y="1166268"/>
            <a:ext cx="1919896" cy="694392"/>
          </a:xfrm>
          <a:prstGeom prst="rect">
            <a:avLst/>
          </a:prstGeom>
        </p:spPr>
      </p:pic>
      <p:pic>
        <p:nvPicPr>
          <p:cNvPr id="24" name="Picture 23"/>
          <p:cNvPicPr>
            <a:picLocks noChangeAspect="1"/>
          </p:cNvPicPr>
          <p:nvPr/>
        </p:nvPicPr>
        <p:blipFill>
          <a:blip r:embed="rId19"/>
          <a:stretch>
            <a:fillRect/>
          </a:stretch>
        </p:blipFill>
        <p:spPr>
          <a:xfrm>
            <a:off x="561650" y="1962068"/>
            <a:ext cx="2159000" cy="457200"/>
          </a:xfrm>
          <a:prstGeom prst="rect">
            <a:avLst/>
          </a:prstGeom>
        </p:spPr>
      </p:pic>
      <p:pic>
        <p:nvPicPr>
          <p:cNvPr id="25" name="Picture 24"/>
          <p:cNvPicPr>
            <a:picLocks noChangeAspect="1"/>
          </p:cNvPicPr>
          <p:nvPr/>
        </p:nvPicPr>
        <p:blipFill>
          <a:blip r:embed="rId20"/>
          <a:stretch>
            <a:fillRect/>
          </a:stretch>
        </p:blipFill>
        <p:spPr>
          <a:xfrm>
            <a:off x="5027193" y="1207610"/>
            <a:ext cx="1051620" cy="1051620"/>
          </a:xfrm>
          <a:prstGeom prst="rect">
            <a:avLst/>
          </a:prstGeom>
        </p:spPr>
      </p:pic>
      <p:pic>
        <p:nvPicPr>
          <p:cNvPr id="26" name="Picture 25"/>
          <p:cNvPicPr>
            <a:picLocks noChangeAspect="1"/>
          </p:cNvPicPr>
          <p:nvPr/>
        </p:nvPicPr>
        <p:blipFill>
          <a:blip r:embed="rId21"/>
          <a:stretch>
            <a:fillRect/>
          </a:stretch>
        </p:blipFill>
        <p:spPr>
          <a:xfrm>
            <a:off x="7877755" y="3659243"/>
            <a:ext cx="1007278" cy="1007278"/>
          </a:xfrm>
          <a:prstGeom prst="rect">
            <a:avLst/>
          </a:prstGeom>
        </p:spPr>
      </p:pic>
      <p:pic>
        <p:nvPicPr>
          <p:cNvPr id="27" name="Picture 26"/>
          <p:cNvPicPr>
            <a:picLocks noChangeAspect="1"/>
          </p:cNvPicPr>
          <p:nvPr/>
        </p:nvPicPr>
        <p:blipFill>
          <a:blip r:embed="rId22"/>
          <a:stretch>
            <a:fillRect/>
          </a:stretch>
        </p:blipFill>
        <p:spPr>
          <a:xfrm>
            <a:off x="7610692" y="5714921"/>
            <a:ext cx="1099439" cy="917829"/>
          </a:xfrm>
          <a:prstGeom prst="rect">
            <a:avLst/>
          </a:prstGeom>
        </p:spPr>
      </p:pic>
      <p:pic>
        <p:nvPicPr>
          <p:cNvPr id="28" name="Picture 27"/>
          <p:cNvPicPr>
            <a:picLocks noChangeAspect="1"/>
          </p:cNvPicPr>
          <p:nvPr/>
        </p:nvPicPr>
        <p:blipFill rotWithShape="1">
          <a:blip r:embed="rId23"/>
          <a:srcRect l="11328" r="14978" b="35467"/>
          <a:stretch/>
        </p:blipFill>
        <p:spPr>
          <a:xfrm>
            <a:off x="6388950" y="2567341"/>
            <a:ext cx="1221742" cy="1179852"/>
          </a:xfrm>
          <a:prstGeom prst="rect">
            <a:avLst/>
          </a:prstGeom>
        </p:spPr>
      </p:pic>
      <p:pic>
        <p:nvPicPr>
          <p:cNvPr id="29" name="Picture 28"/>
          <p:cNvPicPr>
            <a:picLocks noChangeAspect="1"/>
          </p:cNvPicPr>
          <p:nvPr/>
        </p:nvPicPr>
        <p:blipFill>
          <a:blip r:embed="rId24"/>
          <a:stretch>
            <a:fillRect/>
          </a:stretch>
        </p:blipFill>
        <p:spPr>
          <a:xfrm>
            <a:off x="5344971" y="4057836"/>
            <a:ext cx="1930400" cy="694944"/>
          </a:xfrm>
          <a:prstGeom prst="rect">
            <a:avLst/>
          </a:prstGeom>
        </p:spPr>
      </p:pic>
      <p:pic>
        <p:nvPicPr>
          <p:cNvPr id="30" name="Picture 29"/>
          <p:cNvPicPr>
            <a:picLocks noChangeAspect="1"/>
          </p:cNvPicPr>
          <p:nvPr/>
        </p:nvPicPr>
        <p:blipFill>
          <a:blip r:embed="rId25"/>
          <a:stretch>
            <a:fillRect/>
          </a:stretch>
        </p:blipFill>
        <p:spPr>
          <a:xfrm>
            <a:off x="112609" y="5419154"/>
            <a:ext cx="1188720" cy="1197864"/>
          </a:xfrm>
          <a:prstGeom prst="rect">
            <a:avLst/>
          </a:prstGeom>
        </p:spPr>
      </p:pic>
      <p:pic>
        <p:nvPicPr>
          <p:cNvPr id="31" name="Picture 30"/>
          <p:cNvPicPr>
            <a:picLocks noChangeAspect="1"/>
          </p:cNvPicPr>
          <p:nvPr/>
        </p:nvPicPr>
        <p:blipFill>
          <a:blip r:embed="rId26"/>
          <a:stretch>
            <a:fillRect/>
          </a:stretch>
        </p:blipFill>
        <p:spPr>
          <a:xfrm>
            <a:off x="1632601" y="5128181"/>
            <a:ext cx="1978152" cy="1173480"/>
          </a:xfrm>
          <a:prstGeom prst="rect">
            <a:avLst/>
          </a:prstGeom>
        </p:spPr>
      </p:pic>
      <p:pic>
        <p:nvPicPr>
          <p:cNvPr id="32" name="Picture 31"/>
          <p:cNvPicPr>
            <a:picLocks noChangeAspect="1"/>
          </p:cNvPicPr>
          <p:nvPr/>
        </p:nvPicPr>
        <p:blipFill>
          <a:blip r:embed="rId27"/>
          <a:stretch>
            <a:fillRect/>
          </a:stretch>
        </p:blipFill>
        <p:spPr>
          <a:xfrm>
            <a:off x="1310160" y="4370560"/>
            <a:ext cx="2022332" cy="679504"/>
          </a:xfrm>
          <a:prstGeom prst="rect">
            <a:avLst/>
          </a:prstGeom>
        </p:spPr>
      </p:pic>
    </p:spTree>
    <p:extLst>
      <p:ext uri="{BB962C8B-B14F-4D97-AF65-F5344CB8AC3E}">
        <p14:creationId xmlns:p14="http://schemas.microsoft.com/office/powerpoint/2010/main" val="83414241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3609" y="1144730"/>
            <a:ext cx="1215136" cy="119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e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70" y="2746114"/>
            <a:ext cx="1086612" cy="118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0774" y="1090903"/>
            <a:ext cx="1182116" cy="118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ucseal_540_139.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7899" y="2839155"/>
            <a:ext cx="1150747" cy="1150747"/>
          </a:xfrm>
          <a:prstGeom prst="rect">
            <a:avLst/>
          </a:prstGeom>
        </p:spPr>
      </p:pic>
      <p:pic>
        <p:nvPicPr>
          <p:cNvPr id="11" name="Picture 10" descr="UMBC_Sea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70" y="4097639"/>
            <a:ext cx="1168400" cy="1168400"/>
          </a:xfrm>
          <a:prstGeom prst="rect">
            <a:avLst/>
          </a:prstGeom>
        </p:spPr>
      </p:pic>
      <p:pic>
        <p:nvPicPr>
          <p:cNvPr id="12" name="Picture 6" descr="logo_large"/>
          <p:cNvPicPr>
            <a:picLocks noChangeAspect="1" noChangeArrowheads="1"/>
          </p:cNvPicPr>
          <p:nvPr/>
        </p:nvPicPr>
        <p:blipFill>
          <a:blip r:embed="rId8">
            <a:lum contrast="-4000"/>
            <a:extLst>
              <a:ext uri="{28A0092B-C50C-407E-A947-70E740481C1C}">
                <a14:useLocalDpi xmlns:a14="http://schemas.microsoft.com/office/drawing/2010/main" val="0"/>
              </a:ext>
            </a:extLst>
          </a:blip>
          <a:srcRect/>
          <a:stretch>
            <a:fillRect/>
          </a:stretch>
        </p:blipFill>
        <p:spPr bwMode="auto">
          <a:xfrm>
            <a:off x="4817298" y="2567341"/>
            <a:ext cx="1454147" cy="1313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arr-logo.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5907" y="5092657"/>
            <a:ext cx="1489036" cy="925429"/>
          </a:xfrm>
          <a:prstGeom prst="rect">
            <a:avLst/>
          </a:prstGeom>
        </p:spPr>
      </p:pic>
      <p:pic>
        <p:nvPicPr>
          <p:cNvPr id="14" name="Picture 13" descr="homepage.png"/>
          <p:cNvPicPr>
            <a:picLocks noChangeAspect="1"/>
          </p:cNvPicPr>
          <p:nvPr/>
        </p:nvPicPr>
        <p:blipFill rotWithShape="1">
          <a:blip r:embed="rId10">
            <a:extLst>
              <a:ext uri="{28A0092B-C50C-407E-A947-70E740481C1C}">
                <a14:useLocalDpi xmlns:a14="http://schemas.microsoft.com/office/drawing/2010/main" val="0"/>
              </a:ext>
            </a:extLst>
          </a:blip>
          <a:srcRect l="1928" t="10063" r="72155" b="8352"/>
          <a:stretch/>
        </p:blipFill>
        <p:spPr>
          <a:xfrm>
            <a:off x="5406892" y="4752780"/>
            <a:ext cx="1520438" cy="1421056"/>
          </a:xfrm>
          <a:prstGeom prst="rect">
            <a:avLst/>
          </a:prstGeom>
        </p:spPr>
      </p:pic>
      <p:pic>
        <p:nvPicPr>
          <p:cNvPr id="15" name="Picture 15" descr="ncar"/>
          <p:cNvPicPr>
            <a:picLocks noChangeAspect="1" noChangeArrowheads="1"/>
          </p:cNvPicPr>
          <p:nvPr/>
        </p:nvPicPr>
        <p:blipFill>
          <a:blip r:embed="rId11">
            <a:clrChange>
              <a:clrFrom>
                <a:srgbClr val="FFFFFF"/>
              </a:clrFrom>
              <a:clrTo>
                <a:srgbClr val="FFFFFF">
                  <a:alpha val="0"/>
                </a:srgbClr>
              </a:clrTo>
            </a:clrChange>
            <a:lum contrast="-4000"/>
            <a:extLst>
              <a:ext uri="{28A0092B-C50C-407E-A947-70E740481C1C}">
                <a14:useLocalDpi xmlns:a14="http://schemas.microsoft.com/office/drawing/2010/main" val="0"/>
              </a:ext>
            </a:extLst>
          </a:blip>
          <a:srcRect/>
          <a:stretch>
            <a:fillRect/>
          </a:stretch>
        </p:blipFill>
        <p:spPr bwMode="auto">
          <a:xfrm>
            <a:off x="7520115" y="4681839"/>
            <a:ext cx="1467845" cy="999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lu_4c.eps"/>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77462" y="1865792"/>
            <a:ext cx="1188788" cy="1636181"/>
          </a:xfrm>
          <a:prstGeom prst="rect">
            <a:avLst/>
          </a:prstGeom>
        </p:spPr>
      </p:pic>
      <p:pic>
        <p:nvPicPr>
          <p:cNvPr id="17" name="Picture 16" descr="new-uah-logo.jpg"/>
          <p:cNvPicPr>
            <a:picLocks noChangeAspect="1"/>
          </p:cNvPicPr>
          <p:nvPr/>
        </p:nvPicPr>
        <p:blipFill rotWithShape="1">
          <a:blip r:embed="rId13">
            <a:extLst>
              <a:ext uri="{28A0092B-C50C-407E-A947-70E740481C1C}">
                <a14:useLocalDpi xmlns:a14="http://schemas.microsoft.com/office/drawing/2010/main" val="0"/>
              </a:ext>
            </a:extLst>
          </a:blip>
          <a:srcRect l="5089" t="12483" r="4605" b="11597"/>
          <a:stretch/>
        </p:blipFill>
        <p:spPr>
          <a:xfrm>
            <a:off x="2783990" y="2709531"/>
            <a:ext cx="1905382" cy="800924"/>
          </a:xfrm>
          <a:prstGeom prst="rect">
            <a:avLst/>
          </a:prstGeom>
          <a:solidFill>
            <a:schemeClr val="accent2">
              <a:tint val="20000"/>
              <a:alpha val="0"/>
            </a:schemeClr>
          </a:solidFill>
        </p:spPr>
      </p:pic>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pic>
        <p:nvPicPr>
          <p:cNvPr id="9" name="Picture 8" descr="escudounam_azul_m2008_jpg.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00870" y="1143060"/>
            <a:ext cx="945804" cy="1120107"/>
          </a:xfrm>
          <a:prstGeom prst="rect">
            <a:avLst/>
          </a:prstGeom>
        </p:spPr>
      </p:pic>
      <p:pic>
        <p:nvPicPr>
          <p:cNvPr id="18" name="Picture 17" descr="LOGO_INECC_2014.svg.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1077060"/>
            <a:ext cx="2032000" cy="786384"/>
          </a:xfrm>
          <a:prstGeom prst="rect">
            <a:avLst/>
          </a:prstGeom>
        </p:spPr>
      </p:pic>
      <p:sp>
        <p:nvSpPr>
          <p:cNvPr id="21" name="Title 3"/>
          <p:cNvSpPr>
            <a:spLocks noGrp="1"/>
          </p:cNvSpPr>
          <p:nvPr>
            <p:ph type="title"/>
          </p:nvPr>
        </p:nvSpPr>
        <p:spPr>
          <a:xfrm>
            <a:off x="1904948" y="11340"/>
            <a:ext cx="5972807" cy="960120"/>
          </a:xfrm>
        </p:spPr>
        <p:txBody>
          <a:bodyPr anchor="ctr"/>
          <a:lstStyle/>
          <a:p>
            <a:r>
              <a:rPr lang="en-US" sz="4800" dirty="0" smtClean="0">
                <a:solidFill>
                  <a:schemeClr val="bg1">
                    <a:lumMod val="85000"/>
                  </a:schemeClr>
                </a:solidFill>
              </a:rPr>
              <a:t>Backups</a:t>
            </a:r>
            <a:endParaRPr lang="en-US" sz="4800" dirty="0">
              <a:solidFill>
                <a:schemeClr val="bg1">
                  <a:lumMod val="85000"/>
                </a:schemeClr>
              </a:solidFill>
            </a:endParaRPr>
          </a:p>
        </p:txBody>
      </p:sp>
      <p:sp>
        <p:nvSpPr>
          <p:cNvPr id="4" name="Slide Number Placeholder 3"/>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54</a:t>
            </a:fld>
            <a:endParaRPr lang="en-US" dirty="0">
              <a:solidFill>
                <a:prstClr val="black">
                  <a:tint val="75000"/>
                </a:prstClr>
              </a:solidFill>
              <a:latin typeface="Calibri"/>
            </a:endParaRPr>
          </a:p>
        </p:txBody>
      </p:sp>
      <p:pic>
        <p:nvPicPr>
          <p:cNvPr id="20" name="Picture 19"/>
          <p:cNvPicPr>
            <a:picLocks noChangeAspect="1"/>
          </p:cNvPicPr>
          <p:nvPr/>
        </p:nvPicPr>
        <p:blipFill>
          <a:blip r:embed="rId16"/>
          <a:stretch>
            <a:fillRect/>
          </a:stretch>
        </p:blipFill>
        <p:spPr>
          <a:xfrm>
            <a:off x="3005350" y="3574920"/>
            <a:ext cx="1792572" cy="1020016"/>
          </a:xfrm>
          <a:prstGeom prst="rect">
            <a:avLst/>
          </a:prstGeom>
        </p:spPr>
      </p:pic>
      <p:pic>
        <p:nvPicPr>
          <p:cNvPr id="22" name="Picture 21"/>
          <p:cNvPicPr>
            <a:picLocks noChangeAspect="1"/>
          </p:cNvPicPr>
          <p:nvPr/>
        </p:nvPicPr>
        <p:blipFill>
          <a:blip r:embed="rId17"/>
          <a:stretch>
            <a:fillRect/>
          </a:stretch>
        </p:blipFill>
        <p:spPr>
          <a:xfrm>
            <a:off x="1801930" y="6397350"/>
            <a:ext cx="4986528" cy="350520"/>
          </a:xfrm>
          <a:prstGeom prst="rect">
            <a:avLst/>
          </a:prstGeom>
        </p:spPr>
      </p:pic>
      <p:pic>
        <p:nvPicPr>
          <p:cNvPr id="23" name="Picture 22"/>
          <p:cNvPicPr>
            <a:picLocks noChangeAspect="1"/>
          </p:cNvPicPr>
          <p:nvPr/>
        </p:nvPicPr>
        <p:blipFill rotWithShape="1">
          <a:blip r:embed="rId18"/>
          <a:srcRect l="4957" r="3590"/>
          <a:stretch/>
        </p:blipFill>
        <p:spPr>
          <a:xfrm>
            <a:off x="7226685" y="1166268"/>
            <a:ext cx="1919896" cy="694392"/>
          </a:xfrm>
          <a:prstGeom prst="rect">
            <a:avLst/>
          </a:prstGeom>
        </p:spPr>
      </p:pic>
      <p:pic>
        <p:nvPicPr>
          <p:cNvPr id="24" name="Picture 23"/>
          <p:cNvPicPr>
            <a:picLocks noChangeAspect="1"/>
          </p:cNvPicPr>
          <p:nvPr/>
        </p:nvPicPr>
        <p:blipFill>
          <a:blip r:embed="rId19"/>
          <a:stretch>
            <a:fillRect/>
          </a:stretch>
        </p:blipFill>
        <p:spPr>
          <a:xfrm>
            <a:off x="561650" y="1962068"/>
            <a:ext cx="2159000" cy="457200"/>
          </a:xfrm>
          <a:prstGeom prst="rect">
            <a:avLst/>
          </a:prstGeom>
        </p:spPr>
      </p:pic>
      <p:pic>
        <p:nvPicPr>
          <p:cNvPr id="25" name="Picture 24"/>
          <p:cNvPicPr>
            <a:picLocks noChangeAspect="1"/>
          </p:cNvPicPr>
          <p:nvPr/>
        </p:nvPicPr>
        <p:blipFill>
          <a:blip r:embed="rId20"/>
          <a:stretch>
            <a:fillRect/>
          </a:stretch>
        </p:blipFill>
        <p:spPr>
          <a:xfrm>
            <a:off x="5027193" y="1207610"/>
            <a:ext cx="1051620" cy="1051620"/>
          </a:xfrm>
          <a:prstGeom prst="rect">
            <a:avLst/>
          </a:prstGeom>
        </p:spPr>
      </p:pic>
      <p:pic>
        <p:nvPicPr>
          <p:cNvPr id="26" name="Picture 25"/>
          <p:cNvPicPr>
            <a:picLocks noChangeAspect="1"/>
          </p:cNvPicPr>
          <p:nvPr/>
        </p:nvPicPr>
        <p:blipFill>
          <a:blip r:embed="rId21"/>
          <a:stretch>
            <a:fillRect/>
          </a:stretch>
        </p:blipFill>
        <p:spPr>
          <a:xfrm>
            <a:off x="7877755" y="3659243"/>
            <a:ext cx="1007278" cy="1007278"/>
          </a:xfrm>
          <a:prstGeom prst="rect">
            <a:avLst/>
          </a:prstGeom>
        </p:spPr>
      </p:pic>
      <p:pic>
        <p:nvPicPr>
          <p:cNvPr id="27" name="Picture 26"/>
          <p:cNvPicPr>
            <a:picLocks noChangeAspect="1"/>
          </p:cNvPicPr>
          <p:nvPr/>
        </p:nvPicPr>
        <p:blipFill>
          <a:blip r:embed="rId22"/>
          <a:stretch>
            <a:fillRect/>
          </a:stretch>
        </p:blipFill>
        <p:spPr>
          <a:xfrm>
            <a:off x="7610692" y="5714921"/>
            <a:ext cx="1099439" cy="917829"/>
          </a:xfrm>
          <a:prstGeom prst="rect">
            <a:avLst/>
          </a:prstGeom>
        </p:spPr>
      </p:pic>
      <p:pic>
        <p:nvPicPr>
          <p:cNvPr id="28" name="Picture 27"/>
          <p:cNvPicPr>
            <a:picLocks noChangeAspect="1"/>
          </p:cNvPicPr>
          <p:nvPr/>
        </p:nvPicPr>
        <p:blipFill rotWithShape="1">
          <a:blip r:embed="rId23"/>
          <a:srcRect l="11328" r="14978" b="35467"/>
          <a:stretch/>
        </p:blipFill>
        <p:spPr>
          <a:xfrm>
            <a:off x="6388950" y="2567341"/>
            <a:ext cx="1221742" cy="1179852"/>
          </a:xfrm>
          <a:prstGeom prst="rect">
            <a:avLst/>
          </a:prstGeom>
        </p:spPr>
      </p:pic>
      <p:pic>
        <p:nvPicPr>
          <p:cNvPr id="29" name="Picture 28"/>
          <p:cNvPicPr>
            <a:picLocks noChangeAspect="1"/>
          </p:cNvPicPr>
          <p:nvPr/>
        </p:nvPicPr>
        <p:blipFill>
          <a:blip r:embed="rId24"/>
          <a:stretch>
            <a:fillRect/>
          </a:stretch>
        </p:blipFill>
        <p:spPr>
          <a:xfrm>
            <a:off x="5344971" y="4057836"/>
            <a:ext cx="1930400" cy="694944"/>
          </a:xfrm>
          <a:prstGeom prst="rect">
            <a:avLst/>
          </a:prstGeom>
        </p:spPr>
      </p:pic>
      <p:pic>
        <p:nvPicPr>
          <p:cNvPr id="30" name="Picture 29"/>
          <p:cNvPicPr>
            <a:picLocks noChangeAspect="1"/>
          </p:cNvPicPr>
          <p:nvPr/>
        </p:nvPicPr>
        <p:blipFill>
          <a:blip r:embed="rId25"/>
          <a:stretch>
            <a:fillRect/>
          </a:stretch>
        </p:blipFill>
        <p:spPr>
          <a:xfrm>
            <a:off x="112609" y="5419154"/>
            <a:ext cx="1188720" cy="1197864"/>
          </a:xfrm>
          <a:prstGeom prst="rect">
            <a:avLst/>
          </a:prstGeom>
        </p:spPr>
      </p:pic>
      <p:pic>
        <p:nvPicPr>
          <p:cNvPr id="31" name="Picture 30"/>
          <p:cNvPicPr>
            <a:picLocks noChangeAspect="1"/>
          </p:cNvPicPr>
          <p:nvPr/>
        </p:nvPicPr>
        <p:blipFill>
          <a:blip r:embed="rId26"/>
          <a:stretch>
            <a:fillRect/>
          </a:stretch>
        </p:blipFill>
        <p:spPr>
          <a:xfrm>
            <a:off x="1632601" y="5128181"/>
            <a:ext cx="1978152" cy="1173480"/>
          </a:xfrm>
          <a:prstGeom prst="rect">
            <a:avLst/>
          </a:prstGeom>
        </p:spPr>
      </p:pic>
      <p:pic>
        <p:nvPicPr>
          <p:cNvPr id="32" name="Picture 31"/>
          <p:cNvPicPr>
            <a:picLocks noChangeAspect="1"/>
          </p:cNvPicPr>
          <p:nvPr/>
        </p:nvPicPr>
        <p:blipFill>
          <a:blip r:embed="rId27"/>
          <a:stretch>
            <a:fillRect/>
          </a:stretch>
        </p:blipFill>
        <p:spPr>
          <a:xfrm>
            <a:off x="1310160" y="4370560"/>
            <a:ext cx="2022332" cy="679504"/>
          </a:xfrm>
          <a:prstGeom prst="rect">
            <a:avLst/>
          </a:prstGeom>
        </p:spPr>
      </p:pic>
    </p:spTree>
    <p:extLst>
      <p:ext uri="{BB962C8B-B14F-4D97-AF65-F5344CB8AC3E}">
        <p14:creationId xmlns:p14="http://schemas.microsoft.com/office/powerpoint/2010/main" val="158351044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A day in the life</a:t>
            </a:r>
            <a:endParaRPr lang="en-US" sz="4400" b="1" dirty="0">
              <a:solidFill>
                <a:schemeClr val="bg1">
                  <a:lumMod val="85000"/>
                </a:schemeClr>
              </a:solidFill>
            </a:endParaRPr>
          </a:p>
        </p:txBody>
      </p:sp>
      <p:pic>
        <p:nvPicPr>
          <p:cNvPr id="5" name="Picture 4" descr="\\Luna\TEMPO\Users\Drake\CONOPS\A12108_003e.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580" y="1052653"/>
            <a:ext cx="8968835" cy="4786164"/>
          </a:xfrm>
          <a:prstGeom prst="rect">
            <a:avLst/>
          </a:prstGeom>
          <a:noFill/>
          <a:ln>
            <a:noFill/>
          </a:ln>
        </p:spPr>
      </p:pic>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55</a:t>
            </a:fld>
            <a:endParaRPr lang="en-US" dirty="0">
              <a:solidFill>
                <a:prstClr val="black">
                  <a:tint val="75000"/>
                </a:prstClr>
              </a:solidFill>
              <a:latin typeface="Calibri"/>
            </a:endParaRPr>
          </a:p>
        </p:txBody>
      </p:sp>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2879" y="5677382"/>
            <a:ext cx="1215136" cy="119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91250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dirty="0" smtClean="0">
                <a:solidFill>
                  <a:schemeClr val="bg1">
                    <a:lumMod val="85000"/>
                  </a:schemeClr>
                </a:solidFill>
              </a:rPr>
              <a:t>AQ indices</a:t>
            </a:r>
            <a:endParaRPr lang="en-US" sz="4400" dirty="0">
              <a:solidFill>
                <a:schemeClr val="bg1">
                  <a:lumMod val="85000"/>
                </a:schemeClr>
              </a:solidFill>
            </a:endParaRPr>
          </a:p>
        </p:txBody>
      </p:sp>
      <p:sp>
        <p:nvSpPr>
          <p:cNvPr id="8" name="TextBox 7"/>
          <p:cNvSpPr txBox="1"/>
          <p:nvPr/>
        </p:nvSpPr>
        <p:spPr>
          <a:xfrm>
            <a:off x="0" y="1165084"/>
            <a:ext cx="9144000" cy="4708982"/>
          </a:xfrm>
          <a:prstGeom prst="rect">
            <a:avLst/>
          </a:prstGeom>
          <a:noFill/>
        </p:spPr>
        <p:txBody>
          <a:bodyPr wrap="square" rtlCol="0">
            <a:spAutoFit/>
          </a:bodyPr>
          <a:lstStyle/>
          <a:p>
            <a:r>
              <a:rPr lang="en-US" sz="2400" b="1" dirty="0" smtClean="0">
                <a:solidFill>
                  <a:srgbClr val="000090"/>
                </a:solidFill>
                <a:latin typeface="Arial"/>
                <a:cs typeface="Arial"/>
              </a:rPr>
              <a:t>What is an AQ index?”</a:t>
            </a:r>
          </a:p>
          <a:p>
            <a:endParaRPr lang="en-US" sz="2400" b="1" dirty="0" smtClean="0">
              <a:solidFill>
                <a:srgbClr val="000090"/>
              </a:solidFill>
              <a:latin typeface="Arial"/>
              <a:cs typeface="Arial"/>
            </a:endParaRPr>
          </a:p>
          <a:p>
            <a:r>
              <a:rPr lang="en-US" dirty="0" smtClean="0">
                <a:solidFill>
                  <a:srgbClr val="000090"/>
                </a:solidFill>
                <a:latin typeface="Arial"/>
                <a:cs typeface="Arial"/>
              </a:rPr>
              <a:t>“The </a:t>
            </a:r>
            <a:r>
              <a:rPr lang="en-US" dirty="0">
                <a:solidFill>
                  <a:srgbClr val="000090"/>
                </a:solidFill>
                <a:latin typeface="Arial"/>
                <a:cs typeface="Arial"/>
              </a:rPr>
              <a:t>Canadian Air Quality Health Index is </a:t>
            </a:r>
            <a:r>
              <a:rPr lang="en-US" dirty="0" smtClean="0">
                <a:solidFill>
                  <a:srgbClr val="000090"/>
                </a:solidFill>
                <a:latin typeface="Arial"/>
                <a:cs typeface="Arial"/>
              </a:rPr>
              <a:t>a multipollutant </a:t>
            </a:r>
            <a:r>
              <a:rPr lang="en-US" dirty="0">
                <a:solidFill>
                  <a:srgbClr val="000090"/>
                </a:solidFill>
                <a:latin typeface="Arial"/>
                <a:cs typeface="Arial"/>
              </a:rPr>
              <a:t>index based on the sum of </a:t>
            </a:r>
            <a:r>
              <a:rPr lang="en-US" dirty="0" smtClean="0">
                <a:solidFill>
                  <a:srgbClr val="000090"/>
                </a:solidFill>
                <a:latin typeface="Arial"/>
                <a:cs typeface="Arial"/>
              </a:rPr>
              <a:t>PM2.5, NO</a:t>
            </a:r>
            <a:r>
              <a:rPr lang="en-US" baseline="-25000" dirty="0" smtClean="0">
                <a:solidFill>
                  <a:srgbClr val="000090"/>
                </a:solidFill>
                <a:latin typeface="Arial"/>
                <a:cs typeface="Arial"/>
              </a:rPr>
              <a:t>2</a:t>
            </a:r>
            <a:r>
              <a:rPr lang="en-US" dirty="0" smtClean="0">
                <a:solidFill>
                  <a:srgbClr val="000090"/>
                </a:solidFill>
                <a:latin typeface="Arial"/>
                <a:cs typeface="Arial"/>
              </a:rPr>
              <a:t>, </a:t>
            </a:r>
            <a:r>
              <a:rPr lang="en-US" dirty="0">
                <a:solidFill>
                  <a:srgbClr val="000090"/>
                </a:solidFill>
                <a:latin typeface="Arial"/>
                <a:cs typeface="Arial"/>
              </a:rPr>
              <a:t>and </a:t>
            </a:r>
            <a:r>
              <a:rPr lang="en-US" dirty="0" smtClean="0">
                <a:solidFill>
                  <a:srgbClr val="000090"/>
                </a:solidFill>
                <a:latin typeface="Arial"/>
                <a:cs typeface="Arial"/>
              </a:rPr>
              <a:t>O</a:t>
            </a:r>
            <a:r>
              <a:rPr lang="en-US" baseline="-25000" dirty="0" smtClean="0">
                <a:solidFill>
                  <a:srgbClr val="000090"/>
                </a:solidFill>
                <a:latin typeface="Arial"/>
                <a:cs typeface="Arial"/>
              </a:rPr>
              <a:t>3</a:t>
            </a:r>
            <a:r>
              <a:rPr lang="en-US" dirty="0" smtClean="0">
                <a:solidFill>
                  <a:srgbClr val="000090"/>
                </a:solidFill>
                <a:latin typeface="Arial"/>
                <a:cs typeface="Arial"/>
              </a:rPr>
              <a:t>,weighted </a:t>
            </a:r>
            <a:r>
              <a:rPr lang="en-US" dirty="0">
                <a:solidFill>
                  <a:srgbClr val="000090"/>
                </a:solidFill>
                <a:latin typeface="Arial"/>
                <a:cs typeface="Arial"/>
              </a:rPr>
              <a:t>by their contribution to mortality in daily time-series</a:t>
            </a:r>
          </a:p>
          <a:p>
            <a:r>
              <a:rPr lang="en-US" dirty="0">
                <a:solidFill>
                  <a:srgbClr val="000090"/>
                </a:solidFill>
                <a:latin typeface="Arial"/>
                <a:cs typeface="Arial"/>
              </a:rPr>
              <a:t>study across Canadian cities</a:t>
            </a:r>
            <a:r>
              <a:rPr lang="en-US" dirty="0" smtClean="0">
                <a:solidFill>
                  <a:srgbClr val="000090"/>
                </a:solidFill>
                <a:latin typeface="Arial"/>
                <a:cs typeface="Arial"/>
              </a:rPr>
              <a:t>.” [Cooper et al., 2012]</a:t>
            </a:r>
          </a:p>
          <a:p>
            <a:endParaRPr lang="en-US" dirty="0">
              <a:solidFill>
                <a:srgbClr val="000090"/>
              </a:solidFill>
              <a:latin typeface="Arial"/>
              <a:cs typeface="Arial"/>
            </a:endParaRPr>
          </a:p>
          <a:p>
            <a:r>
              <a:rPr lang="en-US" dirty="0" smtClean="0">
                <a:solidFill>
                  <a:srgbClr val="000090"/>
                </a:solidFill>
                <a:latin typeface="Arial"/>
                <a:cs typeface="Arial"/>
              </a:rPr>
              <a:t>Cooper et al., for example, propose a satellite-based multipollutant index </a:t>
            </a:r>
            <a:r>
              <a:rPr lang="en-US" dirty="0">
                <a:solidFill>
                  <a:srgbClr val="000090"/>
                </a:solidFill>
                <a:latin typeface="Arial"/>
                <a:cs typeface="Arial"/>
              </a:rPr>
              <a:t>using the WHO Air Quality Guidelines (AQG</a:t>
            </a:r>
            <a:r>
              <a:rPr lang="en-US" dirty="0" smtClean="0">
                <a:solidFill>
                  <a:srgbClr val="000090"/>
                </a:solidFill>
                <a:latin typeface="Arial"/>
                <a:cs typeface="Arial"/>
              </a:rPr>
              <a:t>):</a:t>
            </a:r>
          </a:p>
          <a:p>
            <a:endParaRPr lang="en-US" dirty="0">
              <a:solidFill>
                <a:srgbClr val="000090"/>
              </a:solidFill>
              <a:latin typeface="Arial"/>
              <a:cs typeface="Arial"/>
            </a:endParaRPr>
          </a:p>
          <a:p>
            <a:endParaRPr lang="en-US" dirty="0" smtClean="0">
              <a:solidFill>
                <a:srgbClr val="000090"/>
              </a:solidFill>
              <a:latin typeface="Arial"/>
              <a:cs typeface="Arial"/>
            </a:endParaRPr>
          </a:p>
          <a:p>
            <a:endParaRPr lang="en-US" dirty="0">
              <a:solidFill>
                <a:srgbClr val="000090"/>
              </a:solidFill>
              <a:latin typeface="Arial"/>
              <a:cs typeface="Arial"/>
            </a:endParaRPr>
          </a:p>
          <a:p>
            <a:endParaRPr lang="en-US" dirty="0" smtClean="0">
              <a:solidFill>
                <a:srgbClr val="000090"/>
              </a:solidFill>
              <a:latin typeface="Arial"/>
              <a:cs typeface="Arial"/>
            </a:endParaRPr>
          </a:p>
          <a:p>
            <a:endParaRPr lang="en-US" dirty="0">
              <a:solidFill>
                <a:srgbClr val="000090"/>
              </a:solidFill>
              <a:latin typeface="Arial"/>
              <a:cs typeface="Arial"/>
            </a:endParaRPr>
          </a:p>
          <a:p>
            <a:pPr marL="285750" indent="-285750">
              <a:buFont typeface="Arial"/>
              <a:buChar char="•"/>
            </a:pPr>
            <a:r>
              <a:rPr lang="en-US" dirty="0" smtClean="0">
                <a:solidFill>
                  <a:srgbClr val="000090"/>
                </a:solidFill>
                <a:latin typeface="Arial"/>
                <a:cs typeface="Arial"/>
              </a:rPr>
              <a:t>Can we define different indices as appropriate to locations, seasons, times?</a:t>
            </a:r>
          </a:p>
          <a:p>
            <a:pPr marL="285750" indent="-285750">
              <a:buFont typeface="Arial"/>
              <a:buChar char="•"/>
            </a:pPr>
            <a:r>
              <a:rPr lang="en-US" dirty="0" smtClean="0">
                <a:solidFill>
                  <a:srgbClr val="000090"/>
                </a:solidFill>
                <a:latin typeface="Arial"/>
                <a:cs typeface="Arial"/>
              </a:rPr>
              <a:t>Might they be formulated using RSIG?</a:t>
            </a:r>
          </a:p>
          <a:p>
            <a:pPr marL="285750" indent="-285750">
              <a:buFont typeface="Arial"/>
              <a:buChar char="•"/>
            </a:pPr>
            <a:r>
              <a:rPr lang="en-US" dirty="0" smtClean="0">
                <a:solidFill>
                  <a:srgbClr val="000090"/>
                </a:solidFill>
                <a:latin typeface="Arial"/>
                <a:cs typeface="Arial"/>
              </a:rPr>
              <a:t>Might assimilation be included?</a:t>
            </a: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7" name="TextBox 6"/>
          <p:cNvSpPr txBox="1"/>
          <p:nvPr/>
        </p:nvSpPr>
        <p:spPr>
          <a:xfrm>
            <a:off x="1" y="6048797"/>
            <a:ext cx="9144000" cy="584776"/>
          </a:xfrm>
          <a:prstGeom prst="rect">
            <a:avLst/>
          </a:prstGeom>
          <a:noFill/>
        </p:spPr>
        <p:txBody>
          <a:bodyPr wrap="square" rtlCol="0">
            <a:spAutoFit/>
          </a:bodyPr>
          <a:lstStyle/>
          <a:p>
            <a:r>
              <a:rPr lang="en-US" sz="1600" dirty="0" smtClean="0">
                <a:solidFill>
                  <a:srgbClr val="000090"/>
                </a:solidFill>
                <a:latin typeface="Arial"/>
                <a:cs typeface="Arial"/>
              </a:rPr>
              <a:t>Cooper</a:t>
            </a:r>
            <a:r>
              <a:rPr lang="en-US" sz="1600" dirty="0">
                <a:solidFill>
                  <a:srgbClr val="000090"/>
                </a:solidFill>
                <a:latin typeface="Arial"/>
                <a:cs typeface="Arial"/>
              </a:rPr>
              <a:t>, M., R.V. Martin, A. van Donkelaar, L. Lamsal, M. Brauer, and J. Brook, A satellite-based multi-pollutant index of global air quality, </a:t>
            </a:r>
            <a:r>
              <a:rPr lang="en-US" sz="1600" i="1" dirty="0">
                <a:solidFill>
                  <a:srgbClr val="000090"/>
                </a:solidFill>
                <a:latin typeface="Arial"/>
                <a:cs typeface="Arial"/>
              </a:rPr>
              <a:t>Env. Sci. and Tech</a:t>
            </a:r>
            <a:r>
              <a:rPr lang="en-US" sz="1600" dirty="0">
                <a:solidFill>
                  <a:srgbClr val="000090"/>
                </a:solidFill>
                <a:latin typeface="Arial"/>
                <a:cs typeface="Arial"/>
              </a:rPr>
              <a:t>., </a:t>
            </a:r>
            <a:r>
              <a:rPr lang="en-US" sz="1600" b="1" dirty="0">
                <a:solidFill>
                  <a:srgbClr val="000090"/>
                </a:solidFill>
                <a:latin typeface="Arial"/>
                <a:cs typeface="Arial"/>
              </a:rPr>
              <a:t>46</a:t>
            </a:r>
            <a:r>
              <a:rPr lang="en-US" sz="1600" dirty="0">
                <a:solidFill>
                  <a:srgbClr val="000090"/>
                </a:solidFill>
                <a:latin typeface="Arial"/>
                <a:cs typeface="Arial"/>
              </a:rPr>
              <a:t>, 8523-</a:t>
            </a:r>
            <a:r>
              <a:rPr lang="en-US" sz="1600" dirty="0" smtClean="0">
                <a:solidFill>
                  <a:srgbClr val="000090"/>
                </a:solidFill>
                <a:latin typeface="Arial"/>
                <a:cs typeface="Arial"/>
              </a:rPr>
              <a:t>8524, 2012.</a:t>
            </a:r>
          </a:p>
        </p:txBody>
      </p:sp>
      <p:graphicFrame>
        <p:nvGraphicFramePr>
          <p:cNvPr id="3" name="Object 2"/>
          <p:cNvGraphicFramePr>
            <a:graphicFrameLocks noChangeAspect="1"/>
          </p:cNvGraphicFramePr>
          <p:nvPr>
            <p:extLst>
              <p:ext uri="{D42A27DB-BD31-4B8C-83A1-F6EECF244321}">
                <p14:modId xmlns:p14="http://schemas.microsoft.com/office/powerpoint/2010/main" val="4191627423"/>
              </p:ext>
            </p:extLst>
          </p:nvPr>
        </p:nvGraphicFramePr>
        <p:xfrm>
          <a:off x="270175" y="3766879"/>
          <a:ext cx="4359471" cy="1004148"/>
        </p:xfrm>
        <a:graphic>
          <a:graphicData uri="http://schemas.openxmlformats.org/presentationml/2006/ole">
            <mc:AlternateContent xmlns:mc="http://schemas.openxmlformats.org/markup-compatibility/2006">
              <mc:Choice xmlns:v="urn:schemas-microsoft-com:vml" Requires="v">
                <p:oleObj spid="_x0000_s2141" name="Equation" r:id="rId3" imgW="2260600" imgH="520700" progId="Equation.DSMT4">
                  <p:embed/>
                </p:oleObj>
              </mc:Choice>
              <mc:Fallback>
                <p:oleObj name="Equation" r:id="rId3" imgW="2260600" imgH="520700" progId="Equation.DSMT4">
                  <p:embed/>
                  <p:pic>
                    <p:nvPicPr>
                      <p:cNvPr id="0" name=""/>
                      <p:cNvPicPr/>
                      <p:nvPr/>
                    </p:nvPicPr>
                    <p:blipFill>
                      <a:blip r:embed="rId4"/>
                      <a:stretch>
                        <a:fillRect/>
                      </a:stretch>
                    </p:blipFill>
                    <p:spPr>
                      <a:xfrm>
                        <a:off x="270175" y="3766879"/>
                        <a:ext cx="4359471" cy="1004148"/>
                      </a:xfrm>
                      <a:prstGeom prst="rect">
                        <a:avLst/>
                      </a:prstGeom>
                    </p:spPr>
                  </p:pic>
                </p:oleObj>
              </mc:Fallback>
            </mc:AlternateContent>
          </a:graphicData>
        </a:graphic>
      </p:graphicFrame>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56</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4099438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TEMPO launch algorithms</a:t>
            </a:r>
            <a:endParaRPr lang="en-US" dirty="0"/>
          </a:p>
        </p:txBody>
      </p:sp>
      <p:sp>
        <p:nvSpPr>
          <p:cNvPr id="2" name="Rectangle 1"/>
          <p:cNvSpPr/>
          <p:nvPr/>
        </p:nvSpPr>
        <p:spPr>
          <a:xfrm>
            <a:off x="0" y="1330790"/>
            <a:ext cx="9144000" cy="5078314"/>
          </a:xfrm>
          <a:prstGeom prst="rect">
            <a:avLst/>
          </a:prstGeom>
        </p:spPr>
        <p:txBody>
          <a:bodyPr wrap="square">
            <a:spAutoFit/>
          </a:bodyPr>
          <a:lstStyle/>
          <a:p>
            <a:pPr defTabSz="914400">
              <a:defRPr/>
            </a:pPr>
            <a:r>
              <a:rPr lang="en-US" b="1" kern="0" dirty="0" smtClean="0">
                <a:solidFill>
                  <a:srgbClr val="000090"/>
                </a:solidFill>
                <a:latin typeface="Arial"/>
                <a:ea typeface="ＭＳ Ｐゴシック"/>
              </a:rPr>
              <a:t>NO</a:t>
            </a:r>
            <a:r>
              <a:rPr lang="en-US" b="1" kern="0" baseline="-25000" dirty="0" smtClean="0">
                <a:solidFill>
                  <a:srgbClr val="000090"/>
                </a:solidFill>
                <a:latin typeface="Arial"/>
                <a:ea typeface="ＭＳ Ｐゴシック"/>
              </a:rPr>
              <a:t>2</a:t>
            </a:r>
            <a:r>
              <a:rPr lang="en-US" b="1" kern="0" dirty="0" smtClean="0">
                <a:solidFill>
                  <a:srgbClr val="000090"/>
                </a:solidFill>
                <a:latin typeface="Arial"/>
                <a:ea typeface="ＭＳ Ｐゴシック"/>
              </a:rPr>
              <a:t>, SO</a:t>
            </a:r>
            <a:r>
              <a:rPr lang="en-US" b="1" kern="0" baseline="-25000" dirty="0" smtClean="0">
                <a:solidFill>
                  <a:srgbClr val="000090"/>
                </a:solidFill>
                <a:latin typeface="Arial"/>
                <a:ea typeface="ＭＳ Ｐゴシック"/>
              </a:rPr>
              <a:t>2</a:t>
            </a:r>
            <a:r>
              <a:rPr lang="en-US" b="1" kern="0" dirty="0" smtClean="0">
                <a:solidFill>
                  <a:srgbClr val="000090"/>
                </a:solidFill>
                <a:latin typeface="Arial"/>
                <a:ea typeface="ＭＳ Ｐゴシック"/>
              </a:rPr>
              <a:t>, H</a:t>
            </a:r>
            <a:r>
              <a:rPr lang="en-US" b="1" kern="0" baseline="-25000" dirty="0" smtClean="0">
                <a:solidFill>
                  <a:srgbClr val="000090"/>
                </a:solidFill>
                <a:latin typeface="Arial"/>
                <a:ea typeface="ＭＳ Ｐゴシック"/>
              </a:rPr>
              <a:t>2</a:t>
            </a:r>
            <a:r>
              <a:rPr lang="en-US" b="1" kern="0" dirty="0" smtClean="0">
                <a:solidFill>
                  <a:srgbClr val="000090"/>
                </a:solidFill>
                <a:latin typeface="Arial"/>
                <a:ea typeface="ＭＳ Ｐゴシック"/>
              </a:rPr>
              <a:t>CO, C</a:t>
            </a:r>
            <a:r>
              <a:rPr lang="en-US" b="1" kern="0" baseline="-25000" dirty="0" smtClean="0">
                <a:solidFill>
                  <a:srgbClr val="000090"/>
                </a:solidFill>
                <a:latin typeface="Arial"/>
                <a:ea typeface="ＭＳ Ｐゴシック"/>
              </a:rPr>
              <a:t>2</a:t>
            </a:r>
            <a:r>
              <a:rPr lang="en-US" b="1" kern="0" dirty="0" smtClean="0">
                <a:solidFill>
                  <a:srgbClr val="000090"/>
                </a:solidFill>
                <a:latin typeface="Arial"/>
                <a:ea typeface="ＭＳ Ｐゴシック"/>
              </a:rPr>
              <a:t>H</a:t>
            </a:r>
            <a:r>
              <a:rPr lang="en-US" b="1" kern="0" baseline="-25000" dirty="0" smtClean="0">
                <a:solidFill>
                  <a:srgbClr val="000090"/>
                </a:solidFill>
                <a:latin typeface="Arial"/>
                <a:ea typeface="ＭＳ Ｐゴシック"/>
              </a:rPr>
              <a:t>2</a:t>
            </a:r>
            <a:r>
              <a:rPr lang="en-US" b="1" kern="0" dirty="0" smtClean="0">
                <a:solidFill>
                  <a:srgbClr val="000090"/>
                </a:solidFill>
                <a:latin typeface="Arial"/>
                <a:ea typeface="ＭＳ Ｐゴシック"/>
              </a:rPr>
              <a:t>O</a:t>
            </a:r>
            <a:r>
              <a:rPr lang="en-US" b="1" kern="0" baseline="-25000" dirty="0" smtClean="0">
                <a:solidFill>
                  <a:srgbClr val="000090"/>
                </a:solidFill>
                <a:latin typeface="Arial"/>
                <a:ea typeface="ＭＳ Ｐゴシック"/>
              </a:rPr>
              <a:t>2</a:t>
            </a:r>
            <a:r>
              <a:rPr lang="en-US" b="1" kern="0" dirty="0" smtClean="0">
                <a:solidFill>
                  <a:srgbClr val="000090"/>
                </a:solidFill>
                <a:latin typeface="Arial"/>
                <a:ea typeface="ＭＳ Ｐゴシック"/>
              </a:rPr>
              <a:t> vertical columns</a:t>
            </a:r>
            <a:endParaRPr lang="en-US" b="1" kern="0" baseline="30000" dirty="0">
              <a:solidFill>
                <a:srgbClr val="000090"/>
              </a:solidFill>
              <a:latin typeface="Arial"/>
              <a:ea typeface="ＭＳ Ｐゴシック"/>
            </a:endParaRPr>
          </a:p>
          <a:p>
            <a:pPr lvl="1" defTabSz="914400">
              <a:defRPr/>
            </a:pPr>
            <a:r>
              <a:rPr lang="en-US" kern="0" dirty="0" smtClean="0">
                <a:solidFill>
                  <a:srgbClr val="000090"/>
                </a:solidFill>
                <a:latin typeface="Arial"/>
                <a:ea typeface="ＭＳ Ｐゴシック"/>
              </a:rPr>
              <a:t>	Direct fitting to TEMPO radiances</a:t>
            </a:r>
            <a:endParaRPr lang="en-US" kern="0" dirty="0">
              <a:solidFill>
                <a:srgbClr val="000090"/>
              </a:solidFill>
              <a:latin typeface="Arial"/>
              <a:ea typeface="ＭＳ Ｐゴシック"/>
            </a:endParaRPr>
          </a:p>
          <a:p>
            <a:pPr lvl="2" defTabSz="914400">
              <a:defRPr/>
            </a:pPr>
            <a:r>
              <a:rPr lang="en-US" kern="0" dirty="0" smtClean="0">
                <a:solidFill>
                  <a:srgbClr val="000090"/>
                </a:solidFill>
                <a:latin typeface="Arial"/>
                <a:ea typeface="ＭＳ Ｐゴシック"/>
              </a:rPr>
              <a:t>AMF-corrected reference spectra, Ring effect, etc.</a:t>
            </a:r>
          </a:p>
          <a:p>
            <a:pPr lvl="2" defTabSz="914400">
              <a:defRPr/>
            </a:pPr>
            <a:r>
              <a:rPr lang="en-US" kern="0" dirty="0" smtClean="0">
                <a:solidFill>
                  <a:srgbClr val="000090"/>
                </a:solidFill>
                <a:latin typeface="Arial"/>
                <a:ea typeface="ＭＳ Ｐゴシック"/>
              </a:rPr>
              <a:t>DOAS option available to trade more speed for less accuracy, if necessary</a:t>
            </a:r>
          </a:p>
          <a:p>
            <a:pPr lvl="2" defTabSz="914400">
              <a:defRPr/>
            </a:pPr>
            <a:r>
              <a:rPr lang="en-US" kern="0" dirty="0" smtClean="0">
                <a:solidFill>
                  <a:srgbClr val="000090"/>
                </a:solidFill>
                <a:latin typeface="Arial"/>
                <a:ea typeface="ＭＳ Ｐゴシック"/>
              </a:rPr>
              <a:t>Research products could include H</a:t>
            </a:r>
            <a:r>
              <a:rPr lang="en-US" kern="0" baseline="-25000" dirty="0" smtClean="0">
                <a:solidFill>
                  <a:srgbClr val="000090"/>
                </a:solidFill>
                <a:latin typeface="Arial"/>
                <a:ea typeface="ＭＳ Ｐゴシック"/>
              </a:rPr>
              <a:t>2</a:t>
            </a:r>
            <a:r>
              <a:rPr lang="en-US" kern="0" dirty="0" smtClean="0">
                <a:solidFill>
                  <a:srgbClr val="000090"/>
                </a:solidFill>
                <a:latin typeface="Arial"/>
                <a:ea typeface="ＭＳ Ｐゴシック"/>
              </a:rPr>
              <a:t>O, BrO, OClO, IO </a:t>
            </a:r>
            <a:endParaRPr lang="en-US" kern="0" dirty="0">
              <a:solidFill>
                <a:srgbClr val="000090"/>
              </a:solidFill>
              <a:latin typeface="Arial"/>
              <a:ea typeface="ＭＳ Ｐゴシック"/>
            </a:endParaRPr>
          </a:p>
          <a:p>
            <a:pPr defTabSz="914400">
              <a:defRPr/>
            </a:pPr>
            <a:r>
              <a:rPr lang="en-US" b="1" kern="0" dirty="0" smtClean="0">
                <a:solidFill>
                  <a:srgbClr val="000090"/>
                </a:solidFill>
                <a:latin typeface="Arial"/>
                <a:ea typeface="ＭＳ Ｐゴシック"/>
              </a:rPr>
              <a:t>O</a:t>
            </a:r>
            <a:r>
              <a:rPr lang="en-US" b="1" kern="0" baseline="-25000" dirty="0" smtClean="0">
                <a:solidFill>
                  <a:srgbClr val="000090"/>
                </a:solidFill>
                <a:latin typeface="Arial"/>
                <a:ea typeface="ＭＳ Ｐゴシック"/>
              </a:rPr>
              <a:t>3</a:t>
            </a:r>
            <a:r>
              <a:rPr lang="en-US" b="1" kern="0" dirty="0">
                <a:solidFill>
                  <a:srgbClr val="000090"/>
                </a:solidFill>
                <a:latin typeface="Arial"/>
                <a:ea typeface="ＭＳ Ｐゴシック"/>
              </a:rPr>
              <a:t> </a:t>
            </a:r>
            <a:r>
              <a:rPr lang="en-US" b="1" kern="0" dirty="0" smtClean="0">
                <a:solidFill>
                  <a:srgbClr val="000090"/>
                </a:solidFill>
                <a:latin typeface="Arial"/>
                <a:ea typeface="ＭＳ Ｐゴシック"/>
              </a:rPr>
              <a:t>profiles, tropospheric O</a:t>
            </a:r>
            <a:r>
              <a:rPr lang="en-US" b="1" kern="0" baseline="-25000" dirty="0" smtClean="0">
                <a:solidFill>
                  <a:srgbClr val="000090"/>
                </a:solidFill>
                <a:latin typeface="Arial"/>
                <a:ea typeface="ＭＳ Ｐゴシック"/>
              </a:rPr>
              <a:t>3</a:t>
            </a:r>
          </a:p>
          <a:p>
            <a:pPr defTabSz="914400">
              <a:defRPr/>
            </a:pPr>
            <a:r>
              <a:rPr lang="en-US" b="1" kern="0" dirty="0">
                <a:solidFill>
                  <a:srgbClr val="000090"/>
                </a:solidFill>
                <a:latin typeface="Arial"/>
                <a:ea typeface="ＭＳ Ｐゴシック"/>
              </a:rPr>
              <a:t> </a:t>
            </a:r>
            <a:r>
              <a:rPr lang="en-US" b="1" kern="0" dirty="0" smtClean="0">
                <a:solidFill>
                  <a:srgbClr val="000090"/>
                </a:solidFill>
                <a:latin typeface="Arial"/>
                <a:ea typeface="ＭＳ Ｐゴシック"/>
              </a:rPr>
              <a:t>         	</a:t>
            </a:r>
            <a:r>
              <a:rPr lang="en-US" kern="0" dirty="0" smtClean="0">
                <a:solidFill>
                  <a:srgbClr val="000090"/>
                </a:solidFill>
                <a:latin typeface="Arial"/>
                <a:ea typeface="ＭＳ Ｐゴシック"/>
              </a:rPr>
              <a:t>eXceL optimal-estimation method developed @ SAO for GOME, OMI</a:t>
            </a:r>
          </a:p>
          <a:p>
            <a:pPr defTabSz="914400">
              <a:defRPr/>
            </a:pPr>
            <a:r>
              <a:rPr lang="en-US" kern="0" dirty="0">
                <a:solidFill>
                  <a:srgbClr val="000090"/>
                </a:solidFill>
                <a:latin typeface="Arial"/>
                <a:ea typeface="ＭＳ Ｐゴシック"/>
              </a:rPr>
              <a:t>	</a:t>
            </a:r>
            <a:r>
              <a:rPr lang="en-US" kern="0" dirty="0" smtClean="0">
                <a:solidFill>
                  <a:srgbClr val="000090"/>
                </a:solidFill>
                <a:latin typeface="Arial"/>
                <a:ea typeface="ＭＳ Ｐゴシック"/>
              </a:rPr>
              <a:t>May be extended to SO</a:t>
            </a:r>
            <a:r>
              <a:rPr lang="en-US" kern="0" baseline="-25000" dirty="0" smtClean="0">
                <a:solidFill>
                  <a:srgbClr val="000090"/>
                </a:solidFill>
                <a:latin typeface="Arial"/>
                <a:ea typeface="ＭＳ Ｐゴシック"/>
              </a:rPr>
              <a:t>2</a:t>
            </a:r>
            <a:r>
              <a:rPr lang="en-US" kern="0" dirty="0" smtClean="0">
                <a:solidFill>
                  <a:srgbClr val="000090"/>
                </a:solidFill>
                <a:latin typeface="Arial"/>
                <a:ea typeface="ＭＳ Ｐゴシック"/>
              </a:rPr>
              <a:t>, especially volcanic SO</a:t>
            </a:r>
            <a:r>
              <a:rPr lang="en-US" kern="0" baseline="-25000" dirty="0" smtClean="0">
                <a:solidFill>
                  <a:srgbClr val="000090"/>
                </a:solidFill>
                <a:latin typeface="Arial"/>
                <a:ea typeface="ＭＳ Ｐゴシック"/>
              </a:rPr>
              <a:t>2</a:t>
            </a:r>
          </a:p>
          <a:p>
            <a:pPr defTabSz="914400">
              <a:defRPr/>
            </a:pPr>
            <a:r>
              <a:rPr lang="en-US" b="1" kern="0" dirty="0" smtClean="0">
                <a:solidFill>
                  <a:srgbClr val="000090"/>
                </a:solidFill>
                <a:latin typeface="Arial"/>
                <a:ea typeface="ＭＳ Ｐゴシック"/>
              </a:rPr>
              <a:t>TOMS-type ozone retrieval included for heritage</a:t>
            </a:r>
          </a:p>
          <a:p>
            <a:pPr defTabSz="914400">
              <a:defRPr/>
            </a:pPr>
            <a:endParaRPr lang="en-US" b="1" kern="0" dirty="0" smtClean="0">
              <a:solidFill>
                <a:srgbClr val="000090"/>
              </a:solidFill>
              <a:latin typeface="Arial"/>
              <a:ea typeface="ＭＳ Ｐゴシック"/>
            </a:endParaRPr>
          </a:p>
          <a:p>
            <a:pPr defTabSz="914400">
              <a:defRPr/>
            </a:pPr>
            <a:r>
              <a:rPr lang="en-US" b="1" kern="0" dirty="0" smtClean="0">
                <a:solidFill>
                  <a:srgbClr val="000090"/>
                </a:solidFill>
                <a:latin typeface="Arial"/>
                <a:ea typeface="ＭＳ Ｐゴシック"/>
              </a:rPr>
              <a:t>Aerosol products from OMI heritage: AOD, AAOD, Aerosol Index</a:t>
            </a:r>
          </a:p>
          <a:p>
            <a:pPr defTabSz="914400">
              <a:defRPr/>
            </a:pPr>
            <a:r>
              <a:rPr lang="en-US" b="1" kern="0" dirty="0">
                <a:solidFill>
                  <a:srgbClr val="000090"/>
                </a:solidFill>
                <a:latin typeface="Arial"/>
                <a:ea typeface="ＭＳ Ｐゴシック"/>
              </a:rPr>
              <a:t>	</a:t>
            </a:r>
            <a:r>
              <a:rPr lang="en-US" kern="0" dirty="0" smtClean="0">
                <a:solidFill>
                  <a:srgbClr val="000090"/>
                </a:solidFill>
                <a:latin typeface="Arial"/>
                <a:ea typeface="ＭＳ Ｐゴシック"/>
              </a:rPr>
              <a:t>Advanced/improved products likely developed @ GSFC, U. Nebraska</a:t>
            </a:r>
          </a:p>
          <a:p>
            <a:pPr defTabSz="914400">
              <a:defRPr/>
            </a:pPr>
            <a:r>
              <a:rPr lang="en-US" b="1" kern="0" dirty="0" smtClean="0">
                <a:solidFill>
                  <a:srgbClr val="000090"/>
                </a:solidFill>
                <a:latin typeface="Arial"/>
                <a:ea typeface="ＭＳ Ｐゴシック"/>
              </a:rPr>
              <a:t>Cloud Products from OMI heritage: CF, CTP</a:t>
            </a:r>
          </a:p>
          <a:p>
            <a:pPr defTabSz="914400">
              <a:defRPr/>
            </a:pPr>
            <a:r>
              <a:rPr lang="en-US" kern="0" dirty="0">
                <a:solidFill>
                  <a:srgbClr val="000090"/>
                </a:solidFill>
                <a:latin typeface="Arial"/>
                <a:ea typeface="ＭＳ Ｐゴシック"/>
              </a:rPr>
              <a:t>	</a:t>
            </a:r>
            <a:r>
              <a:rPr lang="en-US" kern="0" dirty="0" smtClean="0">
                <a:solidFill>
                  <a:srgbClr val="000090"/>
                </a:solidFill>
                <a:latin typeface="Arial"/>
                <a:ea typeface="ＭＳ Ｐゴシック"/>
              </a:rPr>
              <a:t>Advanced</a:t>
            </a:r>
            <a:r>
              <a:rPr lang="en-US" kern="0" dirty="0">
                <a:solidFill>
                  <a:srgbClr val="000090"/>
                </a:solidFill>
                <a:latin typeface="Arial"/>
                <a:ea typeface="ＭＳ Ｐゴシック"/>
              </a:rPr>
              <a:t>/improved products likely developed @ </a:t>
            </a:r>
            <a:r>
              <a:rPr lang="en-US" kern="0" dirty="0" smtClean="0">
                <a:solidFill>
                  <a:srgbClr val="000090"/>
                </a:solidFill>
                <a:latin typeface="Arial"/>
                <a:ea typeface="ＭＳ Ｐゴシック"/>
              </a:rPr>
              <a:t>GSFC</a:t>
            </a:r>
          </a:p>
          <a:p>
            <a:pPr defTabSz="914400">
              <a:defRPr/>
            </a:pPr>
            <a:endParaRPr lang="en-US" kern="0" dirty="0" smtClean="0">
              <a:solidFill>
                <a:srgbClr val="000090"/>
              </a:solidFill>
              <a:latin typeface="Arial"/>
              <a:ea typeface="ＭＳ Ｐゴシック"/>
            </a:endParaRPr>
          </a:p>
          <a:p>
            <a:pPr defTabSz="914400">
              <a:defRPr/>
            </a:pPr>
            <a:r>
              <a:rPr lang="en-US" b="1" kern="0" dirty="0" smtClean="0">
                <a:solidFill>
                  <a:srgbClr val="000090"/>
                </a:solidFill>
                <a:latin typeface="Arial"/>
                <a:ea typeface="ＭＳ Ｐゴシック"/>
              </a:rPr>
              <a:t>UVB research product based on OMI heritage (FMI, GSFC)</a:t>
            </a:r>
          </a:p>
          <a:p>
            <a:pPr defTabSz="914400">
              <a:defRPr/>
            </a:pPr>
            <a:endParaRPr lang="en-US" b="1" kern="0" dirty="0">
              <a:solidFill>
                <a:srgbClr val="000090"/>
              </a:solidFill>
              <a:latin typeface="Arial"/>
              <a:ea typeface="ＭＳ Ｐゴシック"/>
            </a:endParaRPr>
          </a:p>
          <a:p>
            <a:pPr defTabSz="914400">
              <a:defRPr/>
            </a:pPr>
            <a:r>
              <a:rPr lang="en-US" b="1" kern="0" dirty="0" smtClean="0">
                <a:solidFill>
                  <a:srgbClr val="000090"/>
                </a:solidFill>
                <a:latin typeface="Arial"/>
                <a:ea typeface="ＭＳ Ｐゴシック"/>
              </a:rPr>
              <a:t>Nighttime research products include city lights</a:t>
            </a:r>
            <a:endParaRPr lang="en-US" b="1" kern="0" dirty="0">
              <a:solidFill>
                <a:srgbClr val="000090"/>
              </a:solidFill>
              <a:latin typeface="Arial"/>
              <a:ea typeface="ＭＳ Ｐゴシック"/>
            </a:endParaRPr>
          </a:p>
        </p:txBody>
      </p:sp>
      <p:sp>
        <p:nvSpPr>
          <p:cNvPr id="3" name="Date Placeholder 2"/>
          <p:cNvSpPr>
            <a:spLocks noGrp="1"/>
          </p:cNvSpPr>
          <p:nvPr>
            <p:ph type="dt" sz="half" idx="10"/>
          </p:nvPr>
        </p:nvSpPr>
        <p:spPr>
          <a:xfrm>
            <a:off x="131550" y="6550231"/>
            <a:ext cx="2133600" cy="312371"/>
          </a:xfrm>
        </p:spPr>
        <p:txBody>
          <a:bodyPr/>
          <a:lstStyle/>
          <a:p>
            <a:r>
              <a:rPr lang="en-US" sz="1100" smtClean="0">
                <a:latin typeface="Calibri"/>
                <a:ea typeface="ＭＳ Ｐゴシック"/>
                <a:cs typeface="Calibri"/>
              </a:rPr>
              <a:t>4/10/17</a:t>
            </a:r>
            <a:endParaRPr lang="en-US" sz="1100" dirty="0">
              <a:latin typeface="Calibri"/>
              <a:ea typeface="ＭＳ Ｐゴシック"/>
              <a:cs typeface="Calibri"/>
            </a:endParaRPr>
          </a:p>
        </p:txBody>
      </p:sp>
      <p:sp>
        <p:nvSpPr>
          <p:cNvPr id="5" name="Slide Number Placeholder 4"/>
          <p:cNvSpPr>
            <a:spLocks noGrp="1"/>
          </p:cNvSpPr>
          <p:nvPr>
            <p:ph type="sldNum" sz="quarter" idx="12"/>
          </p:nvPr>
        </p:nvSpPr>
        <p:spPr>
          <a:xfrm>
            <a:off x="6998255" y="6561087"/>
            <a:ext cx="2133600" cy="312371"/>
          </a:xfrm>
        </p:spPr>
        <p:txBody>
          <a:bodyPr/>
          <a:lstStyle/>
          <a:p>
            <a:fld id="{AEC11D65-9821-2B49-88CD-D477606C3EDA}" type="slidenum">
              <a:rPr lang="en-US" sz="1100" smtClean="0">
                <a:solidFill>
                  <a:prstClr val="black">
                    <a:tint val="75000"/>
                  </a:prstClr>
                </a:solidFill>
                <a:latin typeface="Calibri"/>
                <a:ea typeface="ＭＳ Ｐゴシック"/>
              </a:rPr>
              <a:pPr/>
              <a:t>57</a:t>
            </a:fld>
            <a:endParaRPr lang="en-US" sz="1100"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09589800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lnSpc>
                <a:spcPct val="90000"/>
              </a:lnSpc>
              <a:spcBef>
                <a:spcPct val="20000"/>
              </a:spcBef>
              <a:spcAft>
                <a:spcPct val="0"/>
              </a:spcAft>
              <a:buFontTx/>
              <a:buChar char="–"/>
            </a:pPr>
            <a:endParaRPr lang="en-US" sz="2400" b="1" dirty="0">
              <a:solidFill>
                <a:srgbClr val="3333CC"/>
              </a:solidFill>
              <a:latin typeface="Arial" charset="0"/>
              <a:ea typeface="ＭＳ Ｐゴシック" charset="0"/>
              <a:cs typeface="ＭＳ Ｐゴシック" charset="0"/>
            </a:endParaRPr>
          </a:p>
        </p:txBody>
      </p:sp>
      <p:pic>
        <p:nvPicPr>
          <p:cNvPr id="2" name="Picture 1" descr="Page28.png"/>
          <p:cNvPicPr>
            <a:picLocks noChangeAspect="1"/>
          </p:cNvPicPr>
          <p:nvPr/>
        </p:nvPicPr>
        <p:blipFill rotWithShape="1">
          <a:blip r:embed="rId3">
            <a:extLst>
              <a:ext uri="{28A0092B-C50C-407E-A947-70E740481C1C}">
                <a14:useLocalDpi xmlns:a14="http://schemas.microsoft.com/office/drawing/2010/main" val="0"/>
              </a:ext>
            </a:extLst>
          </a:blip>
          <a:srcRect l="6966" t="12222" r="9178" b="11975"/>
          <a:stretch/>
        </p:blipFill>
        <p:spPr>
          <a:xfrm>
            <a:off x="10276" y="484720"/>
            <a:ext cx="9133724" cy="6380098"/>
          </a:xfrm>
          <a:prstGeom prst="rect">
            <a:avLst/>
          </a:prstGeom>
        </p:spPr>
      </p:pic>
      <p:pic>
        <p:nvPicPr>
          <p:cNvPr id="6" name="Picture 5" descr="sao-logo.tif"/>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cfa-banner1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4725" y="-14268"/>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p:txBody>
          <a:bodyPr/>
          <a:lstStyle/>
          <a:p>
            <a:pPr>
              <a:defRPr/>
            </a:pPr>
            <a:r>
              <a:rPr lang="en-US" smtClean="0">
                <a:latin typeface="Arial"/>
                <a:ea typeface="ＭＳ Ｐゴシック"/>
              </a:rPr>
              <a:t>4/10/17</a:t>
            </a:r>
            <a:endParaRPr lang="en-US" dirty="0">
              <a:latin typeface="Arial"/>
              <a:ea typeface="ＭＳ Ｐゴシック"/>
            </a:endParaRPr>
          </a:p>
        </p:txBody>
      </p:sp>
      <p:sp>
        <p:nvSpPr>
          <p:cNvPr id="4" name="Slide Number Placeholder 3"/>
          <p:cNvSpPr>
            <a:spLocks noGrp="1"/>
          </p:cNvSpPr>
          <p:nvPr>
            <p:ph type="sldNum" sz="quarter" idx="12"/>
          </p:nvPr>
        </p:nvSpPr>
        <p:spPr/>
        <p:txBody>
          <a:bodyPr/>
          <a:lstStyle/>
          <a:p>
            <a:pPr>
              <a:defRPr/>
            </a:pPr>
            <a:fld id="{90F3D2DF-2FA7-D542-9882-A5D5130A4A1E}" type="slidenum">
              <a:rPr lang="en-US" smtClean="0">
                <a:latin typeface="Arial"/>
                <a:ea typeface="ＭＳ Ｐゴシック"/>
              </a:rPr>
              <a:pPr>
                <a:defRPr/>
              </a:pPr>
              <a:t>58</a:t>
            </a:fld>
            <a:endParaRPr lang="en-US" dirty="0">
              <a:latin typeface="Arial"/>
              <a:ea typeface="ＭＳ Ｐゴシック"/>
            </a:endParaRPr>
          </a:p>
        </p:txBody>
      </p:sp>
    </p:spTree>
    <p:extLst>
      <p:ext uri="{BB962C8B-B14F-4D97-AF65-F5344CB8AC3E}">
        <p14:creationId xmlns:p14="http://schemas.microsoft.com/office/powerpoint/2010/main" val="185605326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2400" dirty="0" smtClean="0">
                <a:solidFill>
                  <a:schemeClr val="bg1">
                    <a:lumMod val="85000"/>
                  </a:schemeClr>
                </a:solidFill>
              </a:rPr>
              <a:t>TEMPO measurements will capture the diurnal cycle of pollutant emissions</a:t>
            </a:r>
            <a:endParaRPr lang="en-US" sz="2400" dirty="0">
              <a:solidFill>
                <a:schemeClr val="bg1">
                  <a:lumMod val="85000"/>
                </a:schemeClr>
              </a:solidFill>
            </a:endParaRPr>
          </a:p>
        </p:txBody>
      </p:sp>
      <p:pic>
        <p:nvPicPr>
          <p:cNvPr id="6" name="Content Placeholder 11" descr="GE_geotaso_no2_scd_20140802AM.jpg"/>
          <p:cNvPicPr>
            <a:picLocks noChangeAspect="1"/>
          </p:cNvPicPr>
          <p:nvPr/>
        </p:nvPicPr>
        <p:blipFill>
          <a:blip r:embed="rId3">
            <a:extLst>
              <a:ext uri="{28A0092B-C50C-407E-A947-70E740481C1C}">
                <a14:useLocalDpi xmlns:a14="http://schemas.microsoft.com/office/drawing/2010/main" val="0"/>
              </a:ext>
            </a:extLst>
          </a:blip>
          <a:srcRect t="536" b="536"/>
          <a:stretch>
            <a:fillRect/>
          </a:stretch>
        </p:blipFill>
        <p:spPr>
          <a:xfrm>
            <a:off x="1052657" y="1563469"/>
            <a:ext cx="6584137" cy="4572000"/>
          </a:xfrm>
          <a:prstGeom prst="rect">
            <a:avLst/>
          </a:prstGeom>
        </p:spPr>
      </p:pic>
      <p:sp>
        <p:nvSpPr>
          <p:cNvPr id="7" name="Rectangle 6"/>
          <p:cNvSpPr/>
          <p:nvPr/>
        </p:nvSpPr>
        <p:spPr>
          <a:xfrm>
            <a:off x="692728" y="1062290"/>
            <a:ext cx="7432514" cy="461665"/>
          </a:xfrm>
          <a:prstGeom prst="rect">
            <a:avLst/>
          </a:prstGeom>
        </p:spPr>
        <p:txBody>
          <a:bodyPr wrap="square">
            <a:spAutoFit/>
          </a:bodyPr>
          <a:lstStyle/>
          <a:p>
            <a:r>
              <a:rPr lang="en-US" altLang="ja-JP" sz="2400" b="1" dirty="0">
                <a:solidFill>
                  <a:srgbClr val="000000"/>
                </a:solidFill>
                <a:latin typeface="Arial"/>
                <a:ea typeface="ＭＳ Ｐゴシック"/>
              </a:rPr>
              <a:t>GeoTASO NO</a:t>
            </a:r>
            <a:r>
              <a:rPr lang="en-US" altLang="ja-JP" sz="2400" b="1" baseline="-25000" dirty="0">
                <a:solidFill>
                  <a:srgbClr val="000000"/>
                </a:solidFill>
                <a:latin typeface="Arial"/>
                <a:ea typeface="ＭＳ Ｐゴシック"/>
              </a:rPr>
              <a:t>2</a:t>
            </a:r>
            <a:r>
              <a:rPr lang="en-US" altLang="ja-JP" sz="2400" b="1" dirty="0">
                <a:solidFill>
                  <a:srgbClr val="000000"/>
                </a:solidFill>
                <a:latin typeface="Arial"/>
                <a:ea typeface="ＭＳ Ｐゴシック"/>
              </a:rPr>
              <a:t> Slant Column, 02 August </a:t>
            </a:r>
            <a:r>
              <a:rPr lang="en-US" altLang="ja-JP" sz="2400" b="1" dirty="0" smtClean="0">
                <a:solidFill>
                  <a:srgbClr val="000000"/>
                </a:solidFill>
                <a:latin typeface="Arial"/>
                <a:ea typeface="ＭＳ Ｐゴシック"/>
              </a:rPr>
              <a:t>2014 </a:t>
            </a:r>
            <a:r>
              <a:rPr lang="en-US" altLang="ja-JP" sz="2400" b="1" dirty="0" smtClean="0">
                <a:solidFill>
                  <a:srgbClr val="008000"/>
                </a:solidFill>
                <a:latin typeface="Arial"/>
                <a:ea typeface="ＭＳ Ｐゴシック"/>
              </a:rPr>
              <a:t>Morning</a:t>
            </a:r>
            <a:endParaRPr lang="ja-JP" altLang="en-US" sz="2400" b="1" dirty="0">
              <a:solidFill>
                <a:srgbClr val="008000"/>
              </a:solidFill>
              <a:latin typeface="Arial"/>
              <a:ea typeface="ＭＳ Ｐゴシック"/>
            </a:endParaRPr>
          </a:p>
        </p:txBody>
      </p:sp>
      <p:pic>
        <p:nvPicPr>
          <p:cNvPr id="8" name="Picture 7" descr="no2_legend-0.5to2e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7090" y="1993573"/>
            <a:ext cx="1146046" cy="4178295"/>
          </a:xfrm>
          <a:prstGeom prst="rect">
            <a:avLst/>
          </a:prstGeom>
        </p:spPr>
      </p:pic>
      <p:sp>
        <p:nvSpPr>
          <p:cNvPr id="9" name="TextBox 8"/>
          <p:cNvSpPr txBox="1"/>
          <p:nvPr/>
        </p:nvSpPr>
        <p:spPr>
          <a:xfrm>
            <a:off x="6836457" y="6172200"/>
            <a:ext cx="2019854" cy="707886"/>
          </a:xfrm>
          <a:prstGeom prst="rect">
            <a:avLst/>
          </a:prstGeom>
          <a:noFill/>
        </p:spPr>
        <p:txBody>
          <a:bodyPr wrap="none" rtlCol="0">
            <a:spAutoFit/>
          </a:bodyPr>
          <a:lstStyle/>
          <a:p>
            <a:r>
              <a:rPr kumimoji="1" lang="en-US" altLang="ja-JP" sz="2000" b="1" dirty="0" smtClean="0">
                <a:solidFill>
                  <a:srgbClr val="000000"/>
                </a:solidFill>
                <a:latin typeface="Arial"/>
                <a:ea typeface="ＭＳ Ｐゴシック"/>
              </a:rPr>
              <a:t>Preliminary data,</a:t>
            </a:r>
          </a:p>
          <a:p>
            <a:r>
              <a:rPr kumimoji="1" lang="en-US" altLang="ja-JP" sz="2000" b="1" dirty="0" smtClean="0">
                <a:solidFill>
                  <a:srgbClr val="000000"/>
                </a:solidFill>
                <a:latin typeface="Arial"/>
                <a:ea typeface="ＭＳ Ｐゴシック"/>
              </a:rPr>
              <a:t>C. Nowlan, SAO</a:t>
            </a:r>
            <a:endParaRPr kumimoji="1" lang="ja-JP" altLang="en-US" sz="2000" b="1" dirty="0">
              <a:solidFill>
                <a:srgbClr val="000000"/>
              </a:solidFill>
              <a:latin typeface="Arial"/>
              <a:ea typeface="ＭＳ Ｐゴシック"/>
            </a:endParaRPr>
          </a:p>
        </p:txBody>
      </p:sp>
      <p:sp>
        <p:nvSpPr>
          <p:cNvPr id="10" name="TextBox 9"/>
          <p:cNvSpPr txBox="1"/>
          <p:nvPr/>
        </p:nvSpPr>
        <p:spPr>
          <a:xfrm>
            <a:off x="76200" y="6089289"/>
            <a:ext cx="2106391" cy="646331"/>
          </a:xfrm>
          <a:prstGeom prst="rect">
            <a:avLst/>
          </a:prstGeom>
          <a:noFill/>
        </p:spPr>
        <p:txBody>
          <a:bodyPr wrap="none" rtlCol="0">
            <a:spAutoFit/>
          </a:bodyPr>
          <a:lstStyle/>
          <a:p>
            <a:r>
              <a:rPr kumimoji="1" lang="en-US" altLang="ja-JP" dirty="0" smtClean="0">
                <a:solidFill>
                  <a:srgbClr val="000000"/>
                </a:solidFill>
                <a:latin typeface="Arial"/>
                <a:ea typeface="ＭＳ Ｐゴシック"/>
              </a:rPr>
              <a:t>Co-added to approx. </a:t>
            </a:r>
            <a:br>
              <a:rPr kumimoji="1" lang="en-US" altLang="ja-JP" dirty="0" smtClean="0">
                <a:solidFill>
                  <a:srgbClr val="000000"/>
                </a:solidFill>
                <a:latin typeface="Arial"/>
                <a:ea typeface="ＭＳ Ｐゴシック"/>
              </a:rPr>
            </a:br>
            <a:r>
              <a:rPr kumimoji="1" lang="en-US" altLang="ja-JP" dirty="0" smtClean="0">
                <a:solidFill>
                  <a:srgbClr val="000000"/>
                </a:solidFill>
                <a:latin typeface="Arial"/>
                <a:ea typeface="ＭＳ Ｐゴシック"/>
              </a:rPr>
              <a:t>500m x 450m</a:t>
            </a:r>
            <a:endParaRPr kumimoji="1" lang="ja-JP" altLang="en-US" dirty="0">
              <a:solidFill>
                <a:srgbClr val="000000"/>
              </a:solidFill>
              <a:latin typeface="Arial"/>
              <a:ea typeface="ＭＳ Ｐゴシック"/>
            </a:endParaRPr>
          </a:p>
        </p:txBody>
      </p:sp>
      <p:sp>
        <p:nvSpPr>
          <p:cNvPr id="11" name="TextBox 10"/>
          <p:cNvSpPr txBox="1"/>
          <p:nvPr/>
        </p:nvSpPr>
        <p:spPr>
          <a:xfrm>
            <a:off x="2133600" y="6172200"/>
            <a:ext cx="4800600" cy="523220"/>
          </a:xfrm>
          <a:prstGeom prst="rect">
            <a:avLst/>
          </a:prstGeom>
          <a:noFill/>
        </p:spPr>
        <p:txBody>
          <a:bodyPr wrap="square" rtlCol="0">
            <a:spAutoFit/>
          </a:bodyPr>
          <a:lstStyle/>
          <a:p>
            <a:pPr algn="ctr"/>
            <a:r>
              <a:rPr kumimoji="1" lang="en-US" altLang="ja-JP" sz="2800" b="1" dirty="0" smtClean="0">
                <a:solidFill>
                  <a:srgbClr val="008000"/>
                </a:solidFill>
                <a:latin typeface="Arial"/>
                <a:ea typeface="ＭＳ Ｐゴシック"/>
              </a:rPr>
              <a:t>Morning</a:t>
            </a:r>
            <a:r>
              <a:rPr kumimoji="1" lang="en-US" altLang="ja-JP" sz="2800" b="1" dirty="0" smtClean="0">
                <a:solidFill>
                  <a:srgbClr val="000000"/>
                </a:solidFill>
                <a:latin typeface="Arial"/>
                <a:ea typeface="ＭＳ Ｐゴシック"/>
              </a:rPr>
              <a:t> vs. Afternoon</a:t>
            </a:r>
            <a:endParaRPr kumimoji="1" lang="ja-JP" altLang="en-US" sz="2800" b="1" dirty="0">
              <a:solidFill>
                <a:srgbClr val="000000"/>
              </a:solidFill>
              <a:latin typeface="Arial"/>
              <a:ea typeface="ＭＳ Ｐゴシック"/>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ea typeface="ＭＳ Ｐゴシック"/>
              </a:rPr>
              <a:t>4/10/17</a:t>
            </a:r>
            <a:endParaRPr lang="en-US" dirty="0">
              <a:solidFill>
                <a:prstClr val="black">
                  <a:tint val="75000"/>
                </a:prstClr>
              </a:solidFill>
              <a:latin typeface="Calibri"/>
              <a:ea typeface="ＭＳ Ｐゴシック"/>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59</a:t>
            </a:fld>
            <a:endParaRPr 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50050326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Text Box 2"/>
          <p:cNvSpPr txBox="1">
            <a:spLocks noChangeArrowheads="1"/>
          </p:cNvSpPr>
          <p:nvPr/>
        </p:nvSpPr>
        <p:spPr bwMode="auto">
          <a:xfrm>
            <a:off x="7165975" y="3246438"/>
            <a:ext cx="1381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spcBef>
                <a:spcPct val="50000"/>
              </a:spcBef>
            </a:pPr>
            <a:endParaRPr lang="en-US" b="0" dirty="0">
              <a:solidFill>
                <a:prstClr val="black"/>
              </a:solidFill>
              <a:latin typeface="Times New Roman" charset="0"/>
            </a:endParaRPr>
          </a:p>
        </p:txBody>
      </p:sp>
      <p:sp>
        <p:nvSpPr>
          <p:cNvPr id="392194" name="Text Box 3"/>
          <p:cNvSpPr txBox="1">
            <a:spLocks noChangeArrowheads="1"/>
          </p:cNvSpPr>
          <p:nvPr/>
        </p:nvSpPr>
        <p:spPr bwMode="auto">
          <a:xfrm>
            <a:off x="1960563" y="-32385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a:spcBef>
                <a:spcPct val="0"/>
              </a:spcBef>
            </a:pPr>
            <a:endParaRPr lang="en-US" sz="4400" b="0" dirty="0">
              <a:solidFill>
                <a:srgbClr val="1F497D"/>
              </a:solidFill>
              <a:latin typeface="Times New Roman" charset="0"/>
            </a:endParaRPr>
          </a:p>
        </p:txBody>
      </p:sp>
      <p:sp>
        <p:nvSpPr>
          <p:cNvPr id="392195" name="Text Box 9"/>
          <p:cNvSpPr txBox="1">
            <a:spLocks noChangeArrowheads="1"/>
          </p:cNvSpPr>
          <p:nvPr/>
        </p:nvSpPr>
        <p:spPr bwMode="auto">
          <a:xfrm>
            <a:off x="19050" y="1219200"/>
            <a:ext cx="3292475"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eaLnBrk="1" hangingPunct="1"/>
            <a:r>
              <a:rPr lang="en-US" sz="3600" dirty="0">
                <a:solidFill>
                  <a:srgbClr val="0000A9"/>
                </a:solidFill>
              </a:rPr>
              <a:t>What do we measure?</a:t>
            </a:r>
          </a:p>
          <a:p>
            <a:pPr eaLnBrk="1" hangingPunct="1"/>
            <a:endParaRPr lang="en-US" sz="2800" dirty="0">
              <a:solidFill>
                <a:srgbClr val="0000A9"/>
              </a:solidFill>
            </a:endParaRPr>
          </a:p>
          <a:p>
            <a:pPr eaLnBrk="1" hangingPunct="1"/>
            <a:r>
              <a:rPr lang="en-US" sz="2800" dirty="0">
                <a:solidFill>
                  <a:srgbClr val="0000A9"/>
                </a:solidFill>
              </a:rPr>
              <a:t>GOME irradiance, radiance, and albedo spectrum for high-albedo (fully cloudy) ground pixel</a:t>
            </a:r>
          </a:p>
        </p:txBody>
      </p:sp>
      <p:pic>
        <p:nvPicPr>
          <p:cNvPr id="392198" name="Picture 1" descr="GOME-1-irrad-rad-albedo.PNG"/>
          <p:cNvPicPr>
            <a:picLocks noChangeAspect="1"/>
          </p:cNvPicPr>
          <p:nvPr/>
        </p:nvPicPr>
        <p:blipFill>
          <a:blip r:embed="rId2">
            <a:extLst>
              <a:ext uri="{28A0092B-C50C-407E-A947-70E740481C1C}">
                <a14:useLocalDpi xmlns:a14="http://schemas.microsoft.com/office/drawing/2010/main" val="0"/>
              </a:ext>
            </a:extLst>
          </a:blip>
          <a:srcRect l="10638"/>
          <a:stretch>
            <a:fillRect/>
          </a:stretch>
        </p:blipFill>
        <p:spPr bwMode="auto">
          <a:xfrm>
            <a:off x="4251325" y="0"/>
            <a:ext cx="4910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pPr>
              <a:defRPr/>
            </a:pPr>
            <a:fld id="{44A11A7A-489D-4644-B0CF-E3CCE45086D3}" type="slidenum">
              <a:rPr lang="en-US" smtClean="0">
                <a:solidFill>
                  <a:prstClr val="black">
                    <a:tint val="75000"/>
                  </a:prstClr>
                </a:solidFill>
                <a:latin typeface="Calibri"/>
              </a:rPr>
              <a:pPr>
                <a:defRPr/>
              </a:pPr>
              <a:t>6</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6149996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2400" dirty="0" smtClean="0">
                <a:solidFill>
                  <a:schemeClr val="bg1">
                    <a:lumMod val="85000"/>
                  </a:schemeClr>
                </a:solidFill>
              </a:rPr>
              <a:t>TEMPO measurements will capture the diurnal cycle of pollutant emissions</a:t>
            </a:r>
            <a:endParaRPr lang="en-US" sz="2400" dirty="0">
              <a:solidFill>
                <a:schemeClr val="bg1">
                  <a:lumMod val="85000"/>
                </a:schemeClr>
              </a:solidFill>
            </a:endParaRPr>
          </a:p>
        </p:txBody>
      </p:sp>
      <p:sp>
        <p:nvSpPr>
          <p:cNvPr id="7" name="Rectangle 6"/>
          <p:cNvSpPr/>
          <p:nvPr/>
        </p:nvSpPr>
        <p:spPr>
          <a:xfrm>
            <a:off x="692728" y="1062290"/>
            <a:ext cx="7432514" cy="461665"/>
          </a:xfrm>
          <a:prstGeom prst="rect">
            <a:avLst/>
          </a:prstGeom>
        </p:spPr>
        <p:txBody>
          <a:bodyPr wrap="square">
            <a:spAutoFit/>
          </a:bodyPr>
          <a:lstStyle/>
          <a:p>
            <a:r>
              <a:rPr lang="en-US" altLang="ja-JP" sz="2400" b="1" dirty="0">
                <a:solidFill>
                  <a:srgbClr val="000000"/>
                </a:solidFill>
                <a:latin typeface="Arial"/>
                <a:ea typeface="ＭＳ Ｐゴシック"/>
              </a:rPr>
              <a:t>GeoTASO NO</a:t>
            </a:r>
            <a:r>
              <a:rPr lang="en-US" altLang="ja-JP" sz="2400" b="1" baseline="-25000" dirty="0">
                <a:solidFill>
                  <a:srgbClr val="000000"/>
                </a:solidFill>
                <a:latin typeface="Arial"/>
                <a:ea typeface="ＭＳ Ｐゴシック"/>
              </a:rPr>
              <a:t>2</a:t>
            </a:r>
            <a:r>
              <a:rPr lang="en-US" altLang="ja-JP" sz="2400" b="1" dirty="0">
                <a:solidFill>
                  <a:srgbClr val="000000"/>
                </a:solidFill>
                <a:latin typeface="Arial"/>
                <a:ea typeface="ＭＳ Ｐゴシック"/>
              </a:rPr>
              <a:t> Slant Column, 02 August </a:t>
            </a:r>
            <a:r>
              <a:rPr lang="en-US" altLang="ja-JP" sz="2400" b="1" dirty="0" smtClean="0">
                <a:solidFill>
                  <a:srgbClr val="000000"/>
                </a:solidFill>
                <a:latin typeface="Arial"/>
                <a:ea typeface="ＭＳ Ｐゴシック"/>
              </a:rPr>
              <a:t>2014 </a:t>
            </a:r>
            <a:r>
              <a:rPr lang="en-US" altLang="ja-JP" sz="2400" b="1" dirty="0" smtClean="0">
                <a:solidFill>
                  <a:srgbClr val="008000"/>
                </a:solidFill>
                <a:latin typeface="Arial"/>
                <a:ea typeface="ＭＳ Ｐゴシック"/>
              </a:rPr>
              <a:t>Afternoon</a:t>
            </a:r>
            <a:endParaRPr lang="ja-JP" altLang="en-US" sz="2400" b="1" dirty="0">
              <a:solidFill>
                <a:srgbClr val="008000"/>
              </a:solidFill>
              <a:latin typeface="Arial"/>
              <a:ea typeface="ＭＳ Ｐゴシック"/>
            </a:endParaRPr>
          </a:p>
        </p:txBody>
      </p:sp>
      <p:pic>
        <p:nvPicPr>
          <p:cNvPr id="8" name="Picture 7" descr="no2_legend-0.5to2e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7090" y="1993573"/>
            <a:ext cx="1146046" cy="4178295"/>
          </a:xfrm>
          <a:prstGeom prst="rect">
            <a:avLst/>
          </a:prstGeom>
        </p:spPr>
      </p:pic>
      <p:sp>
        <p:nvSpPr>
          <p:cNvPr id="9" name="TextBox 8"/>
          <p:cNvSpPr txBox="1"/>
          <p:nvPr/>
        </p:nvSpPr>
        <p:spPr>
          <a:xfrm>
            <a:off x="6836457" y="6172200"/>
            <a:ext cx="2019854" cy="707886"/>
          </a:xfrm>
          <a:prstGeom prst="rect">
            <a:avLst/>
          </a:prstGeom>
          <a:noFill/>
        </p:spPr>
        <p:txBody>
          <a:bodyPr wrap="none" rtlCol="0">
            <a:spAutoFit/>
          </a:bodyPr>
          <a:lstStyle/>
          <a:p>
            <a:r>
              <a:rPr kumimoji="1" lang="en-US" altLang="ja-JP" sz="2000" b="1" dirty="0" smtClean="0">
                <a:solidFill>
                  <a:srgbClr val="000000"/>
                </a:solidFill>
                <a:latin typeface="Arial"/>
                <a:ea typeface="ＭＳ Ｐゴシック"/>
              </a:rPr>
              <a:t>Preliminary data,</a:t>
            </a:r>
          </a:p>
          <a:p>
            <a:r>
              <a:rPr kumimoji="1" lang="en-US" altLang="ja-JP" sz="2000" b="1" dirty="0" smtClean="0">
                <a:solidFill>
                  <a:srgbClr val="000000"/>
                </a:solidFill>
                <a:latin typeface="Arial"/>
                <a:ea typeface="ＭＳ Ｐゴシック"/>
              </a:rPr>
              <a:t>C. Nowlan, SAO</a:t>
            </a:r>
            <a:endParaRPr kumimoji="1" lang="ja-JP" altLang="en-US" sz="2000" b="1" dirty="0">
              <a:solidFill>
                <a:srgbClr val="000000"/>
              </a:solidFill>
              <a:latin typeface="Arial"/>
              <a:ea typeface="ＭＳ Ｐゴシック"/>
            </a:endParaRPr>
          </a:p>
        </p:txBody>
      </p:sp>
      <p:sp>
        <p:nvSpPr>
          <p:cNvPr id="10" name="TextBox 9"/>
          <p:cNvSpPr txBox="1"/>
          <p:nvPr/>
        </p:nvSpPr>
        <p:spPr>
          <a:xfrm>
            <a:off x="76200" y="6089289"/>
            <a:ext cx="2106391" cy="646331"/>
          </a:xfrm>
          <a:prstGeom prst="rect">
            <a:avLst/>
          </a:prstGeom>
          <a:noFill/>
        </p:spPr>
        <p:txBody>
          <a:bodyPr wrap="none" rtlCol="0">
            <a:spAutoFit/>
          </a:bodyPr>
          <a:lstStyle/>
          <a:p>
            <a:r>
              <a:rPr kumimoji="1" lang="en-US" altLang="ja-JP" dirty="0" smtClean="0">
                <a:solidFill>
                  <a:srgbClr val="000000"/>
                </a:solidFill>
                <a:latin typeface="Arial"/>
                <a:ea typeface="ＭＳ Ｐゴシック"/>
              </a:rPr>
              <a:t>Co-added to approx. </a:t>
            </a:r>
            <a:br>
              <a:rPr kumimoji="1" lang="en-US" altLang="ja-JP" dirty="0" smtClean="0">
                <a:solidFill>
                  <a:srgbClr val="000000"/>
                </a:solidFill>
                <a:latin typeface="Arial"/>
                <a:ea typeface="ＭＳ Ｐゴシック"/>
              </a:rPr>
            </a:br>
            <a:r>
              <a:rPr kumimoji="1" lang="en-US" altLang="ja-JP" dirty="0" smtClean="0">
                <a:solidFill>
                  <a:srgbClr val="000000"/>
                </a:solidFill>
                <a:latin typeface="Arial"/>
                <a:ea typeface="ＭＳ Ｐゴシック"/>
              </a:rPr>
              <a:t>500m x 450m</a:t>
            </a:r>
            <a:endParaRPr kumimoji="1" lang="ja-JP" altLang="en-US" dirty="0">
              <a:solidFill>
                <a:srgbClr val="000000"/>
              </a:solidFill>
              <a:latin typeface="Arial"/>
              <a:ea typeface="ＭＳ Ｐゴシック"/>
            </a:endParaRPr>
          </a:p>
        </p:txBody>
      </p:sp>
      <p:sp>
        <p:nvSpPr>
          <p:cNvPr id="11" name="TextBox 10"/>
          <p:cNvSpPr txBox="1"/>
          <p:nvPr/>
        </p:nvSpPr>
        <p:spPr>
          <a:xfrm>
            <a:off x="2133600" y="6172200"/>
            <a:ext cx="4800600" cy="523220"/>
          </a:xfrm>
          <a:prstGeom prst="rect">
            <a:avLst/>
          </a:prstGeom>
          <a:noFill/>
        </p:spPr>
        <p:txBody>
          <a:bodyPr wrap="square" rtlCol="0">
            <a:spAutoFit/>
          </a:bodyPr>
          <a:lstStyle/>
          <a:p>
            <a:pPr algn="ctr"/>
            <a:r>
              <a:rPr kumimoji="1" lang="en-US" altLang="ja-JP" sz="2800" b="1" dirty="0" smtClean="0">
                <a:solidFill>
                  <a:srgbClr val="000000">
                    <a:lumMod val="95000"/>
                    <a:lumOff val="5000"/>
                  </a:srgbClr>
                </a:solidFill>
                <a:latin typeface="Arial"/>
                <a:ea typeface="ＭＳ Ｐゴシック"/>
              </a:rPr>
              <a:t>Morning v</a:t>
            </a:r>
            <a:r>
              <a:rPr kumimoji="1" lang="en-US" altLang="ja-JP" sz="2800" b="1" dirty="0" smtClean="0">
                <a:solidFill>
                  <a:srgbClr val="000000"/>
                </a:solidFill>
                <a:latin typeface="Arial"/>
                <a:ea typeface="ＭＳ Ｐゴシック"/>
              </a:rPr>
              <a:t>s. </a:t>
            </a:r>
            <a:r>
              <a:rPr kumimoji="1" lang="en-US" altLang="ja-JP" sz="2800" b="1" dirty="0" smtClean="0">
                <a:solidFill>
                  <a:srgbClr val="008000"/>
                </a:solidFill>
                <a:latin typeface="Arial"/>
                <a:ea typeface="ＭＳ Ｐゴシック"/>
              </a:rPr>
              <a:t>Afternoon</a:t>
            </a:r>
            <a:endParaRPr kumimoji="1" lang="ja-JP" altLang="en-US" sz="2800" b="1" dirty="0">
              <a:solidFill>
                <a:srgbClr val="008000"/>
              </a:solidFill>
              <a:latin typeface="Arial"/>
              <a:ea typeface="ＭＳ Ｐゴシック"/>
            </a:endParaRPr>
          </a:p>
        </p:txBody>
      </p:sp>
      <p:pic>
        <p:nvPicPr>
          <p:cNvPr id="12" name="Content Placeholder 10" descr="GE_geotaso_no2_scd_20140802PM.jpg"/>
          <p:cNvPicPr>
            <a:picLocks noChangeAspect="1"/>
          </p:cNvPicPr>
          <p:nvPr/>
        </p:nvPicPr>
        <p:blipFill>
          <a:blip r:embed="rId4">
            <a:extLst>
              <a:ext uri="{28A0092B-C50C-407E-A947-70E740481C1C}">
                <a14:useLocalDpi xmlns:a14="http://schemas.microsoft.com/office/drawing/2010/main" val="0"/>
              </a:ext>
            </a:extLst>
          </a:blip>
          <a:srcRect t="536" b="536"/>
          <a:stretch>
            <a:fillRect/>
          </a:stretch>
        </p:blipFill>
        <p:spPr>
          <a:xfrm>
            <a:off x="1052660" y="1563469"/>
            <a:ext cx="6584137" cy="4572000"/>
          </a:xfrm>
          <a:prstGeom prst="rect">
            <a:avLst/>
          </a:prstGeom>
        </p:spPr>
      </p:pic>
      <p:sp>
        <p:nvSpPr>
          <p:cNvPr id="2" name="Date Placeholder 1"/>
          <p:cNvSpPr>
            <a:spLocks noGrp="1"/>
          </p:cNvSpPr>
          <p:nvPr>
            <p:ph type="dt" sz="half" idx="10"/>
          </p:nvPr>
        </p:nvSpPr>
        <p:spPr/>
        <p:txBody>
          <a:bodyPr/>
          <a:lstStyle/>
          <a:p>
            <a:r>
              <a:rPr lang="en-US" smtClean="0">
                <a:solidFill>
                  <a:prstClr val="black">
                    <a:tint val="75000"/>
                  </a:prstClr>
                </a:solidFill>
                <a:latin typeface="Calibri"/>
                <a:ea typeface="ＭＳ Ｐゴシック"/>
              </a:rPr>
              <a:t>4/10/17</a:t>
            </a:r>
            <a:endParaRPr lang="en-US" dirty="0">
              <a:solidFill>
                <a:prstClr val="black">
                  <a:tint val="75000"/>
                </a:prstClr>
              </a:solidFill>
              <a:latin typeface="Calibri"/>
              <a:ea typeface="ＭＳ Ｐゴシック"/>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60</a:t>
            </a:fld>
            <a:endParaRPr 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21454221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PDC_0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4538" y="1093788"/>
            <a:ext cx="1946275"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3"/>
          <p:cNvSpPr>
            <a:spLocks noChangeArrowheads="1"/>
          </p:cNvSpPr>
          <p:nvPr/>
        </p:nvSpPr>
        <p:spPr bwMode="auto">
          <a:xfrm>
            <a:off x="47625" y="1619250"/>
            <a:ext cx="6954838"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defTabSz="914400" fontAlgn="base">
              <a:spcBef>
                <a:spcPct val="0"/>
              </a:spcBef>
              <a:spcAft>
                <a:spcPct val="0"/>
              </a:spcAft>
            </a:pPr>
            <a:r>
              <a:rPr lang="en-US" sz="2000" b="1" dirty="0" smtClean="0">
                <a:solidFill>
                  <a:srgbClr val="333399"/>
                </a:solidFill>
                <a:latin typeface="Arial" charset="0"/>
                <a:ea typeface="ＭＳ Ｐゴシック" charset="0"/>
              </a:rPr>
              <a:t>Langley, S.P., and C.G. Abbot, </a:t>
            </a:r>
            <a:r>
              <a:rPr lang="en-US" sz="2000" b="1" i="1" dirty="0" smtClean="0">
                <a:solidFill>
                  <a:srgbClr val="333399"/>
                </a:solidFill>
                <a:latin typeface="Arial" charset="0"/>
                <a:ea typeface="ＭＳ Ｐゴシック" charset="0"/>
              </a:rPr>
              <a:t>Annals of the Astrophysical Observatory of the Smithsonian Institution, Volume 1</a:t>
            </a:r>
            <a:r>
              <a:rPr lang="en-US" sz="2000" b="1" dirty="0" smtClean="0">
                <a:solidFill>
                  <a:srgbClr val="333399"/>
                </a:solidFill>
                <a:latin typeface="Arial" charset="0"/>
                <a:ea typeface="ＭＳ Ｐゴシック" charset="0"/>
              </a:rPr>
              <a:t> (1900).</a:t>
            </a:r>
          </a:p>
          <a:p>
            <a:pPr defTabSz="914400" fontAlgn="base">
              <a:spcBef>
                <a:spcPct val="0"/>
              </a:spcBef>
              <a:spcAft>
                <a:spcPct val="0"/>
              </a:spcAft>
            </a:pPr>
            <a:endParaRPr lang="en-US" sz="2000" b="1" dirty="0" smtClean="0">
              <a:solidFill>
                <a:srgbClr val="333399"/>
              </a:solidFill>
              <a:latin typeface="Arial" charset="0"/>
              <a:ea typeface="ＭＳ Ｐゴシック" charset="0"/>
            </a:endParaRPr>
          </a:p>
          <a:p>
            <a:pPr defTabSz="914400" fontAlgn="base">
              <a:spcBef>
                <a:spcPct val="0"/>
              </a:spcBef>
              <a:spcAft>
                <a:spcPct val="0"/>
              </a:spcAft>
            </a:pPr>
            <a:r>
              <a:rPr lang="en-US" sz="2000" b="1" dirty="0" smtClean="0">
                <a:solidFill>
                  <a:srgbClr val="333399"/>
                </a:solidFill>
                <a:latin typeface="Arial" charset="0"/>
                <a:ea typeface="ＭＳ Ｐゴシック" charset="0"/>
              </a:rPr>
              <a:t>Langley</a:t>
            </a:r>
            <a:r>
              <a:rPr lang="ja-JP" altLang="en-US" sz="2000" b="1" dirty="0" smtClean="0">
                <a:solidFill>
                  <a:srgbClr val="333399"/>
                </a:solidFill>
                <a:latin typeface="Arial"/>
                <a:ea typeface="ＭＳ Ｐゴシック" charset="0"/>
              </a:rPr>
              <a:t>’</a:t>
            </a:r>
            <a:r>
              <a:rPr lang="en-US" sz="2000" b="1" dirty="0" smtClean="0">
                <a:solidFill>
                  <a:srgbClr val="333399"/>
                </a:solidFill>
                <a:latin typeface="Arial" charset="0"/>
                <a:ea typeface="ＭＳ Ｐゴシック" charset="0"/>
              </a:rPr>
              <a:t>s recently invented bolometer was used to make measurements from the infrared through the near ultraviolet in order to determine the mean value of the solar constant and its variation. Langley and Abbot also developed substantial new experimental techniques (such as an early chart recorder) and various analysis techniques (</a:t>
            </a:r>
            <a:r>
              <a:rPr lang="en-US" sz="2000" b="1" i="1" dirty="0" smtClean="0">
                <a:solidFill>
                  <a:srgbClr val="333399"/>
                </a:solidFill>
                <a:latin typeface="Arial" charset="0"/>
                <a:ea typeface="ＭＳ Ｐゴシック" charset="0"/>
              </a:rPr>
              <a:t>e.g.</a:t>
            </a:r>
            <a:r>
              <a:rPr lang="en-US" sz="2000" b="1" dirty="0" smtClean="0">
                <a:solidFill>
                  <a:srgbClr val="333399"/>
                </a:solidFill>
                <a:latin typeface="Arial" charset="0"/>
                <a:ea typeface="ＭＳ Ｐゴシック" charset="0"/>
              </a:rPr>
              <a:t>, the </a:t>
            </a:r>
            <a:r>
              <a:rPr lang="ja-JP" altLang="en-US" sz="2000" b="1" dirty="0" smtClean="0">
                <a:solidFill>
                  <a:srgbClr val="333399"/>
                </a:solidFill>
                <a:latin typeface="Arial"/>
                <a:ea typeface="ＭＳ Ｐゴシック" charset="0"/>
              </a:rPr>
              <a:t>“</a:t>
            </a:r>
            <a:r>
              <a:rPr lang="en-US" sz="2000" b="1" dirty="0" smtClean="0">
                <a:solidFill>
                  <a:srgbClr val="333399"/>
                </a:solidFill>
                <a:latin typeface="Arial" charset="0"/>
                <a:ea typeface="ＭＳ Ｐゴシック" charset="0"/>
              </a:rPr>
              <a:t>Langley plot</a:t>
            </a:r>
            <a:r>
              <a:rPr lang="ja-JP" altLang="en-US" sz="2000" b="1" dirty="0" smtClean="0">
                <a:solidFill>
                  <a:srgbClr val="333399"/>
                </a:solidFill>
                <a:latin typeface="Arial"/>
                <a:ea typeface="ＭＳ Ｐゴシック" charset="0"/>
              </a:rPr>
              <a:t>”</a:t>
            </a:r>
            <a:r>
              <a:rPr lang="en-US" sz="2000" b="1" dirty="0" smtClean="0">
                <a:solidFill>
                  <a:srgbClr val="333399"/>
                </a:solidFill>
                <a:latin typeface="Arial" charset="0"/>
                <a:ea typeface="ＭＳ Ｐゴシック" charset="0"/>
              </a:rPr>
              <a:t>), including photographic techniques for high and low pass filtering to produce line spectra from </a:t>
            </a:r>
            <a:r>
              <a:rPr lang="ja-JP" altLang="en-US" sz="2000" b="1" dirty="0" smtClean="0">
                <a:solidFill>
                  <a:srgbClr val="333399"/>
                </a:solidFill>
                <a:latin typeface="Arial"/>
                <a:ea typeface="ＭＳ Ｐゴシック" charset="0"/>
              </a:rPr>
              <a:t>“</a:t>
            </a:r>
            <a:r>
              <a:rPr lang="en-US" sz="2000" b="1" dirty="0" smtClean="0">
                <a:solidFill>
                  <a:srgbClr val="333399"/>
                </a:solidFill>
                <a:latin typeface="Arial" charset="0"/>
                <a:ea typeface="ＭＳ Ｐゴシック" charset="0"/>
              </a:rPr>
              <a:t>bolographs</a:t>
            </a:r>
            <a:r>
              <a:rPr lang="ja-JP" altLang="en-US" sz="2000" b="1" dirty="0" smtClean="0">
                <a:solidFill>
                  <a:srgbClr val="333399"/>
                </a:solidFill>
                <a:latin typeface="Arial"/>
                <a:ea typeface="ＭＳ Ｐゴシック" charset="0"/>
              </a:rPr>
              <a:t>”</a:t>
            </a:r>
            <a:r>
              <a:rPr lang="en-US" sz="2000" b="1" dirty="0" smtClean="0">
                <a:solidFill>
                  <a:srgbClr val="333399"/>
                </a:solidFill>
                <a:latin typeface="Arial" charset="0"/>
                <a:ea typeface="ＭＳ Ｐゴシック" charset="0"/>
              </a:rPr>
              <a:t> (spectra), illustrated, foreshadowing the high pass filtering used today by researchers employing the DOAS technique for analyzing atmospheric spectra.</a:t>
            </a:r>
          </a:p>
        </p:txBody>
      </p:sp>
      <p:sp>
        <p:nvSpPr>
          <p:cNvPr id="98308" name="Rectangle 4"/>
          <p:cNvSpPr>
            <a:spLocks noChangeArrowheads="1"/>
          </p:cNvSpPr>
          <p:nvPr/>
        </p:nvSpPr>
        <p:spPr bwMode="auto">
          <a:xfrm>
            <a:off x="223200" y="477359"/>
            <a:ext cx="6724650" cy="968375"/>
          </a:xfrm>
          <a:prstGeom prst="rect">
            <a:avLst/>
          </a:prstGeom>
          <a:noFill/>
          <a:ln w="76200">
            <a:noFill/>
            <a:miter lim="800000"/>
            <a:headEnd/>
            <a:tailEnd/>
          </a:ln>
          <a:effectLst/>
          <a:extLst/>
        </p:spPr>
        <p:txBody>
          <a:bodyPr anchor="ctr"/>
          <a:lstStyle/>
          <a:p>
            <a:pPr algn="ctr" defTabSz="914400" fontAlgn="base">
              <a:spcBef>
                <a:spcPct val="0"/>
              </a:spcBef>
              <a:spcAft>
                <a:spcPct val="0"/>
              </a:spcAft>
            </a:pPr>
            <a:r>
              <a:rPr lang="en-US" sz="4400" b="1" i="1" dirty="0" smtClean="0">
                <a:solidFill>
                  <a:srgbClr val="000090"/>
                </a:solidFill>
                <a:effectLst>
                  <a:outerShdw blurRad="38100" dist="38100" dir="2700000" algn="tl">
                    <a:srgbClr val="FFFFFF"/>
                  </a:outerShdw>
                </a:effectLst>
                <a:latin typeface="Arial" charset="0"/>
                <a:ea typeface="ＭＳ Ｐゴシック" charset="0"/>
              </a:rPr>
              <a:t>Why the Smithsonian?</a:t>
            </a:r>
          </a:p>
        </p:txBody>
      </p:sp>
      <p:pic>
        <p:nvPicPr>
          <p:cNvPr id="7" name="Picture 5" descr="sao-logo.tif"/>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14288"/>
            <a:ext cx="2733675" cy="317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Picture 10" descr="cfa-banner1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4725" y="-3175"/>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solidFill>
                  <a:srgbClr val="000000"/>
                </a:solidFill>
              </a:rPr>
              <a:t>4/10/17</a:t>
            </a:r>
            <a:endParaRPr lang="en-US" dirty="0">
              <a:solidFill>
                <a:srgbClr val="000000"/>
              </a:solidFill>
            </a:endParaRPr>
          </a:p>
        </p:txBody>
      </p:sp>
      <p:sp>
        <p:nvSpPr>
          <p:cNvPr id="3" name="Slide Number Placeholder 2"/>
          <p:cNvSpPr>
            <a:spLocks noGrp="1"/>
          </p:cNvSpPr>
          <p:nvPr>
            <p:ph type="sldNum" sz="quarter" idx="12"/>
          </p:nvPr>
        </p:nvSpPr>
        <p:spPr/>
        <p:txBody>
          <a:bodyPr/>
          <a:lstStyle/>
          <a:p>
            <a:fld id="{0DEDFF7D-F979-DF49-820F-BCB527584B9C}" type="slidenum">
              <a:rPr lang="en-US" smtClean="0">
                <a:solidFill>
                  <a:srgbClr val="000000"/>
                </a:solidFill>
              </a:rPr>
              <a:pPr/>
              <a:t>61</a:t>
            </a:fld>
            <a:endParaRPr lang="en-US" dirty="0">
              <a:solidFill>
                <a:srgbClr val="000000"/>
              </a:solidFill>
            </a:endParaRPr>
          </a:p>
        </p:txBody>
      </p:sp>
    </p:spTree>
    <p:extLst>
      <p:ext uri="{BB962C8B-B14F-4D97-AF65-F5344CB8AC3E}">
        <p14:creationId xmlns:p14="http://schemas.microsoft.com/office/powerpoint/2010/main" val="68103499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96290" name="Picture 2" descr="ptemp"/>
          <p:cNvPicPr>
            <a:picLocks noChangeAspect="1" noChangeArrowheads="1"/>
          </p:cNvPicPr>
          <p:nvPr/>
        </p:nvPicPr>
        <p:blipFill>
          <a:blip r:embed="rId3">
            <a:extLst>
              <a:ext uri="{28A0092B-C50C-407E-A947-70E740481C1C}">
                <a14:useLocalDpi xmlns:a14="http://schemas.microsoft.com/office/drawing/2010/main" val="0"/>
              </a:ext>
            </a:extLst>
          </a:blip>
          <a:srcRect l="5833"/>
          <a:stretch>
            <a:fillRect/>
          </a:stretch>
        </p:blipFill>
        <p:spPr bwMode="auto">
          <a:xfrm>
            <a:off x="0" y="773113"/>
            <a:ext cx="9144000"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6291" name="Text Box 5"/>
          <p:cNvSpPr txBox="1">
            <a:spLocks noChangeArrowheads="1"/>
          </p:cNvSpPr>
          <p:nvPr/>
        </p:nvSpPr>
        <p:spPr bwMode="auto">
          <a:xfrm>
            <a:off x="439738" y="374650"/>
            <a:ext cx="82121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eaLnBrk="1" fontAlgn="base" hangingPunct="1">
              <a:lnSpc>
                <a:spcPct val="90000"/>
              </a:lnSpc>
              <a:spcBef>
                <a:spcPct val="20000"/>
              </a:spcBef>
              <a:spcAft>
                <a:spcPct val="0"/>
              </a:spcAft>
            </a:pPr>
            <a:r>
              <a:rPr lang="en-US" sz="3200" dirty="0" smtClean="0">
                <a:solidFill>
                  <a:srgbClr val="000090"/>
                </a:solidFill>
                <a:cs typeface="Arial" charset="0"/>
              </a:rPr>
              <a:t>High resolution solar reference spectrum</a:t>
            </a:r>
          </a:p>
        </p:txBody>
      </p:sp>
      <p:pic>
        <p:nvPicPr>
          <p:cNvPr id="396292" name="Picture 5" descr="sao-logo.tif"/>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15875"/>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293" name="Picture 10" descr="cfa-banner1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161426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7" name="Picture 10" descr="cfa-banner1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8338" name="Picture 5" descr="sao-logo.tif"/>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588" y="1588"/>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noChangeArrowheads="1"/>
          </p:cNvSpPr>
          <p:nvPr/>
        </p:nvSpPr>
        <p:spPr bwMode="auto">
          <a:xfrm>
            <a:off x="0" y="1270000"/>
            <a:ext cx="914400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42900" indent="-342900" fontAlgn="base">
              <a:lnSpc>
                <a:spcPct val="90000"/>
              </a:lnSpc>
              <a:spcBef>
                <a:spcPts val="700"/>
              </a:spcBef>
              <a:spcAft>
                <a:spcPct val="0"/>
              </a:spcAft>
              <a:buClr>
                <a:srgbClr val="000090"/>
              </a:buClr>
              <a:buSzPct val="150000"/>
              <a:buFont typeface="Arial" charset="0"/>
              <a:buChar char="•"/>
              <a:tabLst>
                <a:tab pos="608013" algn="l"/>
                <a:tab pos="1522413" algn="l"/>
                <a:tab pos="2436813" algn="l"/>
                <a:tab pos="3351213" algn="l"/>
                <a:tab pos="4265613" algn="l"/>
                <a:tab pos="5180013" algn="l"/>
                <a:tab pos="6094413" algn="l"/>
                <a:tab pos="7008813" algn="l"/>
                <a:tab pos="7923213" algn="l"/>
                <a:tab pos="8837613" algn="l"/>
                <a:tab pos="9752013" algn="l"/>
                <a:tab pos="10666413" algn="l"/>
              </a:tabLst>
              <a:defRPr/>
            </a:pPr>
            <a:r>
              <a:rPr lang="en-US" sz="2400" b="1" dirty="0">
                <a:solidFill>
                  <a:srgbClr val="000090"/>
                </a:solidFill>
                <a:latin typeface="Arial" charset="0"/>
                <a:ea typeface="ＭＳ Ｐゴシック" charset="0"/>
                <a:cs typeface="Arial" charset="0"/>
              </a:rPr>
              <a:t>Requires precise (</a:t>
            </a:r>
            <a:r>
              <a:rPr lang="en-US" sz="2400" b="1" dirty="0">
                <a:solidFill>
                  <a:srgbClr val="FF0000"/>
                </a:solidFill>
                <a:latin typeface="Arial" charset="0"/>
                <a:ea typeface="ＭＳ Ｐゴシック" charset="0"/>
                <a:cs typeface="Arial" charset="0"/>
              </a:rPr>
              <a:t>dynamic</a:t>
            </a:r>
            <a:r>
              <a:rPr lang="en-US" sz="2400" b="1" dirty="0">
                <a:solidFill>
                  <a:srgbClr val="000090"/>
                </a:solidFill>
                <a:latin typeface="Arial" charset="0"/>
                <a:ea typeface="ＭＳ Ｐゴシック" charset="0"/>
                <a:cs typeface="Arial" charset="0"/>
              </a:rPr>
              <a:t>) wavelength (and often slit function) calibration, Ring effect correction, undersampling correction, and proper choices of reference spectra (</a:t>
            </a:r>
            <a:r>
              <a:rPr lang="en-US" sz="2400" b="1" dirty="0">
                <a:solidFill>
                  <a:srgbClr val="FF0000"/>
                </a:solidFill>
                <a:latin typeface="Arial" charset="0"/>
                <a:ea typeface="ＭＳ Ｐゴシック" charset="0"/>
                <a:cs typeface="Arial" charset="0"/>
              </a:rPr>
              <a:t>HITRAN! http:/</a:t>
            </a:r>
            <a:r>
              <a:rPr lang="en-US" sz="2400" b="1" dirty="0" smtClean="0">
                <a:solidFill>
                  <a:srgbClr val="FF0000"/>
                </a:solidFill>
                <a:latin typeface="Arial" charset="0"/>
                <a:ea typeface="ＭＳ Ｐゴシック" charset="0"/>
                <a:cs typeface="Arial" charset="0"/>
              </a:rPr>
              <a:t>//</a:t>
            </a:r>
            <a:r>
              <a:rPr lang="en-US" sz="2400" b="1" dirty="0" err="1">
                <a:solidFill>
                  <a:srgbClr val="FF0000"/>
                </a:solidFill>
                <a:latin typeface="Arial" charset="0"/>
                <a:ea typeface="ＭＳ Ｐゴシック" charset="0"/>
                <a:cs typeface="Arial" charset="0"/>
              </a:rPr>
              <a:t>hitran</a:t>
            </a:r>
            <a:r>
              <a:rPr lang="en-US" sz="2400" b="1" dirty="0">
                <a:solidFill>
                  <a:srgbClr val="000090"/>
                </a:solidFill>
                <a:latin typeface="Arial" charset="0"/>
                <a:ea typeface="ＭＳ Ｐゴシック" charset="0"/>
                <a:cs typeface="Arial" charset="0"/>
              </a:rPr>
              <a:t>)‏</a:t>
            </a:r>
          </a:p>
          <a:p>
            <a:pPr marL="342900" indent="-342900" fontAlgn="base">
              <a:lnSpc>
                <a:spcPct val="90000"/>
              </a:lnSpc>
              <a:spcBef>
                <a:spcPts val="700"/>
              </a:spcBef>
              <a:spcAft>
                <a:spcPct val="0"/>
              </a:spcAft>
              <a:buClr>
                <a:srgbClr val="000090"/>
              </a:buClr>
              <a:buSzPct val="150000"/>
              <a:buFont typeface="Arial" charset="0"/>
              <a:buChar char="•"/>
              <a:tabLst>
                <a:tab pos="608013" algn="l"/>
                <a:tab pos="1522413" algn="l"/>
                <a:tab pos="2436813" algn="l"/>
                <a:tab pos="3351213" algn="l"/>
                <a:tab pos="4265613" algn="l"/>
                <a:tab pos="5180013" algn="l"/>
                <a:tab pos="6094413" algn="l"/>
                <a:tab pos="7008813" algn="l"/>
                <a:tab pos="7923213" algn="l"/>
                <a:tab pos="8837613" algn="l"/>
                <a:tab pos="9752013" algn="l"/>
                <a:tab pos="10666413" algn="l"/>
              </a:tabLst>
              <a:defRPr/>
            </a:pPr>
            <a:r>
              <a:rPr lang="en-US" sz="2400" b="1" dirty="0">
                <a:solidFill>
                  <a:srgbClr val="000090"/>
                </a:solidFill>
                <a:latin typeface="Arial" charset="0"/>
                <a:ea typeface="ＭＳ Ｐゴシック" charset="0"/>
                <a:cs typeface="Arial" charset="0"/>
              </a:rPr>
              <a:t>Best trace gas column fitting results (NO</a:t>
            </a:r>
            <a:r>
              <a:rPr lang="en-US" sz="2400" b="1" baseline="-25000" dirty="0">
                <a:solidFill>
                  <a:srgbClr val="000090"/>
                </a:solidFill>
                <a:latin typeface="Arial" charset="0"/>
                <a:ea typeface="ＭＳ Ｐゴシック" charset="0"/>
                <a:cs typeface="Arial" charset="0"/>
              </a:rPr>
              <a:t>2</a:t>
            </a:r>
            <a:r>
              <a:rPr lang="en-US" sz="2400" b="1" dirty="0">
                <a:solidFill>
                  <a:srgbClr val="000090"/>
                </a:solidFill>
                <a:latin typeface="Arial" charset="0"/>
                <a:ea typeface="ＭＳ Ｐゴシック" charset="0"/>
                <a:cs typeface="Arial" charset="0"/>
              </a:rPr>
              <a:t>, H</a:t>
            </a:r>
            <a:r>
              <a:rPr lang="en-US" sz="2400" b="1" baseline="-25000" dirty="0">
                <a:solidFill>
                  <a:srgbClr val="000090"/>
                </a:solidFill>
                <a:latin typeface="Arial" charset="0"/>
                <a:ea typeface="ＭＳ Ｐゴシック" charset="0"/>
                <a:cs typeface="Arial" charset="0"/>
              </a:rPr>
              <a:t>2</a:t>
            </a:r>
            <a:r>
              <a:rPr lang="en-US" sz="2400" b="1" dirty="0">
                <a:solidFill>
                  <a:srgbClr val="000090"/>
                </a:solidFill>
                <a:latin typeface="Arial" charset="0"/>
                <a:ea typeface="ＭＳ Ｐゴシック" charset="0"/>
                <a:cs typeface="Arial" charset="0"/>
              </a:rPr>
              <a:t>CO, C</a:t>
            </a:r>
            <a:r>
              <a:rPr lang="en-US" sz="2400" b="1" baseline="-25000" dirty="0">
                <a:solidFill>
                  <a:srgbClr val="000090"/>
                </a:solidFill>
                <a:latin typeface="Arial" charset="0"/>
                <a:ea typeface="ＭＳ Ｐゴシック" charset="0"/>
                <a:cs typeface="Arial" charset="0"/>
              </a:rPr>
              <a:t>2</a:t>
            </a:r>
            <a:r>
              <a:rPr lang="en-US" sz="2400" b="1" dirty="0">
                <a:solidFill>
                  <a:srgbClr val="000090"/>
                </a:solidFill>
                <a:latin typeface="Arial" charset="0"/>
                <a:ea typeface="ＭＳ Ｐゴシック" charset="0"/>
                <a:cs typeface="Arial" charset="0"/>
              </a:rPr>
              <a:t>H</a:t>
            </a:r>
            <a:r>
              <a:rPr lang="en-US" sz="2400" b="1" baseline="-25000" dirty="0">
                <a:solidFill>
                  <a:srgbClr val="000090"/>
                </a:solidFill>
                <a:latin typeface="Arial" charset="0"/>
                <a:ea typeface="ＭＳ Ｐゴシック" charset="0"/>
                <a:cs typeface="Arial" charset="0"/>
              </a:rPr>
              <a:t>2</a:t>
            </a:r>
            <a:r>
              <a:rPr lang="en-US" sz="2400" b="1" dirty="0">
                <a:solidFill>
                  <a:srgbClr val="000090"/>
                </a:solidFill>
                <a:latin typeface="Arial" charset="0"/>
                <a:ea typeface="ＭＳ Ｐゴシック" charset="0"/>
                <a:cs typeface="Arial" charset="0"/>
              </a:rPr>
              <a:t>O</a:t>
            </a:r>
            <a:r>
              <a:rPr lang="en-US" sz="2400" b="1" baseline="-25000" dirty="0">
                <a:solidFill>
                  <a:srgbClr val="000090"/>
                </a:solidFill>
                <a:latin typeface="Arial" charset="0"/>
                <a:ea typeface="ＭＳ Ｐゴシック" charset="0"/>
                <a:cs typeface="Arial" charset="0"/>
              </a:rPr>
              <a:t>2</a:t>
            </a:r>
            <a:r>
              <a:rPr lang="en-US" sz="2400" b="1" dirty="0">
                <a:solidFill>
                  <a:srgbClr val="000090"/>
                </a:solidFill>
                <a:latin typeface="Arial" charset="0"/>
                <a:ea typeface="ＭＳ Ｐゴシック" charset="0"/>
                <a:cs typeface="Arial" charset="0"/>
              </a:rPr>
              <a:t>) come from </a:t>
            </a:r>
            <a:r>
              <a:rPr lang="en-US" sz="2400" b="1" dirty="0">
                <a:solidFill>
                  <a:srgbClr val="FF0000"/>
                </a:solidFill>
                <a:latin typeface="Arial" charset="0"/>
                <a:ea typeface="ＭＳ Ｐゴシック" charset="0"/>
                <a:cs typeface="Arial" charset="0"/>
              </a:rPr>
              <a:t>directly fitting</a:t>
            </a:r>
            <a:r>
              <a:rPr lang="en-US" sz="2400" b="1" dirty="0">
                <a:solidFill>
                  <a:srgbClr val="000090"/>
                </a:solidFill>
                <a:latin typeface="Arial" charset="0"/>
                <a:ea typeface="ＭＳ Ｐゴシック" charset="0"/>
                <a:cs typeface="Arial" charset="0"/>
              </a:rPr>
              <a:t> L1b radiances</a:t>
            </a:r>
          </a:p>
          <a:p>
            <a:pPr marL="800100" lvl="1" indent="-342900" fontAlgn="base">
              <a:lnSpc>
                <a:spcPct val="90000"/>
              </a:lnSpc>
              <a:spcBef>
                <a:spcPts val="700"/>
              </a:spcBef>
              <a:spcAft>
                <a:spcPct val="0"/>
              </a:spcAft>
              <a:buClr>
                <a:srgbClr val="000090"/>
              </a:buClr>
              <a:buSzPct val="150000"/>
              <a:buFont typeface="Lucida Grande"/>
              <a:buChar char="-"/>
              <a:tabLst>
                <a:tab pos="608013" algn="l"/>
                <a:tab pos="1522413" algn="l"/>
                <a:tab pos="2436813" algn="l"/>
                <a:tab pos="3351213" algn="l"/>
                <a:tab pos="4265613" algn="l"/>
                <a:tab pos="5180013" algn="l"/>
                <a:tab pos="6094413" algn="l"/>
                <a:tab pos="7008813" algn="l"/>
                <a:tab pos="7923213" algn="l"/>
                <a:tab pos="8837613" algn="l"/>
                <a:tab pos="9752013" algn="l"/>
                <a:tab pos="10666413" algn="l"/>
              </a:tabLst>
              <a:defRPr/>
            </a:pPr>
            <a:r>
              <a:rPr lang="en-US" sz="2400" b="1" dirty="0">
                <a:solidFill>
                  <a:srgbClr val="FF0000"/>
                </a:solidFill>
                <a:latin typeface="Arial" charset="0"/>
                <a:ea typeface="ＭＳ Ｐゴシック" charset="0"/>
                <a:cs typeface="Arial" charset="0"/>
              </a:rPr>
              <a:t>H</a:t>
            </a:r>
            <a:r>
              <a:rPr lang="en-US" sz="2400" b="1" baseline="-25000" dirty="0">
                <a:solidFill>
                  <a:srgbClr val="FF0000"/>
                </a:solidFill>
                <a:latin typeface="Arial" charset="0"/>
                <a:ea typeface="ＭＳ Ｐゴシック" charset="0"/>
                <a:cs typeface="Arial" charset="0"/>
              </a:rPr>
              <a:t>2</a:t>
            </a:r>
            <a:r>
              <a:rPr lang="en-US" sz="2400" b="1" dirty="0">
                <a:solidFill>
                  <a:srgbClr val="FF0000"/>
                </a:solidFill>
                <a:latin typeface="Arial" charset="0"/>
                <a:ea typeface="ＭＳ Ｐゴシック" charset="0"/>
                <a:cs typeface="Arial" charset="0"/>
              </a:rPr>
              <a:t>CO is the most challenging</a:t>
            </a:r>
            <a:r>
              <a:rPr lang="en-US" sz="2400" b="1" dirty="0">
                <a:solidFill>
                  <a:srgbClr val="000090"/>
                </a:solidFill>
                <a:latin typeface="Arial" charset="0"/>
                <a:ea typeface="ＭＳ Ｐゴシック" charset="0"/>
                <a:cs typeface="Arial" charset="0"/>
              </a:rPr>
              <a:t> gas to fit for slant columns in GOME spectra (H</a:t>
            </a:r>
            <a:r>
              <a:rPr lang="en-US" sz="2400" b="1" baseline="-25000" dirty="0">
                <a:solidFill>
                  <a:srgbClr val="000090"/>
                </a:solidFill>
                <a:latin typeface="Arial" charset="0"/>
                <a:ea typeface="ＭＳ Ｐゴシック" charset="0"/>
                <a:cs typeface="Arial" charset="0"/>
              </a:rPr>
              <a:t>2</a:t>
            </a:r>
            <a:r>
              <a:rPr lang="en-US" sz="2400" b="1" dirty="0">
                <a:solidFill>
                  <a:srgbClr val="000090"/>
                </a:solidFill>
                <a:latin typeface="Arial" charset="0"/>
                <a:ea typeface="ＭＳ Ｐゴシック" charset="0"/>
                <a:cs typeface="Arial" charset="0"/>
              </a:rPr>
              <a:t>CO  &gt; C</a:t>
            </a:r>
            <a:r>
              <a:rPr lang="en-US" sz="2400" b="1" baseline="-25000" dirty="0">
                <a:solidFill>
                  <a:srgbClr val="000090"/>
                </a:solidFill>
                <a:latin typeface="Arial" charset="0"/>
                <a:ea typeface="ＭＳ Ｐゴシック" charset="0"/>
                <a:cs typeface="Arial" charset="0"/>
              </a:rPr>
              <a:t>2</a:t>
            </a:r>
            <a:r>
              <a:rPr lang="en-US" sz="2400" b="1" dirty="0">
                <a:solidFill>
                  <a:srgbClr val="000090"/>
                </a:solidFill>
                <a:latin typeface="Arial" charset="0"/>
                <a:ea typeface="ＭＳ Ｐゴシック" charset="0"/>
                <a:cs typeface="Arial" charset="0"/>
              </a:rPr>
              <a:t>H</a:t>
            </a:r>
            <a:r>
              <a:rPr lang="en-US" sz="2400" b="1" baseline="-25000" dirty="0">
                <a:solidFill>
                  <a:srgbClr val="000090"/>
                </a:solidFill>
                <a:latin typeface="Arial" charset="0"/>
                <a:ea typeface="ＭＳ Ｐゴシック" charset="0"/>
                <a:cs typeface="Arial" charset="0"/>
              </a:rPr>
              <a:t>2</a:t>
            </a:r>
            <a:r>
              <a:rPr lang="en-US" sz="2400" b="1" dirty="0">
                <a:solidFill>
                  <a:srgbClr val="000090"/>
                </a:solidFill>
                <a:latin typeface="Arial" charset="0"/>
                <a:ea typeface="ＭＳ Ｐゴシック" charset="0"/>
                <a:cs typeface="Arial" charset="0"/>
              </a:rPr>
              <a:t>O</a:t>
            </a:r>
            <a:r>
              <a:rPr lang="en-US" sz="2400" b="1" baseline="-25000" dirty="0">
                <a:solidFill>
                  <a:srgbClr val="000090"/>
                </a:solidFill>
                <a:latin typeface="Arial" charset="0"/>
                <a:ea typeface="ＭＳ Ｐゴシック" charset="0"/>
                <a:cs typeface="Arial" charset="0"/>
              </a:rPr>
              <a:t>2</a:t>
            </a:r>
            <a:r>
              <a:rPr lang="en-US" sz="2400" b="1" dirty="0">
                <a:solidFill>
                  <a:srgbClr val="000090"/>
                </a:solidFill>
                <a:latin typeface="Arial" charset="0"/>
                <a:ea typeface="ＭＳ Ｐゴシック" charset="0"/>
                <a:cs typeface="Arial" charset="0"/>
              </a:rPr>
              <a:t> &gt; NO</a:t>
            </a:r>
            <a:r>
              <a:rPr lang="en-US" sz="2400" b="1" baseline="-25000" dirty="0">
                <a:solidFill>
                  <a:srgbClr val="000090"/>
                </a:solidFill>
                <a:latin typeface="Arial" charset="0"/>
                <a:ea typeface="ＭＳ Ｐゴシック" charset="0"/>
                <a:cs typeface="Arial" charset="0"/>
              </a:rPr>
              <a:t>2</a:t>
            </a:r>
            <a:r>
              <a:rPr lang="en-US" sz="2400" b="1" dirty="0">
                <a:solidFill>
                  <a:srgbClr val="000090"/>
                </a:solidFill>
                <a:latin typeface="Arial" charset="0"/>
                <a:ea typeface="ＭＳ Ｐゴシック" charset="0"/>
                <a:cs typeface="Arial" charset="0"/>
              </a:rPr>
              <a:t> &gt; SO</a:t>
            </a:r>
            <a:r>
              <a:rPr lang="en-US" sz="2400" b="1" baseline="-25000" dirty="0">
                <a:solidFill>
                  <a:srgbClr val="000090"/>
                </a:solidFill>
                <a:latin typeface="Arial" charset="0"/>
                <a:ea typeface="ＭＳ Ｐゴシック" charset="0"/>
                <a:cs typeface="Arial" charset="0"/>
              </a:rPr>
              <a:t>2</a:t>
            </a:r>
            <a:r>
              <a:rPr lang="en-US" sz="2400" b="1" dirty="0">
                <a:solidFill>
                  <a:srgbClr val="000090"/>
                </a:solidFill>
                <a:latin typeface="Arial" charset="0"/>
                <a:ea typeface="ＭＳ Ｐゴシック" charset="0"/>
                <a:cs typeface="Arial" charset="0"/>
              </a:rPr>
              <a:t> &gt; OClO &gt; O</a:t>
            </a:r>
            <a:r>
              <a:rPr lang="en-US" sz="2400" b="1" baseline="-25000" dirty="0">
                <a:solidFill>
                  <a:srgbClr val="000090"/>
                </a:solidFill>
                <a:latin typeface="Arial" charset="0"/>
                <a:ea typeface="ＭＳ Ｐゴシック" charset="0"/>
                <a:cs typeface="Arial" charset="0"/>
              </a:rPr>
              <a:t>3</a:t>
            </a:r>
            <a:r>
              <a:rPr lang="en-US" sz="2400" b="1" dirty="0">
                <a:solidFill>
                  <a:srgbClr val="000090"/>
                </a:solidFill>
                <a:latin typeface="Arial" charset="0"/>
                <a:ea typeface="ＭＳ Ｐゴシック" charset="0"/>
                <a:cs typeface="Arial" charset="0"/>
              </a:rPr>
              <a:t> (depending) &gt; BrO)</a:t>
            </a:r>
          </a:p>
          <a:p>
            <a:pPr marL="342900" indent="-342900" fontAlgn="base">
              <a:lnSpc>
                <a:spcPct val="90000"/>
              </a:lnSpc>
              <a:spcBef>
                <a:spcPts val="700"/>
              </a:spcBef>
              <a:spcAft>
                <a:spcPct val="0"/>
              </a:spcAft>
              <a:buClr>
                <a:srgbClr val="000090"/>
              </a:buClr>
              <a:buSzPct val="150000"/>
              <a:buFont typeface="Arial" charset="0"/>
              <a:buChar char="•"/>
              <a:tabLst>
                <a:tab pos="608013" algn="l"/>
                <a:tab pos="1522413" algn="l"/>
                <a:tab pos="2436813" algn="l"/>
                <a:tab pos="3351213" algn="l"/>
                <a:tab pos="4265613" algn="l"/>
                <a:tab pos="5180013" algn="l"/>
                <a:tab pos="6094413" algn="l"/>
                <a:tab pos="7008813" algn="l"/>
                <a:tab pos="7923213" algn="l"/>
                <a:tab pos="8837613" algn="l"/>
                <a:tab pos="9752013" algn="l"/>
                <a:tab pos="10666413" algn="l"/>
              </a:tabLst>
              <a:defRPr/>
            </a:pPr>
            <a:r>
              <a:rPr lang="en-US" sz="2400" b="1" dirty="0">
                <a:solidFill>
                  <a:srgbClr val="000090"/>
                </a:solidFill>
                <a:latin typeface="Arial" charset="0"/>
                <a:ea typeface="ＭＳ Ｐゴシック" charset="0"/>
                <a:cs typeface="Arial" charset="0"/>
              </a:rPr>
              <a:t>Best tropospheric O</a:t>
            </a:r>
            <a:r>
              <a:rPr lang="en-US" sz="2400" b="1" baseline="-25000" dirty="0">
                <a:solidFill>
                  <a:srgbClr val="000090"/>
                </a:solidFill>
                <a:latin typeface="Arial" charset="0"/>
                <a:ea typeface="ＭＳ Ｐゴシック" charset="0"/>
                <a:cs typeface="Arial" charset="0"/>
              </a:rPr>
              <a:t>3</a:t>
            </a:r>
            <a:r>
              <a:rPr lang="en-US" sz="2400" b="1" dirty="0">
                <a:solidFill>
                  <a:srgbClr val="000090"/>
                </a:solidFill>
                <a:latin typeface="Arial" charset="0"/>
                <a:ea typeface="ＭＳ Ｐゴシック" charset="0"/>
                <a:cs typeface="Arial" charset="0"/>
              </a:rPr>
              <a:t> and SO</a:t>
            </a:r>
            <a:r>
              <a:rPr lang="en-US" sz="2400" b="1" baseline="-25000" dirty="0">
                <a:solidFill>
                  <a:srgbClr val="000090"/>
                </a:solidFill>
                <a:latin typeface="Arial" charset="0"/>
                <a:ea typeface="ＭＳ Ｐゴシック" charset="0"/>
                <a:cs typeface="Arial" charset="0"/>
              </a:rPr>
              <a:t>2</a:t>
            </a:r>
            <a:r>
              <a:rPr lang="en-US" sz="2400" b="1" dirty="0">
                <a:solidFill>
                  <a:srgbClr val="000090"/>
                </a:solidFill>
                <a:latin typeface="Arial" charset="0"/>
                <a:ea typeface="ＭＳ Ｐゴシック" charset="0"/>
                <a:cs typeface="Arial" charset="0"/>
              </a:rPr>
              <a:t> from direct profile retrievals using optimal estimation</a:t>
            </a:r>
          </a:p>
          <a:p>
            <a:pPr marL="342900" indent="-342900" fontAlgn="base">
              <a:lnSpc>
                <a:spcPct val="90000"/>
              </a:lnSpc>
              <a:spcBef>
                <a:spcPts val="700"/>
              </a:spcBef>
              <a:spcAft>
                <a:spcPct val="0"/>
              </a:spcAft>
              <a:buClr>
                <a:srgbClr val="000090"/>
              </a:buClr>
              <a:buSzPct val="150000"/>
              <a:buFont typeface="Arial" charset="0"/>
              <a:buChar char="•"/>
              <a:tabLst>
                <a:tab pos="608013" algn="l"/>
                <a:tab pos="1522413" algn="l"/>
                <a:tab pos="2436813" algn="l"/>
                <a:tab pos="3351213" algn="l"/>
                <a:tab pos="4265613" algn="l"/>
                <a:tab pos="5180013" algn="l"/>
                <a:tab pos="6094413" algn="l"/>
                <a:tab pos="7008813" algn="l"/>
                <a:tab pos="7923213" algn="l"/>
                <a:tab pos="8837613" algn="l"/>
                <a:tab pos="9752013" algn="l"/>
                <a:tab pos="10666413" algn="l"/>
              </a:tabLst>
              <a:defRPr/>
            </a:pPr>
            <a:r>
              <a:rPr lang="en-US" sz="2400" b="1" dirty="0">
                <a:solidFill>
                  <a:srgbClr val="000090"/>
                </a:solidFill>
                <a:latin typeface="Arial" charset="0"/>
                <a:ea typeface="ＭＳ Ｐゴシック" charset="0"/>
                <a:cs typeface="Arial" charset="0"/>
              </a:rPr>
              <a:t>Remaining developments:</a:t>
            </a:r>
          </a:p>
          <a:p>
            <a:pPr marL="803275" lvl="1" indent="-342900" fontAlgn="base">
              <a:lnSpc>
                <a:spcPct val="90000"/>
              </a:lnSpc>
              <a:spcBef>
                <a:spcPts val="500"/>
              </a:spcBef>
              <a:spcAft>
                <a:spcPct val="0"/>
              </a:spcAft>
              <a:buClr>
                <a:srgbClr val="000090"/>
              </a:buClr>
              <a:buSzPct val="150000"/>
              <a:buFont typeface="Lucida Grande" charset="0"/>
              <a:buChar char="-"/>
              <a:tabLst>
                <a:tab pos="608013" algn="l"/>
                <a:tab pos="1522413" algn="l"/>
                <a:tab pos="2436813" algn="l"/>
                <a:tab pos="3351213" algn="l"/>
                <a:tab pos="4265613" algn="l"/>
                <a:tab pos="5180013" algn="l"/>
                <a:tab pos="6094413" algn="l"/>
                <a:tab pos="7008813" algn="l"/>
                <a:tab pos="7923213" algn="l"/>
                <a:tab pos="8837613" algn="l"/>
                <a:tab pos="9752013" algn="l"/>
                <a:tab pos="10666413" algn="l"/>
              </a:tabLst>
              <a:defRPr/>
            </a:pPr>
            <a:r>
              <a:rPr lang="en-US" sz="2400" b="1" dirty="0">
                <a:solidFill>
                  <a:srgbClr val="000090"/>
                </a:solidFill>
                <a:latin typeface="Arial" charset="0"/>
                <a:ea typeface="ＭＳ Ｐゴシック" charset="0"/>
                <a:cs typeface="Arial" charset="0"/>
              </a:rPr>
              <a:t>Improved lab spectroscopy (especially </a:t>
            </a:r>
            <a:r>
              <a:rPr lang="en-US" sz="3200" b="1" dirty="0">
                <a:solidFill>
                  <a:srgbClr val="FF0000"/>
                </a:solidFill>
                <a:latin typeface="Arial" charset="0"/>
                <a:ea typeface="ＭＳ Ｐゴシック" charset="0"/>
                <a:cs typeface="Arial" charset="0"/>
              </a:rPr>
              <a:t>O</a:t>
            </a:r>
            <a:r>
              <a:rPr lang="en-US" sz="3200" b="1" baseline="-25000" dirty="0">
                <a:solidFill>
                  <a:srgbClr val="FF0000"/>
                </a:solidFill>
                <a:latin typeface="Arial" charset="0"/>
                <a:ea typeface="ＭＳ Ｐゴシック" charset="0"/>
                <a:cs typeface="Arial" charset="0"/>
              </a:rPr>
              <a:t>3</a:t>
            </a:r>
            <a:r>
              <a:rPr lang="en-US" sz="2400" b="1" dirty="0">
                <a:solidFill>
                  <a:srgbClr val="000090"/>
                </a:solidFill>
                <a:latin typeface="Arial" charset="0"/>
                <a:ea typeface="ＭＳ Ｐゴシック" charset="0"/>
                <a:cs typeface="Arial" charset="0"/>
              </a:rPr>
              <a:t>, O</a:t>
            </a:r>
            <a:r>
              <a:rPr lang="en-US" sz="2400" b="1" baseline="-25000" dirty="0">
                <a:solidFill>
                  <a:srgbClr val="000090"/>
                </a:solidFill>
                <a:latin typeface="Arial" charset="0"/>
                <a:ea typeface="ＭＳ Ｐゴシック" charset="0"/>
                <a:cs typeface="Arial" charset="0"/>
              </a:rPr>
              <a:t>2</a:t>
            </a:r>
            <a:r>
              <a:rPr lang="en-US" sz="2400" b="1" dirty="0">
                <a:solidFill>
                  <a:srgbClr val="000090"/>
                </a:solidFill>
                <a:latin typeface="Arial" charset="0"/>
                <a:ea typeface="ＭＳ Ｐゴシック" charset="0"/>
                <a:cs typeface="Arial" charset="0"/>
              </a:rPr>
              <a:t>-O</a:t>
            </a:r>
            <a:r>
              <a:rPr lang="en-US" sz="2400" b="1" baseline="-25000" dirty="0">
                <a:solidFill>
                  <a:srgbClr val="000090"/>
                </a:solidFill>
                <a:latin typeface="Arial" charset="0"/>
                <a:ea typeface="ＭＳ Ｐゴシック" charset="0"/>
                <a:cs typeface="Arial" charset="0"/>
              </a:rPr>
              <a:t>2</a:t>
            </a:r>
            <a:r>
              <a:rPr lang="en-US" sz="2400" b="1" dirty="0">
                <a:solidFill>
                  <a:srgbClr val="000090"/>
                </a:solidFill>
                <a:latin typeface="Arial" charset="0"/>
                <a:ea typeface="ＭＳ Ｐゴシック" charset="0"/>
                <a:cs typeface="Arial" charset="0"/>
              </a:rPr>
              <a:t>, SO</a:t>
            </a:r>
            <a:r>
              <a:rPr lang="en-US" sz="2400" b="1" baseline="-25000" dirty="0">
                <a:solidFill>
                  <a:srgbClr val="000090"/>
                </a:solidFill>
                <a:latin typeface="Arial" charset="0"/>
                <a:ea typeface="ＭＳ Ｐゴシック" charset="0"/>
                <a:cs typeface="Arial" charset="0"/>
              </a:rPr>
              <a:t>2</a:t>
            </a:r>
            <a:r>
              <a:rPr lang="en-US" sz="2400" b="1" dirty="0">
                <a:solidFill>
                  <a:srgbClr val="000090"/>
                </a:solidFill>
                <a:latin typeface="Arial" charset="0"/>
                <a:ea typeface="ＭＳ Ｐゴシック" charset="0"/>
                <a:cs typeface="Arial" charset="0"/>
              </a:rPr>
              <a:t>)</a:t>
            </a:r>
          </a:p>
        </p:txBody>
      </p:sp>
      <p:sp>
        <p:nvSpPr>
          <p:cNvPr id="398340" name="Rectangle 5"/>
          <p:cNvSpPr>
            <a:spLocks noChangeArrowheads="1"/>
          </p:cNvSpPr>
          <p:nvPr/>
        </p:nvSpPr>
        <p:spPr bwMode="auto">
          <a:xfrm>
            <a:off x="0" y="258763"/>
            <a:ext cx="91440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algn="ctr" fontAlgn="base">
              <a:lnSpc>
                <a:spcPct val="90000"/>
              </a:lnSpc>
              <a:spcBef>
                <a:spcPct val="20000"/>
              </a:spcBef>
              <a:spcAft>
                <a:spcPct val="0"/>
              </a:spcAft>
              <a:buClr>
                <a:srgbClr val="000000"/>
              </a:buClr>
              <a:buSzPct val="100000"/>
              <a:buFont typeface="Arial Black"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smtClean="0">
                <a:solidFill>
                  <a:srgbClr val="000090"/>
                </a:solidFill>
                <a:latin typeface="Arial" charset="0"/>
                <a:ea typeface="ＭＳ Ｐゴシック" charset="0"/>
                <a:cs typeface="Arial" charset="0"/>
              </a:rPr>
              <a:t>Fitting UV/visible trace gases</a:t>
            </a:r>
          </a:p>
        </p:txBody>
      </p:sp>
      <p:sp>
        <p:nvSpPr>
          <p:cNvPr id="2" name="Date Placeholder 1"/>
          <p:cNvSpPr>
            <a:spLocks noGrp="1"/>
          </p:cNvSpPr>
          <p:nvPr>
            <p:ph type="dt" sz="half" idx="10"/>
          </p:nvPr>
        </p:nvSpPr>
        <p:spPr/>
        <p:txBody>
          <a:bodyPr/>
          <a:lstStyle/>
          <a:p>
            <a:pPr>
              <a:defRPr/>
            </a:pPr>
            <a:r>
              <a:rPr lang="en-US" smtClean="0">
                <a:latin typeface="Times New Roman"/>
              </a:rPr>
              <a:t>4/10/17</a:t>
            </a:r>
            <a:endParaRPr lang="en-US">
              <a:latin typeface="Times New Roman"/>
            </a:endParaRPr>
          </a:p>
        </p:txBody>
      </p:sp>
      <p:sp>
        <p:nvSpPr>
          <p:cNvPr id="3" name="Slide Number Placeholder 2"/>
          <p:cNvSpPr>
            <a:spLocks noGrp="1"/>
          </p:cNvSpPr>
          <p:nvPr>
            <p:ph type="sldNum" sz="quarter" idx="12"/>
          </p:nvPr>
        </p:nvSpPr>
        <p:spPr/>
        <p:txBody>
          <a:bodyPr/>
          <a:lstStyle/>
          <a:p>
            <a:pPr>
              <a:defRPr/>
            </a:pPr>
            <a:fld id="{ED39EFBA-4CC6-1541-8F50-7D5FC82AB77F}" type="slidenum">
              <a:rPr lang="en-US" smtClean="0"/>
              <a:pPr>
                <a:defRPr/>
              </a:pPr>
              <a:t>63</a:t>
            </a:fld>
            <a:endParaRPr lang="en-US"/>
          </a:p>
        </p:txBody>
      </p:sp>
    </p:spTree>
    <p:extLst>
      <p:ext uri="{BB962C8B-B14F-4D97-AF65-F5344CB8AC3E}">
        <p14:creationId xmlns:p14="http://schemas.microsoft.com/office/powerpoint/2010/main" val="122921246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5505" name="Picture 2" descr="ringpaper"/>
          <p:cNvPicPr>
            <a:picLocks noChangeAspect="1" noChangeArrowheads="1"/>
          </p:cNvPicPr>
          <p:nvPr/>
        </p:nvPicPr>
        <p:blipFill>
          <a:blip r:embed="rId2">
            <a:extLst>
              <a:ext uri="{28A0092B-C50C-407E-A947-70E740481C1C}">
                <a14:useLocalDpi xmlns:a14="http://schemas.microsoft.com/office/drawing/2010/main" val="0"/>
              </a:ext>
            </a:extLst>
          </a:blip>
          <a:srcRect l="11781" t="8926" r="9850" b="9811"/>
          <a:stretch>
            <a:fillRect/>
          </a:stretch>
        </p:blipFill>
        <p:spPr bwMode="auto">
          <a:xfrm>
            <a:off x="1304925" y="804863"/>
            <a:ext cx="6423025" cy="492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5506" name="Text Box 5"/>
          <p:cNvSpPr txBox="1">
            <a:spLocks noChangeArrowheads="1"/>
          </p:cNvSpPr>
          <p:nvPr/>
        </p:nvSpPr>
        <p:spPr bwMode="auto">
          <a:xfrm>
            <a:off x="165100" y="5740400"/>
            <a:ext cx="8816975"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eaLnBrk="1" fontAlgn="base" hangingPunct="1">
              <a:lnSpc>
                <a:spcPct val="90000"/>
              </a:lnSpc>
              <a:spcBef>
                <a:spcPct val="20000"/>
              </a:spcBef>
              <a:spcAft>
                <a:spcPct val="0"/>
              </a:spcAft>
            </a:pPr>
            <a:r>
              <a:rPr lang="en-US" sz="1800" smtClean="0">
                <a:solidFill>
                  <a:srgbClr val="000090"/>
                </a:solidFill>
              </a:rPr>
              <a:t>(a) Fraunhofer reference spectrum for the NO</a:t>
            </a:r>
            <a:r>
              <a:rPr lang="en-US" sz="1800" baseline="-25000" smtClean="0">
                <a:solidFill>
                  <a:srgbClr val="000090"/>
                </a:solidFill>
              </a:rPr>
              <a:t>2</a:t>
            </a:r>
            <a:r>
              <a:rPr lang="en-US" sz="1800" smtClean="0">
                <a:solidFill>
                  <a:srgbClr val="000090"/>
                </a:solidFill>
              </a:rPr>
              <a:t> fitting region; (b) Fraunhofer convolved to GOME spectral resolution; (c) = (b) convolved with rotational Raman cross-sections = Ring effect scattering source per molecule; (d) High-pass filtered version of (c) / (b) = DOAS </a:t>
            </a:r>
            <a:r>
              <a:rPr lang="ja-JP" altLang="en-US" sz="1800" smtClean="0">
                <a:solidFill>
                  <a:srgbClr val="000090"/>
                </a:solidFill>
              </a:rPr>
              <a:t>“</a:t>
            </a:r>
            <a:r>
              <a:rPr lang="en-US" altLang="ja-JP" sz="1800" smtClean="0">
                <a:solidFill>
                  <a:srgbClr val="000090"/>
                </a:solidFill>
              </a:rPr>
              <a:t>Ring effect correction.</a:t>
            </a:r>
            <a:r>
              <a:rPr lang="ja-JP" altLang="en-US" sz="1800" smtClean="0">
                <a:solidFill>
                  <a:srgbClr val="000090"/>
                </a:solidFill>
              </a:rPr>
              <a:t>”</a:t>
            </a:r>
            <a:endParaRPr lang="en-US" sz="1800" smtClean="0">
              <a:solidFill>
                <a:srgbClr val="000090"/>
              </a:solidFill>
            </a:endParaRPr>
          </a:p>
        </p:txBody>
      </p:sp>
      <p:sp>
        <p:nvSpPr>
          <p:cNvPr id="154630" name="Text Box 6"/>
          <p:cNvSpPr txBox="1">
            <a:spLocks noChangeArrowheads="1"/>
          </p:cNvSpPr>
          <p:nvPr/>
        </p:nvSpPr>
        <p:spPr bwMode="auto">
          <a:xfrm>
            <a:off x="1804988" y="234950"/>
            <a:ext cx="5567362" cy="476250"/>
          </a:xfrm>
          <a:prstGeom prst="rect">
            <a:avLst/>
          </a:prstGeom>
          <a:noFill/>
          <a:ln w="9525">
            <a:noFill/>
            <a:miter lim="800000"/>
            <a:headEnd/>
            <a:tailEnd/>
          </a:ln>
          <a:effectLst/>
        </p:spPr>
        <p:txBody>
          <a:bodyPr wrap="none">
            <a:spAutoFit/>
          </a:bodyPr>
          <a:lstStyle/>
          <a:p>
            <a:pPr algn="ctr" defTabSz="914400" fontAlgn="base">
              <a:lnSpc>
                <a:spcPct val="90000"/>
              </a:lnSpc>
              <a:spcBef>
                <a:spcPct val="20000"/>
              </a:spcBef>
              <a:spcAft>
                <a:spcPct val="0"/>
              </a:spcAft>
              <a:defRPr/>
            </a:pPr>
            <a:r>
              <a:rPr lang="en-US" sz="2800" b="1" dirty="0">
                <a:solidFill>
                  <a:srgbClr val="3333CC"/>
                </a:solidFill>
                <a:latin typeface="Arial" pitchFamily="34" charset="0"/>
                <a:ea typeface="ＭＳ Ｐゴシック" charset="0"/>
                <a:cs typeface="ＭＳ Ｐゴシック" charset="0"/>
              </a:rPr>
              <a:t>Ring effect correction spectrum</a:t>
            </a:r>
          </a:p>
        </p:txBody>
      </p:sp>
      <p:pic>
        <p:nvPicPr>
          <p:cNvPr id="405508" name="Picture 6" descr="sao-logo.tif"/>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509" name="Picture 10" descr="cfa-banner1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latin typeface="Times New Roman"/>
              </a:rPr>
              <a:t>4/10/17</a:t>
            </a:r>
            <a:endParaRPr lang="en-US">
              <a:latin typeface="Times New Roman"/>
            </a:endParaRPr>
          </a:p>
        </p:txBody>
      </p:sp>
      <p:sp>
        <p:nvSpPr>
          <p:cNvPr id="3" name="Slide Number Placeholder 2"/>
          <p:cNvSpPr>
            <a:spLocks noGrp="1"/>
          </p:cNvSpPr>
          <p:nvPr>
            <p:ph type="sldNum" sz="quarter" idx="12"/>
          </p:nvPr>
        </p:nvSpPr>
        <p:spPr/>
        <p:txBody>
          <a:bodyPr/>
          <a:lstStyle/>
          <a:p>
            <a:pPr>
              <a:defRPr/>
            </a:pPr>
            <a:fld id="{DA66F236-E4CE-4846-881A-C149267F1C6B}" type="slidenum">
              <a:rPr lang="en-US" smtClean="0"/>
              <a:pPr>
                <a:defRPr/>
              </a:pPr>
              <a:t>64</a:t>
            </a:fld>
            <a:endParaRPr lang="en-US"/>
          </a:p>
        </p:txBody>
      </p:sp>
    </p:spTree>
    <p:extLst>
      <p:ext uri="{BB962C8B-B14F-4D97-AF65-F5344CB8AC3E}">
        <p14:creationId xmlns:p14="http://schemas.microsoft.com/office/powerpoint/2010/main" val="155088717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06530" name="Rectangle 2"/>
          <p:cNvSpPr>
            <a:spLocks noChangeArrowheads="1"/>
          </p:cNvSpPr>
          <p:nvPr/>
        </p:nvSpPr>
        <p:spPr bwMode="auto">
          <a:xfrm>
            <a:off x="0" y="207645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defTabSz="914400" fontAlgn="base">
              <a:spcBef>
                <a:spcPct val="0"/>
              </a:spcBef>
              <a:spcAft>
                <a:spcPct val="0"/>
              </a:spcAft>
            </a:pPr>
            <a:r>
              <a:rPr lang="en-US" sz="1000" smtClean="0">
                <a:solidFill>
                  <a:srgbClr val="000000"/>
                </a:solidFill>
                <a:latin typeface="Times New Roman" charset="0"/>
                <a:ea typeface="MS Mincho" charset="0"/>
                <a:cs typeface="MS Mincho" charset="0"/>
              </a:rPr>
              <a:t> </a:t>
            </a:r>
            <a:endParaRPr lang="en-US" sz="1000" smtClean="0">
              <a:solidFill>
                <a:srgbClr val="000000"/>
              </a:solidFill>
              <a:latin typeface="Times New Roman" charset="0"/>
              <a:ea typeface="ＭＳ Ｐゴシック" charset="0"/>
              <a:cs typeface="Times New Roman" charset="0"/>
            </a:endParaRPr>
          </a:p>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406531" name="Text Box 5"/>
          <p:cNvSpPr txBox="1">
            <a:spLocks noChangeArrowheads="1"/>
          </p:cNvSpPr>
          <p:nvPr/>
        </p:nvSpPr>
        <p:spPr bwMode="auto">
          <a:xfrm>
            <a:off x="50800" y="5429250"/>
            <a:ext cx="9093200"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eaLnBrk="1" fontAlgn="base" hangingPunct="1">
              <a:lnSpc>
                <a:spcPct val="90000"/>
              </a:lnSpc>
              <a:spcBef>
                <a:spcPct val="20000"/>
              </a:spcBef>
              <a:spcAft>
                <a:spcPct val="0"/>
              </a:spcAft>
            </a:pPr>
            <a:r>
              <a:rPr lang="en-US" smtClean="0">
                <a:solidFill>
                  <a:srgbClr val="000090"/>
                </a:solidFill>
              </a:rPr>
              <a:t>GOME BrO fitting: Relative contributions absorption by atmospheric BrO (top) and the </a:t>
            </a:r>
            <a:r>
              <a:rPr lang="en-US" i="1" smtClean="0">
                <a:solidFill>
                  <a:srgbClr val="000090"/>
                </a:solidFill>
              </a:rPr>
              <a:t>Ring effect</a:t>
            </a:r>
            <a:r>
              <a:rPr lang="en-US" smtClean="0">
                <a:solidFill>
                  <a:srgbClr val="000090"/>
                </a:solidFill>
              </a:rPr>
              <a:t> - the inelastic, mostly rotational Raman, part of the Rayleigh scattering - (bottom).</a:t>
            </a:r>
          </a:p>
        </p:txBody>
      </p:sp>
      <p:pic>
        <p:nvPicPr>
          <p:cNvPr id="406532" name="Picture 6" descr="bro-and-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850" y="168275"/>
            <a:ext cx="719455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533" name="Picture 6" descr="sao-logo.tif"/>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534" name="Picture 10" descr="cfa-banner1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latin typeface="Times New Roman"/>
              </a:rPr>
              <a:t>4/10/17</a:t>
            </a:r>
            <a:endParaRPr lang="en-US">
              <a:latin typeface="Times New Roman"/>
            </a:endParaRPr>
          </a:p>
        </p:txBody>
      </p:sp>
      <p:sp>
        <p:nvSpPr>
          <p:cNvPr id="3" name="Slide Number Placeholder 2"/>
          <p:cNvSpPr>
            <a:spLocks noGrp="1"/>
          </p:cNvSpPr>
          <p:nvPr>
            <p:ph type="sldNum" sz="quarter" idx="12"/>
          </p:nvPr>
        </p:nvSpPr>
        <p:spPr/>
        <p:txBody>
          <a:bodyPr/>
          <a:lstStyle/>
          <a:p>
            <a:pPr>
              <a:defRPr/>
            </a:pPr>
            <a:fld id="{DA66F236-E4CE-4846-881A-C149267F1C6B}" type="slidenum">
              <a:rPr lang="en-US" smtClean="0"/>
              <a:pPr>
                <a:defRPr/>
              </a:pPr>
              <a:t>65</a:t>
            </a:fld>
            <a:endParaRPr lang="en-US"/>
          </a:p>
        </p:txBody>
      </p:sp>
    </p:spTree>
    <p:extLst>
      <p:ext uri="{BB962C8B-B14F-4D97-AF65-F5344CB8AC3E}">
        <p14:creationId xmlns:p14="http://schemas.microsoft.com/office/powerpoint/2010/main" val="132282274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11650" name="Rectangle 2"/>
          <p:cNvSpPr>
            <a:spLocks noGrp="1" noChangeArrowheads="1"/>
          </p:cNvSpPr>
          <p:nvPr>
            <p:ph type="title" idx="4294967295"/>
          </p:nvPr>
        </p:nvSpPr>
        <p:spPr>
          <a:xfrm>
            <a:off x="2895600" y="0"/>
            <a:ext cx="6248400" cy="2805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solidFill>
                  <a:srgbClr val="000090"/>
                </a:solidFill>
                <a:effectLst/>
                <a:latin typeface="Arial" charset="0"/>
              </a:rPr>
              <a:t>GEOS-CHEM global 3D tropospheric chemistry and transport model</a:t>
            </a:r>
          </a:p>
        </p:txBody>
      </p:sp>
      <p:sp>
        <p:nvSpPr>
          <p:cNvPr id="411651" name="Text Box 3"/>
          <p:cNvSpPr txBox="1">
            <a:spLocks noChangeArrowheads="1"/>
          </p:cNvSpPr>
          <p:nvPr/>
        </p:nvSpPr>
        <p:spPr bwMode="auto">
          <a:xfrm>
            <a:off x="0" y="2819400"/>
            <a:ext cx="9144000"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3550" indent="-463550"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eaLnBrk="1" fontAlgn="base" hangingPunct="1">
              <a:lnSpc>
                <a:spcPct val="90000"/>
              </a:lnSpc>
              <a:spcBef>
                <a:spcPct val="50000"/>
              </a:spcBef>
              <a:spcAft>
                <a:spcPct val="0"/>
              </a:spcAft>
              <a:buClr>
                <a:srgbClr val="FF0000"/>
              </a:buClr>
              <a:buSzPct val="150000"/>
              <a:buFontTx/>
              <a:buChar char="•"/>
            </a:pPr>
            <a:r>
              <a:rPr lang="en-US" sz="3600" smtClean="0">
                <a:solidFill>
                  <a:srgbClr val="000090"/>
                </a:solidFill>
                <a:cs typeface="Arial" charset="0"/>
              </a:rPr>
              <a:t>Driven by NASA GMAO met data</a:t>
            </a:r>
          </a:p>
          <a:p>
            <a:pPr defTabSz="914400" eaLnBrk="1" fontAlgn="base" hangingPunct="1">
              <a:lnSpc>
                <a:spcPct val="90000"/>
              </a:lnSpc>
              <a:spcBef>
                <a:spcPct val="50000"/>
              </a:spcBef>
              <a:spcAft>
                <a:spcPct val="0"/>
              </a:spcAft>
              <a:buClr>
                <a:srgbClr val="FF0000"/>
              </a:buClr>
              <a:buSzPct val="150000"/>
              <a:buFontTx/>
              <a:buChar char="•"/>
            </a:pPr>
            <a:r>
              <a:rPr lang="en-US" sz="3600" smtClean="0">
                <a:solidFill>
                  <a:srgbClr val="000090"/>
                </a:solidFill>
                <a:cs typeface="Arial" charset="0"/>
              </a:rPr>
              <a:t>≤2</a:t>
            </a:r>
            <a:r>
              <a:rPr lang="en-US" sz="3600" smtClean="0">
                <a:solidFill>
                  <a:srgbClr val="000090"/>
                </a:solidFill>
                <a:cs typeface="Arial" charset="0"/>
                <a:sym typeface="Symbol" charset="0"/>
              </a:rPr>
              <a:t>×</a:t>
            </a:r>
            <a:r>
              <a:rPr lang="en-US" sz="3600" smtClean="0">
                <a:solidFill>
                  <a:srgbClr val="000090"/>
                </a:solidFill>
                <a:cs typeface="Arial" charset="0"/>
              </a:rPr>
              <a:t>2.5</a:t>
            </a:r>
            <a:r>
              <a:rPr lang="en-US" sz="3600" baseline="44000" smtClean="0">
                <a:solidFill>
                  <a:srgbClr val="000090"/>
                </a:solidFill>
                <a:cs typeface="Arial" charset="0"/>
              </a:rPr>
              <a:t>o</a:t>
            </a:r>
            <a:r>
              <a:rPr lang="en-US" sz="3600" smtClean="0">
                <a:solidFill>
                  <a:srgbClr val="000090"/>
                </a:solidFill>
                <a:cs typeface="Arial" charset="0"/>
              </a:rPr>
              <a:t> resolution/26 vertical levels</a:t>
            </a:r>
          </a:p>
          <a:p>
            <a:pPr defTabSz="914400" eaLnBrk="1" fontAlgn="base" hangingPunct="1">
              <a:lnSpc>
                <a:spcPct val="90000"/>
              </a:lnSpc>
              <a:spcBef>
                <a:spcPct val="50000"/>
              </a:spcBef>
              <a:spcAft>
                <a:spcPct val="0"/>
              </a:spcAft>
              <a:buClr>
                <a:srgbClr val="FF0000"/>
              </a:buClr>
              <a:buSzPct val="150000"/>
              <a:buFontTx/>
              <a:buChar char="•"/>
            </a:pPr>
            <a:r>
              <a:rPr lang="en-US" sz="3600" smtClean="0">
                <a:solidFill>
                  <a:srgbClr val="000090"/>
                </a:solidFill>
                <a:cs typeface="Arial" charset="0"/>
              </a:rPr>
              <a:t>O</a:t>
            </a:r>
            <a:r>
              <a:rPr lang="en-US" sz="3600" baseline="-25000" smtClean="0">
                <a:solidFill>
                  <a:srgbClr val="000090"/>
                </a:solidFill>
                <a:cs typeface="Arial" charset="0"/>
              </a:rPr>
              <a:t>3</a:t>
            </a:r>
            <a:r>
              <a:rPr lang="en-US" sz="3600" smtClean="0">
                <a:solidFill>
                  <a:srgbClr val="000090"/>
                </a:solidFill>
                <a:cs typeface="Arial" charset="0"/>
              </a:rPr>
              <a:t>-NO</a:t>
            </a:r>
            <a:r>
              <a:rPr lang="en-US" sz="3600" baseline="-25000" smtClean="0">
                <a:solidFill>
                  <a:srgbClr val="000090"/>
                </a:solidFill>
                <a:cs typeface="Arial" charset="0"/>
              </a:rPr>
              <a:t>x</a:t>
            </a:r>
            <a:r>
              <a:rPr lang="en-US" sz="3600" smtClean="0">
                <a:solidFill>
                  <a:srgbClr val="000090"/>
                </a:solidFill>
                <a:cs typeface="Arial" charset="0"/>
              </a:rPr>
              <a:t>-VOC-halogen chemistry </a:t>
            </a:r>
          </a:p>
          <a:p>
            <a:pPr defTabSz="914400" eaLnBrk="1" fontAlgn="base" hangingPunct="1">
              <a:lnSpc>
                <a:spcPct val="90000"/>
              </a:lnSpc>
              <a:spcBef>
                <a:spcPct val="50000"/>
              </a:spcBef>
              <a:spcAft>
                <a:spcPct val="0"/>
              </a:spcAft>
              <a:buClr>
                <a:srgbClr val="FF0000"/>
              </a:buClr>
              <a:buSzPct val="150000"/>
              <a:buFontTx/>
              <a:buChar char="•"/>
            </a:pPr>
            <a:r>
              <a:rPr lang="en-US" sz="3600" smtClean="0">
                <a:solidFill>
                  <a:srgbClr val="000090"/>
                </a:solidFill>
                <a:cs typeface="Arial" charset="0"/>
              </a:rPr>
              <a:t>VOC NO</a:t>
            </a:r>
            <a:r>
              <a:rPr lang="en-US" sz="3600" baseline="-25000" smtClean="0">
                <a:solidFill>
                  <a:srgbClr val="000090"/>
                </a:solidFill>
                <a:cs typeface="Arial" charset="0"/>
              </a:rPr>
              <a:t>x</a:t>
            </a:r>
            <a:r>
              <a:rPr lang="en-US" sz="3600" smtClean="0">
                <a:solidFill>
                  <a:srgbClr val="000090"/>
                </a:solidFill>
                <a:cs typeface="Arial" charset="0"/>
              </a:rPr>
              <a:t>, SO</a:t>
            </a:r>
            <a:r>
              <a:rPr lang="en-US" sz="3600" baseline="-25000" smtClean="0">
                <a:solidFill>
                  <a:srgbClr val="000090"/>
                </a:solidFill>
                <a:cs typeface="Arial" charset="0"/>
              </a:rPr>
              <a:t>2</a:t>
            </a:r>
            <a:r>
              <a:rPr lang="en-US" sz="3600" smtClean="0">
                <a:solidFill>
                  <a:srgbClr val="000090"/>
                </a:solidFill>
                <a:cs typeface="Arial" charset="0"/>
              </a:rPr>
              <a:t> emissions</a:t>
            </a:r>
          </a:p>
          <a:p>
            <a:pPr defTabSz="914400" eaLnBrk="1" fontAlgn="base" hangingPunct="1">
              <a:lnSpc>
                <a:spcPct val="90000"/>
              </a:lnSpc>
              <a:spcBef>
                <a:spcPct val="50000"/>
              </a:spcBef>
              <a:spcAft>
                <a:spcPct val="0"/>
              </a:spcAft>
              <a:buClr>
                <a:srgbClr val="FF0000"/>
              </a:buClr>
              <a:buSzPct val="150000"/>
              <a:buFontTx/>
              <a:buChar char="•"/>
            </a:pPr>
            <a:r>
              <a:rPr lang="en-US" sz="3600" smtClean="0">
                <a:solidFill>
                  <a:srgbClr val="000090"/>
                </a:solidFill>
                <a:cs typeface="Arial" charset="0"/>
              </a:rPr>
              <a:t>Aerosol scattering</a:t>
            </a:r>
            <a:endParaRPr lang="en-US" sz="3600" baseline="-25000" smtClean="0">
              <a:solidFill>
                <a:srgbClr val="000090"/>
              </a:solidFill>
              <a:cs typeface="Arial" charset="0"/>
            </a:endParaRPr>
          </a:p>
        </p:txBody>
      </p:sp>
      <p:pic>
        <p:nvPicPr>
          <p:cNvPr id="411652" name="Picture 4" descr="logo_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25908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653" name="Text Box 5"/>
          <p:cNvSpPr txBox="1">
            <a:spLocks noChangeArrowheads="1"/>
          </p:cNvSpPr>
          <p:nvPr/>
        </p:nvSpPr>
        <p:spPr bwMode="auto">
          <a:xfrm>
            <a:off x="6400800" y="51054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eaLnBrk="1" fontAlgn="base" hangingPunct="1">
              <a:lnSpc>
                <a:spcPct val="90000"/>
              </a:lnSpc>
              <a:spcBef>
                <a:spcPct val="50000"/>
              </a:spcBef>
              <a:spcAft>
                <a:spcPct val="0"/>
              </a:spcAft>
              <a:buFontTx/>
              <a:buChar char="–"/>
            </a:pPr>
            <a:endParaRPr lang="en-US" sz="3200" smtClean="0">
              <a:solidFill>
                <a:srgbClr val="5E855B"/>
              </a:solidFill>
              <a:latin typeface="Tahoma" charset="0"/>
            </a:endParaRPr>
          </a:p>
        </p:txBody>
      </p:sp>
    </p:spTree>
    <p:extLst>
      <p:ext uri="{BB962C8B-B14F-4D97-AF65-F5344CB8AC3E}">
        <p14:creationId xmlns:p14="http://schemas.microsoft.com/office/powerpoint/2010/main" val="4424659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13698" name="Text Box 2"/>
          <p:cNvSpPr txBox="1">
            <a:spLocks noChangeArrowheads="1"/>
          </p:cNvSpPr>
          <p:nvPr/>
        </p:nvSpPr>
        <p:spPr bwMode="auto">
          <a:xfrm>
            <a:off x="7165975" y="3246438"/>
            <a:ext cx="1381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eaLnBrk="1" fontAlgn="base" hangingPunct="1">
              <a:lnSpc>
                <a:spcPct val="90000"/>
              </a:lnSpc>
              <a:spcBef>
                <a:spcPct val="50000"/>
              </a:spcBef>
              <a:spcAft>
                <a:spcPct val="0"/>
              </a:spcAft>
              <a:buFontTx/>
              <a:buChar char="–"/>
            </a:pPr>
            <a:endParaRPr lang="en-US" smtClean="0">
              <a:solidFill>
                <a:srgbClr val="5E855B"/>
              </a:solidFill>
              <a:latin typeface="Times New Roman" charset="0"/>
            </a:endParaRPr>
          </a:p>
        </p:txBody>
      </p:sp>
      <p:pic>
        <p:nvPicPr>
          <p:cNvPr id="413699" name="Picture 1"/>
          <p:cNvPicPr>
            <a:picLocks noChangeAspect="1"/>
          </p:cNvPicPr>
          <p:nvPr/>
        </p:nvPicPr>
        <p:blipFill>
          <a:blip r:embed="rId3">
            <a:extLst>
              <a:ext uri="{28A0092B-C50C-407E-A947-70E740481C1C}">
                <a14:useLocalDpi xmlns:a14="http://schemas.microsoft.com/office/drawing/2010/main" val="0"/>
              </a:ext>
            </a:extLst>
          </a:blip>
          <a:srcRect l="-2" t="9601" r="24915" b="10207"/>
          <a:stretch>
            <a:fillRect/>
          </a:stretch>
        </p:blipFill>
        <p:spPr bwMode="auto">
          <a:xfrm>
            <a:off x="0" y="0"/>
            <a:ext cx="3709988"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260475"/>
            <a:ext cx="9144000" cy="5619750"/>
          </a:xfrm>
          <a:prstGeom prst="rect">
            <a:avLst/>
          </a:prstGeom>
        </p:spPr>
        <p:txBody>
          <a:bodyPr>
            <a:spAutoFit/>
          </a:bodyPr>
          <a:lstStyle/>
          <a:p>
            <a:pPr defTabSz="914400" fontAlgn="base">
              <a:lnSpc>
                <a:spcPct val="90000"/>
              </a:lnSpc>
              <a:spcBef>
                <a:spcPct val="20000"/>
              </a:spcBef>
              <a:spcAft>
                <a:spcPct val="0"/>
              </a:spcAft>
              <a:defRPr/>
            </a:pPr>
            <a:r>
              <a:rPr lang="en-US" sz="4000" b="1" dirty="0">
                <a:solidFill>
                  <a:srgbClr val="000090"/>
                </a:solidFill>
                <a:latin typeface="Arial"/>
                <a:ea typeface="ＭＳ Ｐゴシック" charset="-128"/>
                <a:cs typeface="Arial"/>
              </a:rPr>
              <a:t>LIDORT multiple-scattering radiative transfer  code (</a:t>
            </a:r>
            <a:r>
              <a:rPr lang="en-US" sz="4000" b="1" i="1" dirty="0">
                <a:solidFill>
                  <a:srgbClr val="000090"/>
                </a:solidFill>
                <a:latin typeface="Arial"/>
                <a:ea typeface="ＭＳ Ｐゴシック" charset="-128"/>
                <a:cs typeface="Arial"/>
              </a:rPr>
              <a:t>R. Spurr</a:t>
            </a:r>
            <a:r>
              <a:rPr lang="en-US" sz="4000" b="1" dirty="0">
                <a:solidFill>
                  <a:srgbClr val="000090"/>
                </a:solidFill>
                <a:latin typeface="Arial"/>
                <a:ea typeface="ＭＳ Ｐゴシック" charset="-128"/>
                <a:cs typeface="Arial"/>
              </a:rPr>
              <a:t>)</a:t>
            </a:r>
          </a:p>
          <a:p>
            <a:pPr algn="ctr" defTabSz="914400" fontAlgn="base">
              <a:lnSpc>
                <a:spcPct val="90000"/>
              </a:lnSpc>
              <a:spcBef>
                <a:spcPct val="20000"/>
              </a:spcBef>
              <a:spcAft>
                <a:spcPct val="0"/>
              </a:spcAft>
              <a:buFontTx/>
              <a:buChar char="–"/>
              <a:defRPr/>
            </a:pPr>
            <a:endParaRPr lang="en-US" sz="2400" b="1" dirty="0">
              <a:solidFill>
                <a:srgbClr val="000090"/>
              </a:solidFill>
              <a:latin typeface="Arial"/>
              <a:ea typeface="ＭＳ Ｐゴシック" charset="-128"/>
              <a:cs typeface="Arial"/>
            </a:endParaRPr>
          </a:p>
          <a:p>
            <a:pPr marL="231775" indent="-231775" defTabSz="914400" fontAlgn="base">
              <a:lnSpc>
                <a:spcPct val="90000"/>
              </a:lnSpc>
              <a:spcBef>
                <a:spcPct val="20000"/>
              </a:spcBef>
              <a:spcAft>
                <a:spcPct val="0"/>
              </a:spcAft>
              <a:buFont typeface="Arial" pitchFamily="34" charset="0"/>
              <a:buChar char="•"/>
              <a:defRPr/>
            </a:pPr>
            <a:r>
              <a:rPr lang="en-US" sz="2800" b="1" dirty="0">
                <a:solidFill>
                  <a:srgbClr val="000090"/>
                </a:solidFill>
                <a:latin typeface="Arial"/>
                <a:ea typeface="ＭＳ Ｐゴシック" charset="-128"/>
                <a:cs typeface="Arial"/>
              </a:rPr>
              <a:t>Discrete ordinate radiative transfer code</a:t>
            </a:r>
          </a:p>
          <a:p>
            <a:pPr marL="231775" indent="-231775" defTabSz="914400" fontAlgn="base">
              <a:lnSpc>
                <a:spcPct val="90000"/>
              </a:lnSpc>
              <a:spcBef>
                <a:spcPct val="20000"/>
              </a:spcBef>
              <a:spcAft>
                <a:spcPct val="0"/>
              </a:spcAft>
              <a:buFont typeface="Arial" pitchFamily="34" charset="0"/>
              <a:buChar char="•"/>
              <a:defRPr/>
            </a:pPr>
            <a:r>
              <a:rPr lang="en-US" sz="2800" b="1" dirty="0">
                <a:solidFill>
                  <a:srgbClr val="000090"/>
                </a:solidFill>
                <a:latin typeface="Arial"/>
                <a:ea typeface="ＭＳ Ｐゴシック" charset="-128"/>
                <a:cs typeface="Arial"/>
              </a:rPr>
              <a:t>Full analytical perturbation analysis of intensity field:</a:t>
            </a:r>
          </a:p>
          <a:p>
            <a:pPr marL="682625" lvl="1" indent="-225425" defTabSz="914400" fontAlgn="base">
              <a:lnSpc>
                <a:spcPct val="90000"/>
              </a:lnSpc>
              <a:spcBef>
                <a:spcPct val="20000"/>
              </a:spcBef>
              <a:spcAft>
                <a:spcPct val="0"/>
              </a:spcAft>
              <a:buFont typeface="Arial" pitchFamily="34" charset="0"/>
              <a:buChar char="•"/>
              <a:defRPr/>
            </a:pPr>
            <a:r>
              <a:rPr lang="en-US" sz="2800" b="1" dirty="0">
                <a:solidFill>
                  <a:srgbClr val="000090"/>
                </a:solidFill>
                <a:latin typeface="Arial"/>
                <a:ea typeface="ＭＳ Ｐゴシック" charset="-128"/>
                <a:cs typeface="Arial"/>
              </a:rPr>
              <a:t>Yields radiances and </a:t>
            </a:r>
            <a:r>
              <a:rPr lang="en-US" sz="2800" b="1" dirty="0" err="1">
                <a:solidFill>
                  <a:srgbClr val="000090"/>
                </a:solidFill>
                <a:latin typeface="Arial"/>
                <a:ea typeface="ＭＳ Ｐゴシック" charset="-128"/>
                <a:cs typeface="Arial"/>
              </a:rPr>
              <a:t>Jacobians</a:t>
            </a:r>
            <a:r>
              <a:rPr lang="en-US" sz="2800" b="1" dirty="0">
                <a:solidFill>
                  <a:srgbClr val="000090"/>
                </a:solidFill>
                <a:latin typeface="Arial"/>
                <a:ea typeface="ＭＳ Ｐゴシック" charset="-128"/>
                <a:cs typeface="Arial"/>
              </a:rPr>
              <a:t> (weighting functions) in one pass (no finite-differencing)</a:t>
            </a:r>
          </a:p>
          <a:p>
            <a:pPr marL="231775" indent="-231775" defTabSz="914400" fontAlgn="base">
              <a:lnSpc>
                <a:spcPct val="90000"/>
              </a:lnSpc>
              <a:spcBef>
                <a:spcPct val="20000"/>
              </a:spcBef>
              <a:spcAft>
                <a:spcPct val="0"/>
              </a:spcAft>
              <a:buFont typeface="Arial" pitchFamily="34" charset="0"/>
              <a:buChar char="•"/>
              <a:defRPr/>
            </a:pPr>
            <a:r>
              <a:rPr lang="en-US" sz="2800" b="1" dirty="0">
                <a:solidFill>
                  <a:srgbClr val="000090"/>
                </a:solidFill>
                <a:latin typeface="Arial"/>
                <a:ea typeface="ＭＳ Ｐゴシック" charset="-128"/>
                <a:cs typeface="Arial"/>
              </a:rPr>
              <a:t>Pseudo-spherical and quasi-spherical versions available</a:t>
            </a:r>
          </a:p>
          <a:p>
            <a:pPr marL="231775" indent="-231775" defTabSz="914400" fontAlgn="base">
              <a:lnSpc>
                <a:spcPct val="90000"/>
              </a:lnSpc>
              <a:spcBef>
                <a:spcPct val="20000"/>
              </a:spcBef>
              <a:spcAft>
                <a:spcPct val="0"/>
              </a:spcAft>
              <a:buFont typeface="Arial" pitchFamily="34" charset="0"/>
              <a:buChar char="•"/>
              <a:defRPr/>
            </a:pPr>
            <a:r>
              <a:rPr lang="en-US" sz="2800" b="1" dirty="0">
                <a:solidFill>
                  <a:srgbClr val="000090"/>
                </a:solidFill>
                <a:latin typeface="Arial"/>
                <a:ea typeface="ＭＳ Ｐゴシック" charset="-128"/>
                <a:cs typeface="Arial"/>
              </a:rPr>
              <a:t> Surface BRDF</a:t>
            </a:r>
          </a:p>
          <a:p>
            <a:pPr marL="231775" indent="-231775" defTabSz="914400" fontAlgn="base">
              <a:lnSpc>
                <a:spcPct val="90000"/>
              </a:lnSpc>
              <a:spcBef>
                <a:spcPct val="20000"/>
              </a:spcBef>
              <a:spcAft>
                <a:spcPct val="0"/>
              </a:spcAft>
              <a:buFont typeface="Arial" pitchFamily="34" charset="0"/>
              <a:buChar char="•"/>
              <a:defRPr/>
            </a:pPr>
            <a:r>
              <a:rPr lang="en-US" sz="2800" b="1" dirty="0">
                <a:solidFill>
                  <a:srgbClr val="000090"/>
                </a:solidFill>
                <a:latin typeface="Arial"/>
                <a:ea typeface="ＭＳ Ｐゴシック" charset="-128"/>
                <a:cs typeface="Arial"/>
              </a:rPr>
              <a:t> Vector (polarization) version (VLIDORT) now used</a:t>
            </a:r>
          </a:p>
        </p:txBody>
      </p:sp>
    </p:spTree>
    <p:extLst>
      <p:ext uri="{BB962C8B-B14F-4D97-AF65-F5344CB8AC3E}">
        <p14:creationId xmlns:p14="http://schemas.microsoft.com/office/powerpoint/2010/main" val="233651485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15746" name="Rectangle 2"/>
          <p:cNvSpPr>
            <a:spLocks noChangeArrowheads="1"/>
          </p:cNvSpPr>
          <p:nvPr/>
        </p:nvSpPr>
        <p:spPr bwMode="auto">
          <a:xfrm>
            <a:off x="1495425" y="14573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lnSpc>
                <a:spcPct val="90000"/>
              </a:lnSpc>
              <a:spcBef>
                <a:spcPct val="20000"/>
              </a:spcBef>
              <a:spcAft>
                <a:spcPct val="0"/>
              </a:spcAft>
              <a:buFontTx/>
              <a:buChar char="–"/>
            </a:pPr>
            <a:endParaRPr lang="en-US" sz="2400" b="1" smtClean="0">
              <a:solidFill>
                <a:srgbClr val="5E855B"/>
              </a:solidFill>
              <a:latin typeface="Arial" charset="0"/>
              <a:ea typeface="ＭＳ Ｐゴシック" charset="0"/>
              <a:cs typeface="ＭＳ Ｐゴシック" charset="0"/>
            </a:endParaRPr>
          </a:p>
        </p:txBody>
      </p:sp>
      <p:pic>
        <p:nvPicPr>
          <p:cNvPr id="415747" name="Picture 3" descr="amf-geoschem"/>
          <p:cNvPicPr>
            <a:picLocks noChangeAspect="1" noChangeArrowheads="1"/>
          </p:cNvPicPr>
          <p:nvPr/>
        </p:nvPicPr>
        <p:blipFill>
          <a:blip r:embed="rId3">
            <a:extLst>
              <a:ext uri="{28A0092B-C50C-407E-A947-70E740481C1C}">
                <a14:useLocalDpi xmlns:a14="http://schemas.microsoft.com/office/drawing/2010/main" val="0"/>
              </a:ext>
            </a:extLst>
          </a:blip>
          <a:srcRect r="357" b="2235"/>
          <a:stretch>
            <a:fillRect/>
          </a:stretch>
        </p:blipFill>
        <p:spPr bwMode="auto">
          <a:xfrm>
            <a:off x="1095375" y="184150"/>
            <a:ext cx="6942138"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5748" name="Text Box 4"/>
          <p:cNvSpPr txBox="1">
            <a:spLocks noChangeArrowheads="1"/>
          </p:cNvSpPr>
          <p:nvPr/>
        </p:nvSpPr>
        <p:spPr bwMode="auto">
          <a:xfrm>
            <a:off x="1588" y="4645025"/>
            <a:ext cx="9144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eaLnBrk="1" fontAlgn="base" hangingPunct="1">
              <a:lnSpc>
                <a:spcPct val="90000"/>
              </a:lnSpc>
              <a:spcBef>
                <a:spcPct val="20000"/>
              </a:spcBef>
              <a:spcAft>
                <a:spcPct val="0"/>
              </a:spcAft>
            </a:pPr>
            <a:r>
              <a:rPr lang="en-US" sz="2000" smtClean="0">
                <a:solidFill>
                  <a:srgbClr val="000090"/>
                </a:solidFill>
              </a:rPr>
              <a:t>Determination of </a:t>
            </a:r>
            <a:r>
              <a:rPr lang="en-US" sz="2000" smtClean="0">
                <a:solidFill>
                  <a:srgbClr val="FF0000"/>
                </a:solidFill>
              </a:rPr>
              <a:t>air mass factors (AMFs)</a:t>
            </a:r>
            <a:r>
              <a:rPr lang="en-US" sz="2000" smtClean="0">
                <a:solidFill>
                  <a:srgbClr val="000090"/>
                </a:solidFill>
              </a:rPr>
              <a:t>, for converting measured slant column abundances in vertical column abundances, for absorption by atmospheric gases. In the optically thin case, the air mass factor calculation is separable into a radiative transfer part (</a:t>
            </a:r>
            <a:r>
              <a:rPr lang="ja-JP" altLang="en-US" sz="2000" smtClean="0">
                <a:solidFill>
                  <a:srgbClr val="000090"/>
                </a:solidFill>
              </a:rPr>
              <a:t>“</a:t>
            </a:r>
            <a:r>
              <a:rPr lang="en-US" altLang="ja-JP" sz="2000" smtClean="0">
                <a:solidFill>
                  <a:srgbClr val="000090"/>
                </a:solidFill>
              </a:rPr>
              <a:t>scattering weights</a:t>
            </a:r>
            <a:r>
              <a:rPr lang="ja-JP" altLang="en-US" sz="2000" smtClean="0">
                <a:solidFill>
                  <a:srgbClr val="000090"/>
                </a:solidFill>
              </a:rPr>
              <a:t>”</a:t>
            </a:r>
            <a:r>
              <a:rPr lang="en-US" altLang="ja-JP" sz="2000" smtClean="0">
                <a:solidFill>
                  <a:srgbClr val="000090"/>
                </a:solidFill>
              </a:rPr>
              <a:t>) and a normalized atmospheric loading (</a:t>
            </a:r>
            <a:r>
              <a:rPr lang="ja-JP" altLang="en-US" sz="2000" smtClean="0">
                <a:solidFill>
                  <a:srgbClr val="000090"/>
                </a:solidFill>
              </a:rPr>
              <a:t>“</a:t>
            </a:r>
            <a:r>
              <a:rPr lang="en-US" altLang="ja-JP" sz="2000" smtClean="0">
                <a:solidFill>
                  <a:srgbClr val="000090"/>
                </a:solidFill>
              </a:rPr>
              <a:t>shape factor</a:t>
            </a:r>
            <a:r>
              <a:rPr lang="ja-JP" altLang="en-US" sz="2000" smtClean="0">
                <a:solidFill>
                  <a:srgbClr val="000090"/>
                </a:solidFill>
              </a:rPr>
              <a:t>”</a:t>
            </a:r>
            <a:r>
              <a:rPr lang="en-US" altLang="ja-JP" sz="2000" smtClean="0">
                <a:solidFill>
                  <a:srgbClr val="000090"/>
                </a:solidFill>
              </a:rPr>
              <a:t>).</a:t>
            </a:r>
          </a:p>
          <a:p>
            <a:pPr defTabSz="914400" eaLnBrk="1" fontAlgn="base" hangingPunct="1">
              <a:lnSpc>
                <a:spcPct val="90000"/>
              </a:lnSpc>
              <a:spcBef>
                <a:spcPct val="20000"/>
              </a:spcBef>
              <a:spcAft>
                <a:spcPct val="0"/>
              </a:spcAft>
            </a:pPr>
            <a:endParaRPr lang="en-US" sz="2000" smtClean="0">
              <a:solidFill>
                <a:srgbClr val="000090"/>
              </a:solidFill>
            </a:endParaRPr>
          </a:p>
          <a:p>
            <a:pPr defTabSz="914400" eaLnBrk="1" fontAlgn="base" hangingPunct="1">
              <a:lnSpc>
                <a:spcPct val="90000"/>
              </a:lnSpc>
              <a:spcBef>
                <a:spcPct val="20000"/>
              </a:spcBef>
              <a:spcAft>
                <a:spcPct val="0"/>
              </a:spcAft>
            </a:pPr>
            <a:r>
              <a:rPr lang="en-US" sz="2000" smtClean="0">
                <a:solidFill>
                  <a:srgbClr val="FF0000"/>
                </a:solidFill>
              </a:rPr>
              <a:t>Exact for optically thin absorbers with limited wavelength fitting windows</a:t>
            </a:r>
            <a:r>
              <a:rPr lang="en-US" sz="2000" smtClean="0">
                <a:solidFill>
                  <a:srgbClr val="000000"/>
                </a:solidFill>
              </a:rPr>
              <a:t>.</a:t>
            </a:r>
          </a:p>
        </p:txBody>
      </p:sp>
      <p:pic>
        <p:nvPicPr>
          <p:cNvPr id="415749" name="Picture 5" descr="sao-logo.tif"/>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750" name="Picture 10" descr="cfa-banner1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4725" y="14288"/>
            <a:ext cx="54927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436991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17794" name="Rectangle 2"/>
          <p:cNvSpPr>
            <a:spLocks noGrp="1" noChangeArrowheads="1"/>
          </p:cNvSpPr>
          <p:nvPr>
            <p:ph type="title" idx="4294967295"/>
          </p:nvPr>
        </p:nvSpPr>
        <p:spPr>
          <a:xfrm>
            <a:off x="0" y="168275"/>
            <a:ext cx="9144000" cy="962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4000" b="1">
                <a:solidFill>
                  <a:srgbClr val="000090"/>
                </a:solidFill>
                <a:effectLst/>
                <a:latin typeface="Arial" charset="0"/>
                <a:cs typeface="Arial" charset="0"/>
              </a:rPr>
              <a:t>AMF example: H</a:t>
            </a:r>
            <a:r>
              <a:rPr lang="en-US" sz="4000" b="1" baseline="-25000">
                <a:solidFill>
                  <a:srgbClr val="000090"/>
                </a:solidFill>
                <a:effectLst/>
                <a:latin typeface="Arial" charset="0"/>
                <a:cs typeface="Arial" charset="0"/>
              </a:rPr>
              <a:t>2</a:t>
            </a:r>
            <a:r>
              <a:rPr lang="en-US" sz="4000" b="1">
                <a:solidFill>
                  <a:srgbClr val="000090"/>
                </a:solidFill>
                <a:effectLst/>
                <a:latin typeface="Arial" charset="0"/>
                <a:cs typeface="Arial" charset="0"/>
              </a:rPr>
              <a:t>CO over Tennessee</a:t>
            </a:r>
          </a:p>
        </p:txBody>
      </p:sp>
      <p:pic>
        <p:nvPicPr>
          <p:cNvPr id="417795" name="Picture 3" descr="sca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5257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7796" name="Text Box 4"/>
          <p:cNvSpPr txBox="1">
            <a:spLocks noChangeArrowheads="1"/>
          </p:cNvSpPr>
          <p:nvPr/>
        </p:nvSpPr>
        <p:spPr bwMode="auto">
          <a:xfrm>
            <a:off x="236538" y="5335588"/>
            <a:ext cx="44958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eaLnBrk="1" fontAlgn="base" hangingPunct="1">
              <a:lnSpc>
                <a:spcPct val="90000"/>
              </a:lnSpc>
              <a:spcBef>
                <a:spcPct val="50000"/>
              </a:spcBef>
              <a:spcAft>
                <a:spcPct val="0"/>
              </a:spcAft>
            </a:pPr>
            <a:r>
              <a:rPr lang="en-US" sz="3200" smtClean="0">
                <a:solidFill>
                  <a:srgbClr val="FF0000"/>
                </a:solidFill>
                <a:cs typeface="Arial" charset="0"/>
              </a:rPr>
              <a:t>GEOS-CHEM S</a:t>
            </a:r>
            <a:r>
              <a:rPr lang="en-US" sz="3200" baseline="-25000" smtClean="0">
                <a:solidFill>
                  <a:srgbClr val="FF0000"/>
                </a:solidFill>
                <a:cs typeface="Lucida Grande" charset="0"/>
              </a:rPr>
              <a:t>σ</a:t>
            </a:r>
            <a:r>
              <a:rPr lang="en-US" sz="3200" smtClean="0">
                <a:solidFill>
                  <a:srgbClr val="FF0000"/>
                </a:solidFill>
                <a:cs typeface="Arial" charset="0"/>
                <a:sym typeface="Math A" charset="0"/>
              </a:rPr>
              <a:t>(</a:t>
            </a:r>
            <a:r>
              <a:rPr lang="en-US" sz="3200" smtClean="0">
                <a:solidFill>
                  <a:srgbClr val="FF0000"/>
                </a:solidFill>
                <a:cs typeface="Lucida Grande" charset="0"/>
                <a:sym typeface="Symbol" charset="0"/>
              </a:rPr>
              <a:t>σ</a:t>
            </a:r>
            <a:r>
              <a:rPr lang="en-US" sz="3200" smtClean="0">
                <a:solidFill>
                  <a:srgbClr val="FF0000"/>
                </a:solidFill>
                <a:cs typeface="Arial" charset="0"/>
                <a:sym typeface="Math A" charset="0"/>
              </a:rPr>
              <a:t>) </a:t>
            </a:r>
          </a:p>
        </p:txBody>
      </p:sp>
      <p:sp>
        <p:nvSpPr>
          <p:cNvPr id="417797" name="Text Box 5"/>
          <p:cNvSpPr txBox="1">
            <a:spLocks noChangeArrowheads="1"/>
          </p:cNvSpPr>
          <p:nvPr/>
        </p:nvSpPr>
        <p:spPr bwMode="auto">
          <a:xfrm>
            <a:off x="2259013" y="2971800"/>
            <a:ext cx="129540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eaLnBrk="1" fontAlgn="base" hangingPunct="1">
              <a:lnSpc>
                <a:spcPct val="90000"/>
              </a:lnSpc>
              <a:spcBef>
                <a:spcPct val="50000"/>
              </a:spcBef>
              <a:spcAft>
                <a:spcPct val="0"/>
              </a:spcAft>
            </a:pPr>
            <a:r>
              <a:rPr lang="en-US" sz="3200" smtClean="0">
                <a:solidFill>
                  <a:srgbClr val="000000"/>
                </a:solidFill>
                <a:cs typeface="Arial" charset="0"/>
              </a:rPr>
              <a:t>W(</a:t>
            </a:r>
            <a:r>
              <a:rPr lang="en-US" sz="3200" smtClean="0">
                <a:solidFill>
                  <a:srgbClr val="000000"/>
                </a:solidFill>
                <a:cs typeface="Lucida Grande" charset="0"/>
                <a:sym typeface="Symbol" charset="0"/>
              </a:rPr>
              <a:t>σ</a:t>
            </a:r>
            <a:r>
              <a:rPr lang="en-US" sz="3200" smtClean="0">
                <a:solidFill>
                  <a:srgbClr val="000000"/>
                </a:solidFill>
                <a:cs typeface="Arial" charset="0"/>
                <a:sym typeface="Math A" charset="0"/>
              </a:rPr>
              <a:t>) </a:t>
            </a:r>
          </a:p>
        </p:txBody>
      </p:sp>
      <p:sp>
        <p:nvSpPr>
          <p:cNvPr id="417798" name="Text Box 6"/>
          <p:cNvSpPr txBox="1">
            <a:spLocks noChangeArrowheads="1"/>
          </p:cNvSpPr>
          <p:nvPr/>
        </p:nvSpPr>
        <p:spPr bwMode="auto">
          <a:xfrm>
            <a:off x="1295400" y="1219200"/>
            <a:ext cx="243840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eaLnBrk="1" fontAlgn="base" hangingPunct="1">
              <a:lnSpc>
                <a:spcPct val="90000"/>
              </a:lnSpc>
              <a:spcBef>
                <a:spcPct val="50000"/>
              </a:spcBef>
              <a:spcAft>
                <a:spcPct val="0"/>
              </a:spcAft>
            </a:pPr>
            <a:r>
              <a:rPr lang="en-US" sz="3200" smtClean="0">
                <a:solidFill>
                  <a:srgbClr val="000090"/>
                </a:solidFill>
                <a:cs typeface="Arial" charset="0"/>
              </a:rPr>
              <a:t>S</a:t>
            </a:r>
            <a:r>
              <a:rPr lang="en-US" sz="3200" baseline="-25000" smtClean="0">
                <a:solidFill>
                  <a:srgbClr val="000090"/>
                </a:solidFill>
                <a:cs typeface="Lucida Grande" charset="0"/>
              </a:rPr>
              <a:t>σ</a:t>
            </a:r>
            <a:r>
              <a:rPr lang="en-US" sz="3200" baseline="-9000" smtClean="0">
                <a:solidFill>
                  <a:srgbClr val="000090"/>
                </a:solidFill>
                <a:cs typeface="Arial" charset="0"/>
                <a:sym typeface="Symbol" charset="0"/>
              </a:rPr>
              <a:t> </a:t>
            </a:r>
            <a:r>
              <a:rPr lang="en-US" sz="3200" smtClean="0">
                <a:solidFill>
                  <a:srgbClr val="000090"/>
                </a:solidFill>
                <a:cs typeface="Arial" charset="0"/>
                <a:sym typeface="Math A" charset="0"/>
              </a:rPr>
              <a:t>(</a:t>
            </a:r>
            <a:r>
              <a:rPr lang="en-US" sz="3200" smtClean="0">
                <a:solidFill>
                  <a:srgbClr val="000090"/>
                </a:solidFill>
                <a:cs typeface="Lucida Grande" charset="0"/>
                <a:sym typeface="Symbol" charset="0"/>
              </a:rPr>
              <a:t>σ</a:t>
            </a:r>
            <a:r>
              <a:rPr lang="en-US" sz="3200" smtClean="0">
                <a:solidFill>
                  <a:srgbClr val="000090"/>
                </a:solidFill>
                <a:cs typeface="Arial" charset="0"/>
                <a:sym typeface="Math A" charset="0"/>
              </a:rPr>
              <a:t>) </a:t>
            </a:r>
            <a:r>
              <a:rPr lang="en-US" sz="3200" smtClean="0">
                <a:solidFill>
                  <a:srgbClr val="000090"/>
                </a:solidFill>
                <a:cs typeface="Arial" charset="0"/>
              </a:rPr>
              <a:t>w(</a:t>
            </a:r>
            <a:r>
              <a:rPr lang="en-US" sz="3200" smtClean="0">
                <a:solidFill>
                  <a:srgbClr val="000090"/>
                </a:solidFill>
                <a:cs typeface="Lucida Grande" charset="0"/>
                <a:sym typeface="Symbol" charset="0"/>
              </a:rPr>
              <a:t>σ</a:t>
            </a:r>
            <a:r>
              <a:rPr lang="en-US" sz="3200" smtClean="0">
                <a:solidFill>
                  <a:srgbClr val="000090"/>
                </a:solidFill>
                <a:cs typeface="Arial" charset="0"/>
                <a:sym typeface="Math A" charset="0"/>
              </a:rPr>
              <a:t>) </a:t>
            </a:r>
          </a:p>
        </p:txBody>
      </p:sp>
      <p:sp>
        <p:nvSpPr>
          <p:cNvPr id="417799" name="Text Box 8"/>
          <p:cNvSpPr txBox="1">
            <a:spLocks noChangeArrowheads="1"/>
          </p:cNvSpPr>
          <p:nvPr/>
        </p:nvSpPr>
        <p:spPr bwMode="auto">
          <a:xfrm>
            <a:off x="5486400" y="2590800"/>
            <a:ext cx="31242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eaLnBrk="1" fontAlgn="base" hangingPunct="1">
              <a:lnSpc>
                <a:spcPct val="90000"/>
              </a:lnSpc>
              <a:spcBef>
                <a:spcPct val="50000"/>
              </a:spcBef>
              <a:spcAft>
                <a:spcPct val="0"/>
              </a:spcAft>
            </a:pPr>
            <a:r>
              <a:rPr lang="en-US" sz="4000" smtClean="0">
                <a:solidFill>
                  <a:srgbClr val="000090"/>
                </a:solidFill>
                <a:latin typeface="Tahoma" charset="0"/>
              </a:rPr>
              <a:t>AMF=0.71</a:t>
            </a:r>
          </a:p>
        </p:txBody>
      </p:sp>
      <p:sp>
        <p:nvSpPr>
          <p:cNvPr id="417800" name="Text Box 9"/>
          <p:cNvSpPr txBox="1">
            <a:spLocks noChangeArrowheads="1"/>
          </p:cNvSpPr>
          <p:nvPr/>
        </p:nvSpPr>
        <p:spPr bwMode="auto">
          <a:xfrm>
            <a:off x="0" y="6096000"/>
            <a:ext cx="9144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eaLnBrk="1" fontAlgn="base" hangingPunct="1">
              <a:lnSpc>
                <a:spcPct val="90000"/>
              </a:lnSpc>
              <a:spcBef>
                <a:spcPct val="50000"/>
              </a:spcBef>
              <a:spcAft>
                <a:spcPct val="0"/>
              </a:spcAft>
            </a:pPr>
            <a:r>
              <a:rPr lang="en-US" smtClean="0">
                <a:solidFill>
                  <a:srgbClr val="000090"/>
                </a:solidFill>
                <a:cs typeface="Arial" charset="0"/>
              </a:rPr>
              <a:t>An AMF calculation is done for every GOME (etc.) scene.</a:t>
            </a:r>
          </a:p>
        </p:txBody>
      </p:sp>
      <p:sp>
        <p:nvSpPr>
          <p:cNvPr id="417801" name="Text Box 8"/>
          <p:cNvSpPr txBox="1">
            <a:spLocks noChangeArrowheads="1"/>
          </p:cNvSpPr>
          <p:nvPr/>
        </p:nvSpPr>
        <p:spPr bwMode="auto">
          <a:xfrm>
            <a:off x="5484813" y="3594100"/>
            <a:ext cx="31242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eaLnBrk="1" fontAlgn="base" hangingPunct="1">
              <a:lnSpc>
                <a:spcPct val="90000"/>
              </a:lnSpc>
              <a:spcBef>
                <a:spcPct val="50000"/>
              </a:spcBef>
              <a:spcAft>
                <a:spcPct val="0"/>
              </a:spcAft>
            </a:pPr>
            <a:r>
              <a:rPr lang="en-US" sz="4000" smtClean="0">
                <a:solidFill>
                  <a:srgbClr val="000000"/>
                </a:solidFill>
                <a:latin typeface="Tahoma" charset="0"/>
              </a:rPr>
              <a:t>AMF</a:t>
            </a:r>
            <a:r>
              <a:rPr lang="en-US" sz="4000" baseline="-25000" smtClean="0">
                <a:solidFill>
                  <a:srgbClr val="000000"/>
                </a:solidFill>
                <a:latin typeface="Tahoma" charset="0"/>
              </a:rPr>
              <a:t>G</a:t>
            </a:r>
            <a:r>
              <a:rPr lang="en-US" sz="4000" smtClean="0">
                <a:solidFill>
                  <a:srgbClr val="000000"/>
                </a:solidFill>
                <a:latin typeface="Tahoma" charset="0"/>
              </a:rPr>
              <a:t>=2.08</a:t>
            </a:r>
          </a:p>
        </p:txBody>
      </p:sp>
      <p:pic>
        <p:nvPicPr>
          <p:cNvPr id="417802" name="Picture 5" descr="sao-logo.tif"/>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803" name="Picture 10" descr="cfa-banner1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4725" y="14288"/>
            <a:ext cx="54927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20899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20648"/>
            <a:ext cx="5972807" cy="960120"/>
          </a:xfrm>
        </p:spPr>
        <p:txBody>
          <a:bodyPr/>
          <a:lstStyle/>
          <a:p>
            <a:r>
              <a:rPr lang="en-US" dirty="0" smtClean="0">
                <a:solidFill>
                  <a:schemeClr val="bg1">
                    <a:lumMod val="85000"/>
                  </a:schemeClr>
                </a:solidFill>
              </a:rPr>
              <a:t>Typical TEMPO-range spectra (from ESA GOME-1)</a:t>
            </a:r>
            <a:endParaRPr lang="en-US" dirty="0">
              <a:solidFill>
                <a:schemeClr val="bg1">
                  <a:lumMod val="85000"/>
                </a:schemeClr>
              </a:solidFil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7</a:t>
            </a:fld>
            <a:endParaRPr lang="en-US" dirty="0">
              <a:solidFill>
                <a:prstClr val="black">
                  <a:tint val="75000"/>
                </a:prstClr>
              </a:solidFill>
              <a:latin typeface="Calibri"/>
            </a:endParaRPr>
          </a:p>
        </p:txBody>
      </p:sp>
      <p:pic>
        <p:nvPicPr>
          <p:cNvPr id="7" name="Picture 6" descr="GOME-TEMPO-16jun2016.PNG"/>
          <p:cNvPicPr>
            <a:picLocks noChangeAspect="1"/>
          </p:cNvPicPr>
          <p:nvPr/>
        </p:nvPicPr>
        <p:blipFill rotWithShape="1">
          <a:blip r:embed="rId2">
            <a:extLst>
              <a:ext uri="{28A0092B-C50C-407E-A947-70E740481C1C}">
                <a14:useLocalDpi xmlns:a14="http://schemas.microsoft.com/office/drawing/2010/main" val="0"/>
              </a:ext>
            </a:extLst>
          </a:blip>
          <a:srcRect l="8073" t="10512" r="12746" b="6994"/>
          <a:stretch/>
        </p:blipFill>
        <p:spPr>
          <a:xfrm>
            <a:off x="803272" y="1063858"/>
            <a:ext cx="7518486" cy="5794142"/>
          </a:xfrm>
          <a:prstGeom prst="rect">
            <a:avLst/>
          </a:prstGeom>
        </p:spPr>
      </p:pic>
    </p:spTree>
    <p:extLst>
      <p:ext uri="{BB962C8B-B14F-4D97-AF65-F5344CB8AC3E}">
        <p14:creationId xmlns:p14="http://schemas.microsoft.com/office/powerpoint/2010/main" val="356372291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03810" name="Picture 2" descr="LA2_zoom_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813" y="1338263"/>
            <a:ext cx="685641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3811" name="Picture 3" descr="LA2_NO2_z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1350963"/>
            <a:ext cx="6856413"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3155" name="Text Box 4"/>
          <p:cNvSpPr txBox="1">
            <a:spLocks noChangeArrowheads="1"/>
          </p:cNvSpPr>
          <p:nvPr/>
        </p:nvSpPr>
        <p:spPr bwMode="auto">
          <a:xfrm>
            <a:off x="315913" y="4922838"/>
            <a:ext cx="309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fontAlgn="base">
              <a:spcBef>
                <a:spcPct val="0"/>
              </a:spcBef>
              <a:spcAft>
                <a:spcPct val="0"/>
              </a:spcAft>
              <a:buFontTx/>
              <a:buChar char="•"/>
            </a:pPr>
            <a:endParaRPr lang="en-US" sz="1800" b="0" smtClean="0">
              <a:solidFill>
                <a:srgbClr val="EAEAEA"/>
              </a:solidFill>
              <a:latin typeface="Verdana" charset="0"/>
            </a:endParaRPr>
          </a:p>
          <a:p>
            <a:pPr defTabSz="914400" fontAlgn="base">
              <a:spcBef>
                <a:spcPct val="0"/>
              </a:spcBef>
              <a:spcAft>
                <a:spcPct val="0"/>
              </a:spcAft>
              <a:buFontTx/>
              <a:buChar char="•"/>
            </a:pPr>
            <a:endParaRPr lang="en-US" sz="1800" b="0" smtClean="0">
              <a:solidFill>
                <a:srgbClr val="EAEAEA"/>
              </a:solidFill>
              <a:latin typeface="Verdana" charset="0"/>
            </a:endParaRPr>
          </a:p>
        </p:txBody>
      </p:sp>
      <p:pic>
        <p:nvPicPr>
          <p:cNvPr id="503813" name="Picture 5" descr="LA2_zoom_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163" y="1355725"/>
            <a:ext cx="685641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3157" name="Picture 5" descr="sao-logo.tif"/>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33158" name="Picture 10" descr="cfa-banner1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3159" name="Text Box 6"/>
          <p:cNvSpPr txBox="1">
            <a:spLocks noChangeArrowheads="1"/>
          </p:cNvSpPr>
          <p:nvPr/>
        </p:nvSpPr>
        <p:spPr bwMode="auto">
          <a:xfrm>
            <a:off x="0" y="328613"/>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fontAlgn="base">
              <a:spcBef>
                <a:spcPct val="0"/>
              </a:spcBef>
              <a:spcAft>
                <a:spcPct val="0"/>
              </a:spcAft>
            </a:pPr>
            <a:r>
              <a:rPr lang="en-US" sz="3200" b="0" smtClean="0">
                <a:solidFill>
                  <a:srgbClr val="FFFF00"/>
                </a:solidFill>
                <a:cs typeface="Arial" charset="0"/>
              </a:rPr>
              <a:t>NO</a:t>
            </a:r>
            <a:r>
              <a:rPr lang="en-US" sz="3200" b="0" baseline="-25000" smtClean="0">
                <a:solidFill>
                  <a:srgbClr val="FFFF00"/>
                </a:solidFill>
                <a:cs typeface="Arial" charset="0"/>
              </a:rPr>
              <a:t>2</a:t>
            </a:r>
            <a:r>
              <a:rPr lang="en-US" sz="3200" b="0" smtClean="0">
                <a:solidFill>
                  <a:srgbClr val="FFFF00"/>
                </a:solidFill>
                <a:cs typeface="Arial" charset="0"/>
              </a:rPr>
              <a:t> - Los Angeles</a:t>
            </a:r>
          </a:p>
        </p:txBody>
      </p:sp>
    </p:spTree>
    <p:extLst>
      <p:ext uri="{BB962C8B-B14F-4D97-AF65-F5344CB8AC3E}">
        <p14:creationId xmlns:p14="http://schemas.microsoft.com/office/powerpoint/2010/main" val="255375128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03810"/>
                                        </p:tgtEl>
                                        <p:attrNameLst>
                                          <p:attrName>style.visibility</p:attrName>
                                        </p:attrNameLst>
                                      </p:cBhvr>
                                      <p:to>
                                        <p:strVal val="visible"/>
                                      </p:to>
                                    </p:set>
                                    <p:animEffect transition="in" filter="fade">
                                      <p:cBhvr>
                                        <p:cTn id="7" dur="500"/>
                                        <p:tgtEl>
                                          <p:spTgt spid="5038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503811"/>
                                        </p:tgtEl>
                                        <p:attrNameLst>
                                          <p:attrName>style.visibility</p:attrName>
                                        </p:attrNameLst>
                                      </p:cBhvr>
                                      <p:to>
                                        <p:strVal val="visible"/>
                                      </p:to>
                                    </p:set>
                                    <p:animEffect transition="in" filter="circle(in)">
                                      <p:cBhvr>
                                        <p:cTn id="12" dur="1000"/>
                                        <p:tgtEl>
                                          <p:spTgt spid="5038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03813"/>
                                        </p:tgtEl>
                                        <p:attrNameLst>
                                          <p:attrName>style.visibility</p:attrName>
                                        </p:attrNameLst>
                                      </p:cBhvr>
                                      <p:to>
                                        <p:strVal val="visible"/>
                                      </p:to>
                                    </p:set>
                                    <p:animEffect transition="in" filter="fade">
                                      <p:cBhvr>
                                        <p:cTn id="17" dur="1000"/>
                                        <p:tgtEl>
                                          <p:spTgt spid="503813"/>
                                        </p:tgtEl>
                                      </p:cBhvr>
                                    </p:animEffect>
                                  </p:childTnLst>
                                </p:cTn>
                              </p:par>
                            </p:childTnLst>
                          </p:cTn>
                        </p:par>
                        <p:par>
                          <p:cTn id="18" fill="hold" nodeType="afterGroup">
                            <p:stCondLst>
                              <p:cond delay="1000"/>
                            </p:stCondLst>
                            <p:childTnLst>
                              <p:par>
                                <p:cTn id="19" presetID="9" presetClass="emph" presetSubtype="0" nodeType="afterEffect">
                                  <p:stCondLst>
                                    <p:cond delay="0"/>
                                  </p:stCondLst>
                                  <p:childTnLst>
                                    <p:set>
                                      <p:cBhvr rctx="PPT">
                                        <p:cTn id="20" dur="indefinite"/>
                                        <p:tgtEl>
                                          <p:spTgt spid="503813"/>
                                        </p:tgtEl>
                                        <p:attrNameLst>
                                          <p:attrName>style.opacity</p:attrName>
                                        </p:attrNameLst>
                                      </p:cBhvr>
                                      <p:to>
                                        <p:strVal val="0.5"/>
                                      </p:to>
                                    </p:set>
                                    <p:animEffect filter="image" prLst="opacity: 0.5">
                                      <p:cBhvr rctx="IE">
                                        <p:cTn id="21" dur="indefinite"/>
                                        <p:tgtEl>
                                          <p:spTgt spid="503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TEMPO template</a:t>
            </a:r>
            <a:endParaRPr lang="en-US" sz="3200" dirty="0">
              <a:solidFill>
                <a:schemeClr val="bg1">
                  <a:lumMod val="85000"/>
                </a:schemeClr>
              </a:solidFil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2" name="Slide Number Placeholder 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71</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1389908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20648"/>
            <a:ext cx="5972807" cy="960120"/>
          </a:xfrm>
        </p:spPr>
        <p:txBody>
          <a:bodyPr/>
          <a:lstStyle/>
          <a:p>
            <a:r>
              <a:rPr lang="en-US" dirty="0" smtClean="0">
                <a:solidFill>
                  <a:schemeClr val="bg1">
                    <a:lumMod val="85000"/>
                  </a:schemeClr>
                </a:solidFill>
              </a:rPr>
              <a:t>Typical TEMPO-range spectra (from SCIAMACHY, 2002-2012)</a:t>
            </a:r>
            <a:endParaRPr lang="en-US" dirty="0">
              <a:solidFill>
                <a:schemeClr val="bg1">
                  <a:lumMod val="85000"/>
                </a:schemeClr>
              </a:solidFil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8</a:t>
            </a:fld>
            <a:endParaRPr lang="en-US" dirty="0">
              <a:solidFill>
                <a:prstClr val="black">
                  <a:tint val="75000"/>
                </a:prstClr>
              </a:solidFill>
              <a:latin typeface="Calibri"/>
            </a:endParaRPr>
          </a:p>
        </p:txBody>
      </p:sp>
      <p:pic>
        <p:nvPicPr>
          <p:cNvPr id="3" name="Picture 2" descr="scia-1-6-reflectance-with-TEMPO.PNG"/>
          <p:cNvPicPr>
            <a:picLocks noChangeAspect="1"/>
          </p:cNvPicPr>
          <p:nvPr/>
        </p:nvPicPr>
        <p:blipFill rotWithShape="1">
          <a:blip r:embed="rId2">
            <a:extLst>
              <a:ext uri="{28A0092B-C50C-407E-A947-70E740481C1C}">
                <a14:useLocalDpi xmlns:a14="http://schemas.microsoft.com/office/drawing/2010/main" val="0"/>
              </a:ext>
            </a:extLst>
          </a:blip>
          <a:srcRect l="8340" t="10742" r="13161" b="5161"/>
          <a:stretch/>
        </p:blipFill>
        <p:spPr>
          <a:xfrm>
            <a:off x="1028700" y="1054100"/>
            <a:ext cx="7052255" cy="5767425"/>
          </a:xfrm>
          <a:prstGeom prst="rect">
            <a:avLst/>
          </a:prstGeom>
        </p:spPr>
      </p:pic>
    </p:spTree>
    <p:extLst>
      <p:ext uri="{BB962C8B-B14F-4D97-AF65-F5344CB8AC3E}">
        <p14:creationId xmlns:p14="http://schemas.microsoft.com/office/powerpoint/2010/main" val="224453590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504825"/>
            <a:ext cx="8748713" cy="6225609"/>
          </a:xfrm>
          <a:prstGeom prst="rect">
            <a:avLst/>
          </a:prstGeom>
          <a:blipFill dpi="0" rotWithShape="0">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pic>
      <p:pic>
        <p:nvPicPr>
          <p:cNvPr id="394242" name="Picture 5" descr="sao-logo.tif"/>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94243" name="Picture 10" descr="cfa-banner1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solidFill>
                  <a:srgbClr val="000000"/>
                </a:solidFill>
                <a:latin typeface="Times New Roman"/>
              </a:rPr>
              <a:t>4/10/17</a:t>
            </a:r>
            <a:endParaRPr lang="en-US" dirty="0">
              <a:solidFill>
                <a:srgbClr val="000000"/>
              </a:solidFill>
              <a:latin typeface="Times New Roman"/>
            </a:endParaRPr>
          </a:p>
        </p:txBody>
      </p:sp>
      <p:sp>
        <p:nvSpPr>
          <p:cNvPr id="3" name="Slide Number Placeholder 2"/>
          <p:cNvSpPr>
            <a:spLocks noGrp="1"/>
          </p:cNvSpPr>
          <p:nvPr>
            <p:ph type="sldNum" sz="quarter" idx="12"/>
          </p:nvPr>
        </p:nvSpPr>
        <p:spPr/>
        <p:txBody>
          <a:bodyPr/>
          <a:lstStyle/>
          <a:p>
            <a:pPr>
              <a:defRPr/>
            </a:pPr>
            <a:fld id="{BE9AF729-E066-444A-82CF-4340BF940C80}" type="slidenum">
              <a:rPr lang="en-US" smtClean="0">
                <a:solidFill>
                  <a:srgbClr val="000000"/>
                </a:solidFill>
              </a:rPr>
              <a:pPr>
                <a:defRPr/>
              </a:pPr>
              <a:t>9</a:t>
            </a:fld>
            <a:endParaRPr lang="en-US" dirty="0">
              <a:solidFill>
                <a:srgbClr val="000000"/>
              </a:solidFill>
            </a:endParaRPr>
          </a:p>
        </p:txBody>
      </p:sp>
    </p:spTree>
    <p:extLst>
      <p:ext uri="{BB962C8B-B14F-4D97-AF65-F5344CB8AC3E}">
        <p14:creationId xmlns:p14="http://schemas.microsoft.com/office/powerpoint/2010/main" val="365036906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a:ln>
              <a:noFill/>
            </a:ln>
            <a:solidFill>
              <a:schemeClr val="accent2"/>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a:ln>
              <a:noFill/>
            </a:ln>
            <a:solidFill>
              <a:schemeClr val="accent2"/>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6804</TotalTime>
  <Words>5194</Words>
  <Application>Microsoft Macintosh PowerPoint</Application>
  <PresentationFormat>On-screen Show (4:3)</PresentationFormat>
  <Paragraphs>785</Paragraphs>
  <Slides>71</Slides>
  <Notes>34</Notes>
  <HiddenSlides>0</HiddenSlides>
  <MMClips>0</MMClips>
  <ScaleCrop>false</ScaleCrop>
  <HeadingPairs>
    <vt:vector size="6" baseType="variant">
      <vt:variant>
        <vt:lpstr>Theme</vt:lpstr>
      </vt:variant>
      <vt:variant>
        <vt:i4>26</vt:i4>
      </vt:variant>
      <vt:variant>
        <vt:lpstr>Embedded OLE Servers</vt:lpstr>
      </vt:variant>
      <vt:variant>
        <vt:i4>1</vt:i4>
      </vt:variant>
      <vt:variant>
        <vt:lpstr>Slide Titles</vt:lpstr>
      </vt:variant>
      <vt:variant>
        <vt:i4>71</vt:i4>
      </vt:variant>
    </vt:vector>
  </HeadingPairs>
  <TitlesOfParts>
    <vt:vector size="98" baseType="lpstr">
      <vt:lpstr>Office Theme</vt:lpstr>
      <vt:lpstr>Default Design</vt:lpstr>
      <vt:lpstr>1_Default Design</vt:lpstr>
      <vt:lpstr>Cliff</vt:lpstr>
      <vt:lpstr>3_Cliff</vt:lpstr>
      <vt:lpstr>2_Default Design</vt:lpstr>
      <vt:lpstr>13_Default Design</vt:lpstr>
      <vt:lpstr>16_Default Design</vt:lpstr>
      <vt:lpstr>3_Office Theme</vt:lpstr>
      <vt:lpstr>11_Default Design</vt:lpstr>
      <vt:lpstr>8_Default Design</vt:lpstr>
      <vt:lpstr>6_Office Theme</vt:lpstr>
      <vt:lpstr>13_Office Theme</vt:lpstr>
      <vt:lpstr>1_Office Theme</vt:lpstr>
      <vt:lpstr>15_Office Theme</vt:lpstr>
      <vt:lpstr>3_Default Design</vt:lpstr>
      <vt:lpstr>4_Default Design</vt:lpstr>
      <vt:lpstr>5_Default Design</vt:lpstr>
      <vt:lpstr>12_Office Theme</vt:lpstr>
      <vt:lpstr>16_Office Theme</vt:lpstr>
      <vt:lpstr>4_Office Theme</vt:lpstr>
      <vt:lpstr>5_Office Theme</vt:lpstr>
      <vt:lpstr>6_Default Design</vt:lpstr>
      <vt:lpstr>4_Cliff</vt:lpstr>
      <vt:lpstr>11_Office Theme</vt:lpstr>
      <vt:lpstr>2_Office Theme</vt:lpstr>
      <vt:lpstr>Equation</vt:lpstr>
      <vt:lpstr>PowerPoint Presentation</vt:lpstr>
      <vt:lpstr>PowerPoint Presentation</vt:lpstr>
      <vt:lpstr>PowerPoint Presentation</vt:lpstr>
      <vt:lpstr>Low Earth orbit: Sun-synchronous nadir heritage</vt:lpstr>
      <vt:lpstr>Our first: ESA Global Ozone Monitoring Experiment</vt:lpstr>
      <vt:lpstr>PowerPoint Presentation</vt:lpstr>
      <vt:lpstr>Typical TEMPO-range spectra (from ESA GOME-1)</vt:lpstr>
      <vt:lpstr>Typical TEMPO-range spectra (from SCIAMACHY, 2002-2012)</vt:lpstr>
      <vt:lpstr>PowerPoint Presentation</vt:lpstr>
      <vt:lpstr>LEO measurement capability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Now in press!</vt:lpstr>
      <vt:lpstr>PowerPoint Presentation</vt:lpstr>
      <vt:lpstr>Hourly atmospheric pollution from geostationary Earth orbit </vt:lpstr>
      <vt:lpstr>Global pollution monitoring constellation</vt:lpstr>
      <vt:lpstr>TEMPO science questions</vt:lpstr>
      <vt:lpstr>PowerPoint Presentation</vt:lpstr>
      <vt:lpstr>PowerPoint Presentation</vt:lpstr>
      <vt:lpstr>TEMPO status</vt:lpstr>
      <vt:lpstr>TEMPO instrument concept</vt:lpstr>
      <vt:lpstr>Instrument layout</vt:lpstr>
      <vt:lpstr>Baseline and threshold  data products</vt:lpstr>
      <vt:lpstr>XL ozone profile retrievals</vt:lpstr>
      <vt:lpstr>TEMPO mission concept</vt:lpstr>
      <vt:lpstr>Geostationary orbit opportunities of interest</vt:lpstr>
      <vt:lpstr>The view from GEO</vt:lpstr>
      <vt:lpstr>TEMPO hourly NO2 sweep</vt:lpstr>
      <vt:lpstr>PowerPoint Presentation</vt:lpstr>
      <vt:lpstr>Coverage comparisons</vt:lpstr>
      <vt:lpstr>Los Angeles coverage</vt:lpstr>
      <vt:lpstr>Mexico City coverage</vt:lpstr>
      <vt:lpstr>TEMPO footprint (GEO at 100º W)</vt:lpstr>
      <vt:lpstr>www.epa.gov/rsig</vt:lpstr>
      <vt:lpstr>Data products, science studies (the Green Paper), special operations</vt:lpstr>
      <vt:lpstr>Traffic, biomass burning</vt:lpstr>
      <vt:lpstr>NOx studies</vt:lpstr>
      <vt:lpstr>Halogens</vt:lpstr>
      <vt:lpstr>Spectral indicators</vt:lpstr>
      <vt:lpstr>Air quality and health</vt:lpstr>
      <vt:lpstr>Clouds and aerosols</vt:lpstr>
      <vt:lpstr>Oversampling Lei Zhu et al., 2014</vt:lpstr>
      <vt:lpstr>City lights spectroscopic signatures</vt:lpstr>
      <vt:lpstr>The end! Thanks to NASA, ESA, Ball Aerospace &amp; Technologies Corp., The Boeing Company</vt:lpstr>
      <vt:lpstr>Backups</vt:lpstr>
      <vt:lpstr>A day in the life</vt:lpstr>
      <vt:lpstr>AQ indices</vt:lpstr>
      <vt:lpstr>TEMPO launch algorithms</vt:lpstr>
      <vt:lpstr>PowerPoint Presentation</vt:lpstr>
      <vt:lpstr>TEMPO measurements will capture the diurnal cycle of pollutant emissions</vt:lpstr>
      <vt:lpstr>TEMPO measurements will capture the diurnal cycle of pollutant emissions</vt:lpstr>
      <vt:lpstr>PowerPoint Presentation</vt:lpstr>
      <vt:lpstr>PowerPoint Presentation</vt:lpstr>
      <vt:lpstr>PowerPoint Presentation</vt:lpstr>
      <vt:lpstr>PowerPoint Presentation</vt:lpstr>
      <vt:lpstr>PowerPoint Presentation</vt:lpstr>
      <vt:lpstr>GEOS-CHEM global 3D tropospheric chemistry and transport model</vt:lpstr>
      <vt:lpstr>PowerPoint Presentation</vt:lpstr>
      <vt:lpstr>PowerPoint Presentation</vt:lpstr>
      <vt:lpstr>AMF example: H2CO over Tennessee</vt:lpstr>
      <vt:lpstr>PowerPoint Presentation</vt:lpstr>
      <vt:lpstr>TEMPO template</vt:lpstr>
    </vt:vector>
  </TitlesOfParts>
  <Company>Smithsonian Astrophysical Observatory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Chance</dc:creator>
  <cp:lastModifiedBy>Kelly Chance</cp:lastModifiedBy>
  <cp:revision>80</cp:revision>
  <cp:lastPrinted>2017-03-07T22:04:59Z</cp:lastPrinted>
  <dcterms:created xsi:type="dcterms:W3CDTF">2017-03-03T20:23:31Z</dcterms:created>
  <dcterms:modified xsi:type="dcterms:W3CDTF">2017-05-05T18:32:10Z</dcterms:modified>
</cp:coreProperties>
</file>