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3" r:id="rId2"/>
    <p:sldMasterId id="2147483679" r:id="rId3"/>
    <p:sldMasterId id="2147483708" r:id="rId4"/>
    <p:sldMasterId id="2147483757" r:id="rId5"/>
    <p:sldMasterId id="2147483773" r:id="rId6"/>
    <p:sldMasterId id="2147483782" r:id="rId7"/>
    <p:sldMasterId id="2147483790" r:id="rId8"/>
    <p:sldMasterId id="2147483799" r:id="rId9"/>
  </p:sldMasterIdLst>
  <p:notesMasterIdLst>
    <p:notesMasterId r:id="rId35"/>
  </p:notesMasterIdLst>
  <p:handoutMasterIdLst>
    <p:handoutMasterId r:id="rId36"/>
  </p:handoutMasterIdLst>
  <p:sldIdLst>
    <p:sldId id="502" r:id="rId10"/>
    <p:sldId id="516" r:id="rId11"/>
    <p:sldId id="533" r:id="rId12"/>
    <p:sldId id="477" r:id="rId13"/>
    <p:sldId id="534" r:id="rId14"/>
    <p:sldId id="525" r:id="rId15"/>
    <p:sldId id="530" r:id="rId16"/>
    <p:sldId id="531" r:id="rId17"/>
    <p:sldId id="532" r:id="rId18"/>
    <p:sldId id="412" r:id="rId19"/>
    <p:sldId id="526" r:id="rId20"/>
    <p:sldId id="501" r:id="rId21"/>
    <p:sldId id="529" r:id="rId22"/>
    <p:sldId id="523" r:id="rId23"/>
    <p:sldId id="524" r:id="rId24"/>
    <p:sldId id="527" r:id="rId25"/>
    <p:sldId id="495" r:id="rId26"/>
    <p:sldId id="491" r:id="rId27"/>
    <p:sldId id="528" r:id="rId28"/>
    <p:sldId id="535" r:id="rId29"/>
    <p:sldId id="536" r:id="rId30"/>
    <p:sldId id="537" r:id="rId31"/>
    <p:sldId id="540" r:id="rId32"/>
    <p:sldId id="521" r:id="rId33"/>
    <p:sldId id="423" r:id="rId3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908"/>
    <a:srgbClr val="FF633F"/>
    <a:srgbClr val="60E5E4"/>
    <a:srgbClr val="56D3E5"/>
    <a:srgbClr val="FFFF99"/>
    <a:srgbClr val="0000A9"/>
    <a:srgbClr val="D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3" autoAdjust="0"/>
    <p:restoredTop sz="99761" autoAdjust="0"/>
  </p:normalViewPr>
  <p:slideViewPr>
    <p:cSldViewPr snapToGrid="0" snapToObjects="1">
      <p:cViewPr varScale="1">
        <p:scale>
          <a:sx n="99" d="100"/>
          <a:sy n="99" d="100"/>
        </p:scale>
        <p:origin x="-1240" y="-104"/>
      </p:cViewPr>
      <p:guideLst>
        <p:guide orient="horz" pos="1695"/>
        <p:guide pos="23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FC760B-9890-E842-A713-EB448D2A7118}" type="datetimeFigureOut">
              <a:rPr lang="en-US" smtClean="0"/>
              <a:t>1/19/16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574D13-B0B8-C04B-AA2F-39F6D9D4DA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737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DE2623-D16B-CD4C-ACE8-BC0236EAA7D7}" type="datetimeFigureOut">
              <a:rPr lang="en-US" smtClean="0"/>
              <a:t>1/19/16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21A562-6C37-CE41-99D8-994A808E3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06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Relationship Id="rId3" Type="http://schemas.openxmlformats.org/officeDocument/2006/relationships/hyperlink" Target="http://www.star.nesdis.noaa.gov/star/AQ_goesaod.php" TargetMode="Externa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39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 – W of</a:t>
            </a:r>
            <a:r>
              <a:rPr lang="en-US" baseline="0" dirty="0" smtClean="0"/>
              <a:t> 1250 steps </a:t>
            </a:r>
          </a:p>
          <a:p>
            <a:r>
              <a:rPr lang="en-US" baseline="0" dirty="0" smtClean="0"/>
              <a:t>and 2000  N-S that is 2.5 million spectra every hour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example</a:t>
            </a:r>
            <a:r>
              <a:rPr lang="en-US" baseline="0" dirty="0" smtClean="0"/>
              <a:t> of TEMPO hourly scans showing the FOR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50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we are at 100 degree WEST</a:t>
            </a:r>
          </a:p>
          <a:p>
            <a:r>
              <a:rPr lang="en-US" dirty="0" smtClean="0"/>
              <a:t>then</a:t>
            </a:r>
            <a:r>
              <a:rPr lang="en-US" baseline="0" dirty="0" smtClean="0"/>
              <a:t> TEMPO spatial footprint for different locations within the FOR are shown  here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GSA = Ground Sample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list of the baseline products that was mentioned briefly</a:t>
            </a:r>
            <a:r>
              <a:rPr lang="en-US" baseline="0" dirty="0" smtClean="0"/>
              <a:t> before</a:t>
            </a:r>
          </a:p>
          <a:p>
            <a:r>
              <a:rPr lang="en-US" baseline="0" dirty="0" smtClean="0"/>
              <a:t>The baseline data products include surface ozone FREE TROPOSHERE TOTAL OZONE H2CO SO2 C2H2O@ </a:t>
            </a:r>
          </a:p>
          <a:p>
            <a:r>
              <a:rPr lang="en-US" baseline="0" dirty="0" smtClean="0"/>
              <a:t>SOC = stratospheric ozone column</a:t>
            </a:r>
          </a:p>
          <a:p>
            <a:r>
              <a:rPr lang="en-US" baseline="0" dirty="0" smtClean="0"/>
              <a:t>AOD = Aerosol optical depth </a:t>
            </a:r>
          </a:p>
          <a:p>
            <a:r>
              <a:rPr lang="en-US" baseline="0" dirty="0" smtClean="0"/>
              <a:t>AAOD = Aerosol absorption optical depth</a:t>
            </a:r>
          </a:p>
          <a:p>
            <a:r>
              <a:rPr lang="en-US" baseline="0" dirty="0" smtClean="0"/>
              <a:t>AI = Aerosol index</a:t>
            </a:r>
          </a:p>
          <a:p>
            <a:r>
              <a:rPr lang="en-US" baseline="0" dirty="0" smtClean="0"/>
              <a:t>CF = cloud fraction</a:t>
            </a:r>
          </a:p>
          <a:p>
            <a:r>
              <a:rPr lang="en-US" baseline="0" dirty="0" smtClean="0"/>
              <a:t>CTP = cloud top pressure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945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Multi-scale Air Quality (CMAQ) model output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We see model output</a:t>
            </a:r>
            <a:r>
              <a:rPr lang="en-US" baseline="0" dirty="0" smtClean="0"/>
              <a:t> for June 22 and 23 of 2005 and one OMI measurement for each one the the two days.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the CMAQ simulations there is a strong diurnal variations. These variations cannot cannot be resolved with OMI where one 1 point is measurement at the daily minimum. TEMPO on the other hand will be able to resolves these diurnal variations.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based on OMI NO2 observations where</a:t>
            </a:r>
            <a:r>
              <a:rPr lang="en-US" baseline="0" dirty="0" smtClean="0"/>
              <a:t> months worth of data were combined to produce this image. TEMPO will be able to produce such a map within 1 hour.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43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box represents the TEMPO spatial footprint over DC. TEMPO will observe DC</a:t>
            </a:r>
            <a:r>
              <a:rPr lang="en-US" baseline="0" dirty="0" smtClean="0"/>
              <a:t> at this resolution every hour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56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61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EPA = Environmental Protection Agency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Remote Sensing Information Gateway (RSIG)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RSIG allows for quick and easy access to subsets of multi-terabyte, environmental datasets via an interactive, Web browser-based application.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RSIG also allows users to integrate their selected datasets into a unified visualization. The user can tap into a wide range of key environmental models and data, such as NASA's Moderate Resolution Imaging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Spectroradiometer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(MODIS), the Environmental Protection Agency's (EPA) Community Multi-scale Air Quality (CMAQ) model output, National Environmental Satellite, Data, and Information Service (NESDIS) biomass burning data, and ground station measurements from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AIRNow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EPA's Air Quality System (AQS).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image is based on new data from GOES-GASP Geostationary US-coverage satellite 4km Aerosol Optical Depth data. </a:t>
            </a:r>
            <a:r>
              <a:rPr lang="en-US" sz="120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GOES-GASP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112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box represents the TEMPO spatial footprint over Mexico</a:t>
            </a:r>
            <a:r>
              <a:rPr lang="en-US" baseline="0" dirty="0" smtClean="0"/>
              <a:t> City</a:t>
            </a:r>
            <a:r>
              <a:rPr lang="en-US" dirty="0" smtClean="0"/>
              <a:t>. TEMPO will observe Mexico</a:t>
            </a:r>
            <a:r>
              <a:rPr lang="en-US" baseline="0" dirty="0" smtClean="0"/>
              <a:t> City at this resolution every hour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dirty="0" smtClean="0">
                <a:latin typeface="Calibri" charset="0"/>
              </a:rPr>
              <a:t>NET =</a:t>
            </a:r>
            <a:r>
              <a:rPr lang="en-US" altLang="ja-JP" baseline="0" dirty="0" smtClean="0">
                <a:latin typeface="Calibri" charset="0"/>
              </a:rPr>
              <a:t> not earlier than</a:t>
            </a:r>
            <a:endParaRPr lang="ja-JP" alt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 – W of</a:t>
            </a:r>
            <a:r>
              <a:rPr lang="en-US" baseline="0" dirty="0" smtClean="0"/>
              <a:t> 1250 steps </a:t>
            </a:r>
          </a:p>
          <a:p>
            <a:r>
              <a:rPr lang="en-US" baseline="0" dirty="0" smtClean="0"/>
              <a:t>and 2000  N-S that is 2.5 million spectra every hour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example</a:t>
            </a:r>
            <a:r>
              <a:rPr lang="en-US" baseline="0" dirty="0" smtClean="0"/>
              <a:t> of TEMPO hourly scans showing the FOR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50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we are at 55 degree EAST</a:t>
            </a:r>
          </a:p>
          <a:p>
            <a:r>
              <a:rPr lang="en-US" smtClean="0"/>
              <a:t>then</a:t>
            </a:r>
            <a:r>
              <a:rPr lang="en-US" baseline="0" smtClean="0"/>
              <a:t> ME-TEMPO </a:t>
            </a:r>
            <a:r>
              <a:rPr lang="en-US" baseline="0" dirty="0" smtClean="0"/>
              <a:t>spatial footprint for different locations within the FOR are shown  here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GSA = Ground Sample Area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location      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          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     E/W size N/S size E/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WxN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/S GSA (Ground Sample Area)             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          Center of FOR     55.00     25.00      4.52      1.74      7.87      7.87</a:t>
            </a: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  Sharjah     55.39     25.36      4.52      1.75      7.91      7.91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    Mecca     39.82     21.42      4.77      1.69      8.08      8.01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   </a:t>
            </a:r>
            <a:r>
              <a:rPr lang="tr-T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Riyadh</a:t>
            </a:r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46.72     24.63      4.60      1.74      8.01      7.98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    Dubai     55.33     24.95      4.52      1.74      7.87      7.87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   </a:t>
            </a:r>
            <a:r>
              <a:rPr lang="tr-T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Muscat</a:t>
            </a:r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58.54     23.61      4.53      1.71      7.76      7.75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   </a:t>
            </a:r>
            <a:r>
              <a:rPr lang="de-DE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Tehran</a:t>
            </a: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51.42     35.70      4.61      2.06      9.50      9.49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   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Cairo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31.23     30.05      5.26      1.97     10.36      9.90</a:t>
            </a: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 Jerusalem     35.22     31.78      5.05      1.99     10.07      9.73</a:t>
            </a: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  </a:t>
            </a:r>
            <a:r>
              <a:rPr lang="fi-FI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Baghdad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44.42     33.33      4.71      1.99      9.39      9.29</a:t>
            </a: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   Ankara     32.86     39.93      5.27      2.39     12.61     11.82</a:t>
            </a:r>
          </a:p>
          <a:p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  </a:t>
            </a:r>
            <a:r>
              <a:rPr lang="tr-T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Istanbul</a:t>
            </a:r>
            <a:r>
              <a:rPr lang="tr-T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 28.95     41.01      5.57      2.52     14.05     12.77</a:t>
            </a:r>
          </a:p>
          <a:p>
            <a:r>
              <a:rPr lang="pl-PL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            New Delhi     77.21     28.61      5.15      1.91      9.82      9.48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61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21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3C49DD-97FF-4EAA-8BFA-91C9C39E1AF8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" pitchFamily="-112" charset="0"/>
              </a:rPr>
              <a:t>CEOS</a:t>
            </a:r>
            <a:r>
              <a:rPr lang="en-US" baseline="0" dirty="0" smtClean="0">
                <a:latin typeface="Times" pitchFamily="-112" charset="0"/>
              </a:rPr>
              <a:t> = Committee on Earth Observation Satellites</a:t>
            </a:r>
          </a:p>
          <a:p>
            <a:pPr eaLnBrk="1" hangingPunct="1"/>
            <a:endParaRPr lang="en-US" dirty="0" smtClean="0">
              <a:latin typeface="Times" pitchFamily="-11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Host Award 3/15 --- Contract by May 2015</a:t>
            </a:r>
          </a:p>
          <a:p>
            <a:r>
              <a:rPr lang="en-US" dirty="0" smtClean="0"/>
              <a:t>PDR late July 2014</a:t>
            </a:r>
          </a:p>
          <a:p>
            <a:r>
              <a:rPr lang="en-US" dirty="0" smtClean="0"/>
              <a:t>CDR June</a:t>
            </a:r>
            <a:r>
              <a:rPr lang="en-US" baseline="0" dirty="0" smtClean="0"/>
              <a:t> 2015</a:t>
            </a:r>
          </a:p>
          <a:p>
            <a:r>
              <a:rPr lang="en-US" baseline="0" dirty="0" smtClean="0"/>
              <a:t>Instrument Complete May 2017</a:t>
            </a:r>
          </a:p>
          <a:p>
            <a:r>
              <a:rPr lang="en-US" baseline="0" dirty="0" smtClean="0"/>
              <a:t>Instrument delivery to S/C November 2017</a:t>
            </a:r>
          </a:p>
          <a:p>
            <a:r>
              <a:rPr lang="en-US" baseline="0" dirty="0" smtClean="0"/>
              <a:t>Launch NET November 2018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94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Joe our division administrator and where he is is where the satellite would be in GEO </a:t>
            </a:r>
          </a:p>
          <a:p>
            <a:r>
              <a:rPr lang="en-US" baseline="0" dirty="0" smtClean="0"/>
              <a:t>We will be about 36000 KM away from Earth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an example of TEMPO spectra for selected surfaces. This is from</a:t>
            </a:r>
            <a:r>
              <a:rPr lang="en-US" baseline="0" dirty="0" smtClean="0"/>
              <a:t> GOME-1 </a:t>
            </a:r>
          </a:p>
          <a:p>
            <a:r>
              <a:rPr lang="en-US" baseline="0" dirty="0" smtClean="0"/>
              <a:t>The dashed lines present the TEMPO two detectors</a:t>
            </a:r>
          </a:p>
          <a:p>
            <a:r>
              <a:rPr lang="en-US" baseline="0" dirty="0" smtClean="0"/>
              <a:t>We can see some of the products that TEMPO will measure including the vegetation red edge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A562-6C37-CE41-99D8-994A808E333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839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jp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jp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jp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jp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7.jp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8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6636-75F1-C94E-8902-390190C2BA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1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5F8C-AFF0-2C4F-92E7-2E1677088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30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14C1-6901-BF43-80DE-B3F7186D97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6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3070-96D0-704A-AE04-A203F0D341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89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DA735-46DB-5443-BF80-BA58BA3F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3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5113-FB9A-AC40-ABC8-4DFDF41523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50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1A2C-5E41-E942-A7B9-24002271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13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5BD9-1BAF-CB4B-ABD3-0F4B17E8D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87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2749-1743-E24D-A5E3-3AAF8280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8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929B-9AD9-AF43-830D-E91770925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6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6/17/14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0025" y="1158875"/>
            <a:ext cx="8704263" cy="53609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92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99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96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43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806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562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260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4916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23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36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7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6/17/14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09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081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580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652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28918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01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258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01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143000"/>
            <a:ext cx="8991600" cy="5410200"/>
          </a:xfrm>
          <a:prstGeom prst="rect">
            <a:avLst/>
          </a:prstGeom>
        </p:spPr>
        <p:txBody>
          <a:bodyPr lIns="91326" tIns="45664" rIns="91326" bIns="45664"/>
          <a:lstStyle>
            <a:lvl1pPr marL="342484" indent="-342484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038" indent="-285404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186292"/>
            <a:ext cx="6270455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6/17/14</a:t>
            </a:r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86AE945-6537-434A-852D-82A287E37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6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6/17/14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EB325B7-BE2F-E44F-9339-8DD6E6AD7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84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EMPO ppt Banner v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72" y="274638"/>
            <a:ext cx="59728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6/17/14</a:t>
            </a:r>
            <a:endParaRPr lang="en-US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4442FC-C654-E44A-A663-725279F4C8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72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95767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/>
          <p:cNvSpPr txBox="1">
            <a:spLocks/>
          </p:cNvSpPr>
          <p:nvPr userDrawn="1"/>
        </p:nvSpPr>
        <p:spPr>
          <a:xfrm>
            <a:off x="0" y="3101976"/>
            <a:ext cx="9144000" cy="646113"/>
          </a:xfrm>
          <a:prstGeom prst="rect">
            <a:avLst/>
          </a:prstGeom>
        </p:spPr>
        <p:txBody>
          <a:bodyPr lIns="91326" tIns="45664" rIns="91326" bIns="45664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64688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26" tIns="45664" rIns="91326" bIns="45664" anchor="ctr"/>
          <a:lstStyle/>
          <a:p>
            <a:pPr algn="ctr" defTabSz="456633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7" descr="TEMPO Logo FINAL med re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8" y="2511426"/>
            <a:ext cx="19272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05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17F8D5CB-F081-0044-A0CB-882F132F8FAA}" type="slidenum">
              <a:rPr lang="en-US" sz="100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pPr algn="r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/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221746" y="196747"/>
            <a:ext cx="6679410" cy="64633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09800" y="6629400"/>
            <a:ext cx="47244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TEMPO SRR/MDR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>
          <a:xfrm>
            <a:off x="12714" y="6629400"/>
            <a:ext cx="2133600" cy="22965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/>
              <a:t>12-13 November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5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3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lIns="91326" tIns="45664" rIns="91326" bIns="45664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0026" y="1158875"/>
            <a:ext cx="8704263" cy="536098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386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lIns="91326" tIns="45664" rIns="91326" bIns="45664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2322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8"/>
            <a:ext cx="9144000" cy="646331"/>
          </a:xfrm>
          <a:prstGeom prst="rect">
            <a:avLst/>
          </a:prstGeom>
        </p:spPr>
        <p:txBody>
          <a:bodyPr vert="horz" lIns="91326" tIns="45664" rIns="91326" bIns="45664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5988693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55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72" y="274638"/>
            <a:ext cx="59728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83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72" y="274638"/>
            <a:ext cx="59728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196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9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72" y="274638"/>
            <a:ext cx="59728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155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81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25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6277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1128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091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86675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440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966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0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9EB7-37CD-184F-8177-10F4323B8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14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802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4187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9989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58705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819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96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00025" y="1158875"/>
            <a:ext cx="8704263" cy="53609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435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28" y="0"/>
            <a:ext cx="6231987" cy="964406"/>
          </a:xfrm>
          <a:prstGeom prst="rect">
            <a:avLst/>
          </a:prstGeom>
        </p:spPr>
        <p:txBody>
          <a:bodyPr vert="horz"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251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629882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5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D43C-9671-9142-B952-87839909E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730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3/14/13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TEMPO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4669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17F8D5CB-F081-0044-A0CB-882F132F8FAA}" type="slidenum">
              <a:rPr lang="en-US" sz="100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pPr algn="r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/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221746" y="196747"/>
            <a:ext cx="6679410" cy="64633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2209800" y="6629400"/>
            <a:ext cx="47244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TEMPO SRR/MDR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934200" y="6629400"/>
            <a:ext cx="2133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DCE6D5B-4AB6-3147-B0D9-B784D301F89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>
          <a:xfrm>
            <a:off x="12714" y="6629400"/>
            <a:ext cx="2133600" cy="22965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12-13 November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350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12-13 November 2013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TEMPO SRR/MDR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A24BC-7C24-D948-A9D4-702D9310C26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873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BC80-3139-074B-9352-BBD952473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B7AA-7926-BD49-9304-5C26217F09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5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theme" Target="../theme/theme3.xml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theme" Target="../theme/theme4.xml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theme" Target="../theme/theme5.xml"/><Relationship Id="rId10" Type="http://schemas.openxmlformats.org/officeDocument/2006/relationships/image" Target="../media/image6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theme" Target="../theme/theme6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theme" Target="../theme/theme7.xml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theme" Target="../theme/theme8.xml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theme" Target="../theme/theme9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623554"/>
            <a:ext cx="28956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623554"/>
            <a:ext cx="2133600" cy="228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8EB1-4DC2-B445-862E-7D59106F092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623554"/>
            <a:ext cx="21336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6/17/14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9" r:id="rId2"/>
    <p:sldLayoutId id="2147483660" r:id="rId3"/>
    <p:sldLayoutId id="2147483653" r:id="rId4"/>
    <p:sldLayoutId id="2147483661" r:id="rId5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B05002-7CF6-7743-BD24-A5E601EC20A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 descr="volcano-pix1"/>
          <p:cNvPicPr>
            <a:picLocks noChangeAspect="1" noChangeArrowheads="1"/>
          </p:cNvPicPr>
          <p:nvPr userDrawn="1"/>
        </p:nvPicPr>
        <p:blipFill>
          <a:blip r:embed="rId17">
            <a:lum bright="5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21487" r="15572" b="21487"/>
          <a:stretch>
            <a:fillRect/>
          </a:stretch>
        </p:blipFill>
        <p:spPr bwMode="auto">
          <a:xfrm>
            <a:off x="-1588" y="0"/>
            <a:ext cx="91424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93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49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008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EMPO ppt Banner v6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"/>
            <a:ext cx="91440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713" y="6504012"/>
            <a:ext cx="21336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r>
              <a:rPr lang="en-US" smtClean="0"/>
              <a:t>6/17/14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713" y="6504012"/>
            <a:ext cx="28956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850" y="6504012"/>
            <a:ext cx="2133600" cy="365125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6633">
              <a:defRPr/>
            </a:pPr>
            <a:fld id="{76E34F2A-343A-E342-9C99-2B5AF9C594C3}" type="slidenum">
              <a:rPr lang="en-US"/>
              <a:pPr defTabSz="456633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38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98" r:id="rId8"/>
  </p:sldLayoutIdLst>
  <p:hf sldNum="0" hdr="0" ftr="0"/>
  <p:txStyles>
    <p:titleStyle>
      <a:lvl1pPr algn="ctr" defTabSz="45663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633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274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920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557" algn="ctr" defTabSz="45663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484" indent="-342484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038" indent="-285404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59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233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880" indent="-228316" algn="l" defTabSz="45663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1517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52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4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26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3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4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57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36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7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1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623554"/>
            <a:ext cx="2895600" cy="234446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33"/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623578"/>
            <a:ext cx="2133600" cy="228989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33"/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45663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623554"/>
            <a:ext cx="2133600" cy="234446"/>
          </a:xfrm>
          <a:prstGeom prst="rect">
            <a:avLst/>
          </a:prstGeom>
        </p:spPr>
        <p:txBody>
          <a:bodyPr vert="horz" lIns="91326" tIns="45664" rIns="91326" bIns="4566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633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algn="ctr" defTabSz="4566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84" indent="-342484" algn="l" defTabSz="45663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38" indent="-285404" algn="l" defTabSz="45663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93" indent="-228316" algn="l" defTabSz="45663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233" indent="-228316" algn="l" defTabSz="45663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880" indent="-228316" algn="l" defTabSz="45663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517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152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794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426" indent="-228316" algn="l" defTabSz="45663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33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4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2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57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9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36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70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12" algn="l" defTabSz="4566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49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121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623554"/>
            <a:ext cx="28956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010400" y="6623554"/>
            <a:ext cx="2133600" cy="228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623554"/>
            <a:ext cx="2133600" cy="234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11/12/13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94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jpeg"/><Relationship Id="rId14" Type="http://schemas.openxmlformats.org/officeDocument/2006/relationships/image" Target="../media/image38.emf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emf"/><Relationship Id="rId7" Type="http://schemas.openxmlformats.org/officeDocument/2006/relationships/image" Target="../media/image31.jpe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239980" y="1128168"/>
            <a:ext cx="5910122" cy="479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2700" b="1" dirty="0" smtClean="0">
                <a:solidFill>
                  <a:srgbClr val="000090"/>
                </a:solidFill>
                <a:cs typeface="Arial" charset="0"/>
              </a:rPr>
              <a:t>Implementation of Tropospheric Emissions: Monitoring of </a:t>
            </a:r>
          </a:p>
          <a:p>
            <a:pPr algn="r" eaLnBrk="1" hangingPunct="1"/>
            <a:r>
              <a:rPr lang="en-US" sz="2700" b="1" dirty="0" smtClean="0">
                <a:solidFill>
                  <a:srgbClr val="000090"/>
                </a:solidFill>
                <a:cs typeface="Arial" charset="0"/>
              </a:rPr>
              <a:t>Pollution (TEMPO)</a:t>
            </a:r>
            <a:endParaRPr lang="en-US" sz="2700" b="1" dirty="0">
              <a:solidFill>
                <a:srgbClr val="000090"/>
              </a:solidFill>
              <a:cs typeface="Arial" charset="0"/>
            </a:endParaRPr>
          </a:p>
          <a:p>
            <a:pPr algn="r" eaLnBrk="1" hangingPunct="1"/>
            <a:r>
              <a:rPr lang="en-US" sz="2000" dirty="0" smtClean="0">
                <a:solidFill>
                  <a:srgbClr val="000090"/>
                </a:solidFill>
                <a:cs typeface="Arial" charset="0"/>
              </a:rPr>
              <a:t/>
            </a:r>
            <a:br>
              <a:rPr lang="en-US" sz="2000" dirty="0" smtClean="0">
                <a:solidFill>
                  <a:srgbClr val="000090"/>
                </a:solidFill>
                <a:cs typeface="Arial" charset="0"/>
              </a:rPr>
            </a:br>
            <a:endParaRPr lang="en-US" sz="2200" dirty="0" smtClean="0">
              <a:solidFill>
                <a:srgbClr val="000090"/>
              </a:solidFill>
              <a:cs typeface="Arial" charset="0"/>
            </a:endParaRPr>
          </a:p>
          <a:p>
            <a:pPr algn="r" eaLnBrk="1" hangingPunct="1"/>
            <a:r>
              <a:rPr lang="en-US" sz="2200" b="1" dirty="0">
                <a:solidFill>
                  <a:srgbClr val="0000A9"/>
                </a:solidFill>
                <a:cs typeface="Arial" charset="0"/>
              </a:rPr>
              <a:t>Raid M. </a:t>
            </a:r>
            <a:r>
              <a:rPr lang="en-US" sz="2200" b="1" dirty="0" smtClean="0">
                <a:solidFill>
                  <a:srgbClr val="0000A9"/>
                </a:solidFill>
                <a:cs typeface="Arial" charset="0"/>
              </a:rPr>
              <a:t>Suleiman,</a:t>
            </a:r>
            <a:r>
              <a:rPr lang="en-US" sz="2200" b="1" dirty="0" smtClean="0">
                <a:solidFill>
                  <a:srgbClr val="FF0908"/>
                </a:solidFill>
                <a:cs typeface="Arial" charset="0"/>
              </a:rPr>
              <a:t> </a:t>
            </a:r>
            <a:r>
              <a:rPr lang="en-US" sz="2200" b="1" dirty="0" smtClean="0">
                <a:solidFill>
                  <a:srgbClr val="000090"/>
                </a:solidFill>
                <a:cs typeface="Arial" charset="0"/>
              </a:rPr>
              <a:t>Kelly Chance, </a:t>
            </a:r>
          </a:p>
          <a:p>
            <a:pPr algn="r" eaLnBrk="1" hangingPunct="1"/>
            <a:r>
              <a:rPr lang="en-US" sz="2200" b="1" dirty="0" err="1" smtClean="0">
                <a:solidFill>
                  <a:srgbClr val="0000A9"/>
                </a:solidFill>
                <a:cs typeface="Arial" charset="0"/>
              </a:rPr>
              <a:t>Xiong</a:t>
            </a:r>
            <a:r>
              <a:rPr lang="en-US" sz="2200" b="1" dirty="0" smtClean="0">
                <a:solidFill>
                  <a:srgbClr val="0000A9"/>
                </a:solidFill>
                <a:cs typeface="Arial" charset="0"/>
              </a:rPr>
              <a:t> </a:t>
            </a:r>
            <a:r>
              <a:rPr lang="en-US" sz="2200" b="1" dirty="0">
                <a:solidFill>
                  <a:srgbClr val="0000A9"/>
                </a:solidFill>
                <a:cs typeface="Arial" charset="0"/>
              </a:rPr>
              <a:t>Liu</a:t>
            </a:r>
            <a:r>
              <a:rPr lang="en-US" sz="2000" b="1" dirty="0">
                <a:solidFill>
                  <a:srgbClr val="000090"/>
                </a:solidFill>
                <a:cs typeface="Arial" charset="0"/>
              </a:rPr>
              <a:t/>
            </a:r>
            <a:br>
              <a:rPr lang="en-US" sz="2000" b="1" dirty="0">
                <a:solidFill>
                  <a:srgbClr val="000090"/>
                </a:solidFill>
                <a:cs typeface="Arial" charset="0"/>
              </a:rPr>
            </a:br>
            <a:r>
              <a:rPr lang="en-US" sz="2000" b="1" dirty="0" smtClean="0">
                <a:solidFill>
                  <a:srgbClr val="000090"/>
                </a:solidFill>
                <a:cs typeface="Arial" charset="0"/>
              </a:rPr>
              <a:t>Harvard-Smithsonian Center for </a:t>
            </a:r>
            <a:br>
              <a:rPr lang="en-US" sz="2000" b="1" dirty="0" smtClean="0">
                <a:solidFill>
                  <a:srgbClr val="000090"/>
                </a:solidFill>
                <a:cs typeface="Arial" charset="0"/>
              </a:rPr>
            </a:br>
            <a:r>
              <a:rPr lang="en-US" sz="2000" b="1" dirty="0" smtClean="0">
                <a:solidFill>
                  <a:srgbClr val="000090"/>
                </a:solidFill>
                <a:cs typeface="Arial" charset="0"/>
              </a:rPr>
              <a:t>Astrophysics</a:t>
            </a:r>
            <a:endParaRPr lang="en-US" sz="2000" b="1" dirty="0">
              <a:solidFill>
                <a:srgbClr val="000090"/>
              </a:solidFill>
              <a:cs typeface="Arial" charset="0"/>
            </a:endParaRP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90"/>
                </a:solidFill>
                <a:cs typeface="Arial" charset="0"/>
              </a:rPr>
              <a:t>David </a:t>
            </a:r>
            <a:r>
              <a:rPr lang="en-US" sz="2200" b="1" dirty="0" err="1">
                <a:solidFill>
                  <a:srgbClr val="000090"/>
                </a:solidFill>
                <a:cs typeface="Arial" charset="0"/>
              </a:rPr>
              <a:t>Flittner</a:t>
            </a:r>
            <a:r>
              <a:rPr lang="en-US" sz="2200" b="1" dirty="0">
                <a:solidFill>
                  <a:srgbClr val="000090"/>
                </a:solidFill>
                <a:cs typeface="Arial" charset="0"/>
              </a:rPr>
              <a:t>, Jay Al-</a:t>
            </a:r>
            <a:r>
              <a:rPr lang="en-US" sz="2200" b="1" dirty="0" err="1">
                <a:solidFill>
                  <a:srgbClr val="000090"/>
                </a:solidFill>
                <a:cs typeface="Arial" charset="0"/>
              </a:rPr>
              <a:t>Saadi</a:t>
            </a:r>
            <a:r>
              <a:rPr lang="en-US" sz="2200" b="1" dirty="0">
                <a:solidFill>
                  <a:srgbClr val="000090"/>
                </a:solidFill>
                <a:cs typeface="Arial" charset="0"/>
              </a:rPr>
              <a:t>,</a:t>
            </a:r>
            <a:r>
              <a:rPr lang="en-US" sz="2000" b="1" dirty="0">
                <a:solidFill>
                  <a:srgbClr val="000090"/>
                </a:solidFill>
                <a:cs typeface="Arial" charset="0"/>
              </a:rPr>
              <a:t> </a:t>
            </a:r>
            <a:endParaRPr lang="en-US" sz="2000" b="1" dirty="0" smtClean="0">
              <a:solidFill>
                <a:srgbClr val="000090"/>
              </a:solidFill>
              <a:cs typeface="Arial" charset="0"/>
            </a:endParaRP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90"/>
                </a:solidFill>
                <a:cs typeface="Arial" charset="0"/>
              </a:rPr>
              <a:t>NASA </a:t>
            </a:r>
            <a:r>
              <a:rPr lang="en-US" sz="2000" b="1" dirty="0" err="1">
                <a:solidFill>
                  <a:srgbClr val="000090"/>
                </a:solidFill>
                <a:cs typeface="Arial" charset="0"/>
              </a:rPr>
              <a:t>LaRC</a:t>
            </a:r>
            <a:endParaRPr lang="en-US" sz="2000" b="1" dirty="0">
              <a:solidFill>
                <a:srgbClr val="000090"/>
              </a:solidFill>
              <a:cs typeface="Arial" charset="0"/>
            </a:endParaRP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90"/>
                </a:solidFill>
                <a:cs typeface="Arial" charset="0"/>
              </a:rPr>
              <a:t>Scott </a:t>
            </a:r>
            <a:r>
              <a:rPr lang="en-US" sz="2200" b="1" dirty="0" err="1">
                <a:solidFill>
                  <a:srgbClr val="000090"/>
                </a:solidFill>
                <a:cs typeface="Arial" charset="0"/>
              </a:rPr>
              <a:t>Janz</a:t>
            </a:r>
            <a:r>
              <a:rPr lang="en-US" sz="2200" b="1" dirty="0">
                <a:solidFill>
                  <a:srgbClr val="000090"/>
                </a:solidFill>
                <a:cs typeface="Arial" charset="0"/>
              </a:rPr>
              <a:t>, </a:t>
            </a:r>
            <a:r>
              <a:rPr lang="en-US" sz="2000" b="1" dirty="0" smtClean="0">
                <a:solidFill>
                  <a:srgbClr val="000090"/>
                </a:solidFill>
                <a:cs typeface="Arial" charset="0"/>
              </a:rPr>
              <a:t>NASA GSFC</a:t>
            </a:r>
            <a:endParaRPr lang="en-US" sz="2000" b="1" dirty="0">
              <a:solidFill>
                <a:srgbClr val="000090"/>
              </a:solidFill>
              <a:cs typeface="Arial" charset="0"/>
            </a:endParaRPr>
          </a:p>
          <a:p>
            <a:pPr algn="r" eaLnBrk="1" hangingPunct="1"/>
            <a:endParaRPr lang="en-US" sz="1100" dirty="0">
              <a:solidFill>
                <a:srgbClr val="000090"/>
              </a:solidFill>
              <a:cs typeface="Arial" charset="0"/>
            </a:endParaRP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90"/>
                </a:solidFill>
                <a:cs typeface="Arial" charset="0"/>
              </a:rPr>
              <a:t>11</a:t>
            </a:r>
            <a:r>
              <a:rPr lang="en-US" sz="1500" baseline="30000" dirty="0" smtClean="0">
                <a:solidFill>
                  <a:srgbClr val="000090"/>
                </a:solidFill>
                <a:cs typeface="Arial" charset="0"/>
              </a:rPr>
              <a:t>th</a:t>
            </a:r>
            <a:r>
              <a:rPr lang="en-US" sz="1500" dirty="0" smtClean="0">
                <a:solidFill>
                  <a:srgbClr val="000090"/>
                </a:solidFill>
                <a:cs typeface="Arial" charset="0"/>
              </a:rPr>
              <a:t> </a:t>
            </a:r>
            <a:r>
              <a:rPr lang="en-US" sz="1500" dirty="0">
                <a:solidFill>
                  <a:srgbClr val="000090"/>
                </a:solidFill>
                <a:cs typeface="Arial" charset="0"/>
              </a:rPr>
              <a:t>Conference of the Arab </a:t>
            </a:r>
            <a:r>
              <a:rPr lang="en-US" sz="1500">
                <a:solidFill>
                  <a:srgbClr val="000090"/>
                </a:solidFill>
                <a:cs typeface="Arial" charset="0"/>
              </a:rPr>
              <a:t>Union </a:t>
            </a:r>
            <a:r>
              <a:rPr lang="en-US" sz="1500" smtClean="0">
                <a:solidFill>
                  <a:srgbClr val="000090"/>
                </a:solidFill>
                <a:cs typeface="Arial" charset="0"/>
              </a:rPr>
              <a:t>for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000090"/>
                </a:solidFill>
                <a:cs typeface="Arial" charset="0"/>
              </a:rPr>
              <a:t>Astronomy </a:t>
            </a:r>
            <a:r>
              <a:rPr lang="en-US" sz="1500" dirty="0" smtClean="0">
                <a:solidFill>
                  <a:srgbClr val="000090"/>
                </a:solidFill>
                <a:cs typeface="Arial" charset="0"/>
              </a:rPr>
              <a:t>and Space Sciences (AUASS), </a:t>
            </a:r>
          </a:p>
          <a:p>
            <a:pPr algn="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90"/>
                </a:solidFill>
                <a:cs typeface="Arial" charset="0"/>
              </a:rPr>
              <a:t>University </a:t>
            </a:r>
            <a:r>
              <a:rPr lang="en-US" sz="1500" dirty="0">
                <a:solidFill>
                  <a:srgbClr val="000090"/>
                </a:solidFill>
                <a:cs typeface="Arial" charset="0"/>
              </a:rPr>
              <a:t>of </a:t>
            </a:r>
            <a:r>
              <a:rPr lang="en-US" sz="1500" dirty="0" err="1" smtClean="0">
                <a:solidFill>
                  <a:srgbClr val="000090"/>
                </a:solidFill>
                <a:cs typeface="Arial" charset="0"/>
              </a:rPr>
              <a:t>Sharjah</a:t>
            </a:r>
            <a:r>
              <a:rPr lang="en-US" sz="1500" dirty="0">
                <a:solidFill>
                  <a:srgbClr val="000090"/>
                </a:solidFill>
                <a:cs typeface="Arial" charset="0"/>
              </a:rPr>
              <a:t> </a:t>
            </a:r>
            <a:r>
              <a:rPr lang="en-US" sz="1500" dirty="0" smtClean="0">
                <a:solidFill>
                  <a:srgbClr val="000090"/>
                </a:solidFill>
                <a:cs typeface="Arial" charset="0"/>
              </a:rPr>
              <a:t>(8-11 December 2014)</a:t>
            </a:r>
          </a:p>
        </p:txBody>
      </p:sp>
    </p:spTree>
    <p:extLst>
      <p:ext uri="{BB962C8B-B14F-4D97-AF65-F5344CB8AC3E}">
        <p14:creationId xmlns:p14="http://schemas.microsoft.com/office/powerpoint/2010/main" val="366765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06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</a:t>
            </a:r>
            <a:r>
              <a:rPr lang="en-US" b="1" dirty="0">
                <a:solidFill>
                  <a:srgbClr val="F2F2F2"/>
                </a:solidFill>
              </a:rPr>
              <a:t>, </a:t>
            </a:r>
            <a:r>
              <a:rPr lang="en-US" b="1" dirty="0" smtClean="0">
                <a:solidFill>
                  <a:srgbClr val="F2F2F2"/>
                </a:solidFill>
              </a:rPr>
              <a:t>ground sample distance </a:t>
            </a:r>
            <a:r>
              <a:rPr lang="en-US" b="1" dirty="0">
                <a:solidFill>
                  <a:srgbClr val="F2F2F2"/>
                </a:solidFill>
              </a:rPr>
              <a:t>and </a:t>
            </a:r>
            <a:r>
              <a:rPr lang="en-US" b="1" dirty="0" smtClean="0">
                <a:solidFill>
                  <a:srgbClr val="F2F2F2"/>
                </a:solidFill>
              </a:rPr>
              <a:t>field </a:t>
            </a:r>
            <a:r>
              <a:rPr lang="en-US" b="1" dirty="0">
                <a:solidFill>
                  <a:srgbClr val="F2F2F2"/>
                </a:solidFill>
              </a:rPr>
              <a:t>of </a:t>
            </a:r>
            <a:r>
              <a:rPr lang="en-US" b="1" dirty="0" smtClean="0">
                <a:solidFill>
                  <a:srgbClr val="F2F2F2"/>
                </a:solidFill>
              </a:rPr>
              <a:t>regard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3" name="Picture 2" descr="A12108_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"/>
          <a:stretch/>
        </p:blipFill>
        <p:spPr>
          <a:xfrm>
            <a:off x="0" y="1020400"/>
            <a:ext cx="9144000" cy="4558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631239"/>
            <a:ext cx="9144000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Each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2.1 </a:t>
            </a: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km × 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4.7 </a:t>
            </a: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km pixel is a 2K element spectrum from 290</a:t>
            </a:r>
            <a:r>
              <a:rPr lang="en-US" sz="2000" b="1" i="1" dirty="0" smtClean="0">
                <a:solidFill>
                  <a:srgbClr val="0000FF"/>
                </a:solidFill>
                <a:latin typeface="Arial"/>
                <a:cs typeface="Arial"/>
              </a:rPr>
              <a:t>-740 </a:t>
            </a: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nm</a:t>
            </a:r>
          </a:p>
          <a:p>
            <a:pPr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FF"/>
                </a:solidFill>
                <a:latin typeface="Arial"/>
                <a:cs typeface="Arial"/>
              </a:rPr>
              <a:t>GEO platform selected by NASA for viewing Greater North America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177519"/>
            <a:ext cx="2097821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2.1 </a:t>
            </a:r>
            <a:r>
              <a:rPr lang="en-US" sz="2400" b="1" dirty="0">
                <a:solidFill>
                  <a:srgbClr val="FFFF00"/>
                </a:solidFill>
                <a:latin typeface="Arial"/>
                <a:cs typeface="Arial"/>
              </a:rPr>
              <a:t>km × </a:t>
            </a: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4.7</a:t>
            </a:r>
          </a:p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/>
                <a:cs typeface="Arial"/>
              </a:rPr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270542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hourly NO</a:t>
            </a:r>
            <a:r>
              <a:rPr lang="en-US" baseline="-25000" dirty="0" smtClean="0"/>
              <a:t>2</a:t>
            </a:r>
            <a:r>
              <a:rPr lang="en-US" dirty="0" smtClean="0"/>
              <a:t> sweep</a:t>
            </a:r>
            <a:endParaRPr lang="en-US" dirty="0"/>
          </a:p>
        </p:txBody>
      </p:sp>
      <p:pic>
        <p:nvPicPr>
          <p:cNvPr id="6" name="Picture 5" descr="TEMPO_footprint_NO2_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5" y="1037935"/>
            <a:ext cx="7616167" cy="58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8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238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 (GEO at 100º W)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13" name="Picture 12" descr="TEMPO_footprint_size_100W.png"/>
          <p:cNvPicPr>
            <a:picLocks noChangeAspect="1"/>
          </p:cNvPicPr>
          <p:nvPr/>
        </p:nvPicPr>
        <p:blipFill>
          <a:blip r:embed="rId3"/>
          <a:srcRect l="13016" t="20556" r="1400" b="11667"/>
          <a:stretch>
            <a:fillRect/>
          </a:stretch>
        </p:blipFill>
        <p:spPr>
          <a:xfrm>
            <a:off x="195660" y="1185334"/>
            <a:ext cx="4240337" cy="53186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32300" y="5899090"/>
            <a:ext cx="46286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Aft>
                <a:spcPct val="0"/>
              </a:spcAft>
            </a:pP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For GEO at 80ºW, pixel size at 36.5ºN, 100ºW is 2.2 km × 5.2 km.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069885"/>
              </p:ext>
            </p:extLst>
          </p:nvPr>
        </p:nvGraphicFramePr>
        <p:xfrm>
          <a:off x="4557040" y="1506334"/>
          <a:ext cx="4558516" cy="4093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101"/>
                <a:gridCol w="725737"/>
                <a:gridCol w="725736"/>
                <a:gridCol w="814942"/>
              </a:tblGrid>
              <a:tr h="527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Location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N/S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E/W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GSA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429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36.5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N, 100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2.11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4.65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9.8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8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Washington,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DC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2.37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5.36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11.9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Seattle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2.99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5.46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14.9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Los Angeles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2.09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5.04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10.2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Boston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2.71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5.90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14.1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Miami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1.83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5.04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Mexico City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1.65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4.54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Canadian tar sands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3.94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5.05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19.2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7051">
                <a:tc gridSpan="4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Assumes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2000 N/S pixels</a:t>
                      </a:r>
                      <a:endParaRPr lang="en-US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D0D0D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D0D0D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D0D0D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67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baseline products</a:t>
            </a:r>
            <a:endParaRPr lang="en-US" dirty="0"/>
          </a:p>
        </p:txBody>
      </p:sp>
      <p:pic>
        <p:nvPicPr>
          <p:cNvPr id="7" name="Picture 6" descr="Pages from TEMPO_NSPIRES_12-EVI1 12-0007_Fina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0" t="11164" r="9646" b="48051"/>
          <a:stretch/>
        </p:blipFill>
        <p:spPr>
          <a:xfrm>
            <a:off x="4690635" y="1092502"/>
            <a:ext cx="4444899" cy="5776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416" y="1461762"/>
            <a:ext cx="396849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TEMPO has a minimally-redundant measurement set</a:t>
            </a:r>
            <a:r>
              <a:rPr lang="en-US" sz="28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for air quality.</a:t>
            </a:r>
          </a:p>
          <a:p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Near-real time products will allow for pollution alerts, chemical weather, app-based local air quality.</a:t>
            </a:r>
          </a:p>
          <a:p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sz="280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69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hman.BAMS.Fig11.png"/>
          <p:cNvPicPr>
            <a:picLocks noChangeAspect="1"/>
          </p:cNvPicPr>
          <p:nvPr/>
        </p:nvPicPr>
        <p:blipFill>
          <a:blip r:embed="rId3"/>
          <a:srcRect l="8688" t="12296" r="10355" b="6091"/>
          <a:stretch>
            <a:fillRect/>
          </a:stretch>
        </p:blipFill>
        <p:spPr bwMode="auto">
          <a:xfrm>
            <a:off x="2388060" y="1007339"/>
            <a:ext cx="6309445" cy="49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52662" y="0"/>
            <a:ext cx="5649255" cy="95257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prstClr val="white">
                    <a:lumMod val="85000"/>
                  </a:prstClr>
                </a:solidFill>
                <a:latin typeface="Arial Rounded MT Bold"/>
                <a:ea typeface="ヒラギノ角ゴ Pro W3" charset="-128"/>
                <a:cs typeface="Arial Rounded MT Bold"/>
              </a:rPr>
              <a:t>Why geostationary? High temporal and spatial resolution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2863" y="2903538"/>
            <a:ext cx="2209800" cy="1816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Hourly NO</a:t>
            </a:r>
            <a:r>
              <a:rPr lang="en-US" sz="1600" b="1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 surface concentration and integrated column calculated by CMAQ air quality model: Houston, TX, June 22-23, 2005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7387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22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264160" y="5638800"/>
            <a:ext cx="1406525" cy="261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/>
              </a:rPr>
              <a:t>Hour of Day (UTC)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46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23</a:t>
            </a: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79400" y="5943600"/>
            <a:ext cx="8678863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LEO observations provide limited information on </a:t>
            </a:r>
            <a:r>
              <a:rPr lang="en-US" sz="1400" b="1" u="sng" dirty="0">
                <a:solidFill>
                  <a:srgbClr val="000090"/>
                </a:solidFill>
                <a:latin typeface="Arial"/>
              </a:rPr>
              <a:t>rapidly varying</a:t>
            </a:r>
            <a:r>
              <a:rPr lang="en-US" sz="1400" b="1" dirty="0">
                <a:solidFill>
                  <a:srgbClr val="000090"/>
                </a:solidFill>
                <a:latin typeface="Arial"/>
              </a:rPr>
              <a:t> emissions, chemistry, &amp; transport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79400" y="6278108"/>
            <a:ext cx="8678863" cy="307975"/>
          </a:xfrm>
          <a:prstGeom prst="rect">
            <a:avLst/>
          </a:prstGeom>
          <a:solidFill>
            <a:srgbClr val="FCFF3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GEO will provide observations at temporal and spatial scales highly relevant to air quality processes</a:t>
            </a:r>
          </a:p>
        </p:txBody>
      </p:sp>
    </p:spTree>
    <p:extLst>
      <p:ext uri="{BB962C8B-B14F-4D97-AF65-F5344CB8AC3E}">
        <p14:creationId xmlns:p14="http://schemas.microsoft.com/office/powerpoint/2010/main" val="2655038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183918"/>
            <a:ext cx="5972807" cy="638108"/>
          </a:xfrm>
        </p:spPr>
        <p:txBody>
          <a:bodyPr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over Los Angeles</a:t>
            </a:r>
            <a:endParaRPr lang="en-US" dirty="0"/>
          </a:p>
        </p:txBody>
      </p:sp>
      <p:pic>
        <p:nvPicPr>
          <p:cNvPr id="8" name="Picture 2" descr="LA2_zoom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579563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A2_NO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92263"/>
            <a:ext cx="685641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A2_zoom_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584325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9058" y="6372634"/>
            <a:ext cx="202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  <a:latin typeface="Calibri"/>
              </a:rPr>
              <a:t>Courtesy T. Kurosu</a:t>
            </a:r>
            <a:endParaRPr lang="en-US" b="1" i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50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Washington, DC coverage</a:t>
            </a:r>
            <a:endParaRPr lang="en-US" dirty="0"/>
          </a:p>
        </p:txBody>
      </p:sp>
      <p:pic>
        <p:nvPicPr>
          <p:cNvPr id="3" name="Picture 2" descr="WashingtonD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2" y="1068815"/>
            <a:ext cx="7339584" cy="5810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960000">
            <a:off x="2737976" y="3040841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Arial"/>
                <a:cs typeface="Arial"/>
              </a:rPr>
              <a:t>Hourly! </a:t>
            </a:r>
            <a:endParaRPr lang="en-US" sz="9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823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0" y="6671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2500" dirty="0">
                <a:solidFill>
                  <a:srgbClr val="D9D9D9"/>
                </a:solidFill>
                <a:latin typeface="Arial Rounded MT Bold"/>
                <a:cs typeface="Arial Rounded MT Bold"/>
              </a:rPr>
              <a:t>Global pollution monitoring constellation (2018-2020)</a:t>
            </a:r>
            <a:endParaRPr lang="en-US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9802" r="7201" b="4393"/>
          <a:stretch/>
        </p:blipFill>
        <p:spPr bwMode="auto">
          <a:xfrm>
            <a:off x="213358" y="1060779"/>
            <a:ext cx="8687329" cy="488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384235" y="1050146"/>
            <a:ext cx="1099112" cy="64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657672"/>
            <a:ext cx="9144000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2880" rIns="182880" rtlCol="0">
            <a:spAutoFit/>
          </a:bodyPr>
          <a:lstStyle/>
          <a:p>
            <a:pPr>
              <a:defRPr/>
            </a:pPr>
            <a:r>
              <a:rPr lang="en-US" sz="1600" b="1" dirty="0" smtClean="0">
                <a:latin typeface="Arial"/>
                <a:ea typeface="ヒラギノ角ゴ Pro W3" charset="-128"/>
                <a:cs typeface="Arial"/>
              </a:rPr>
              <a:t>Policy-relevant science and environmental services enabled by common observations</a:t>
            </a:r>
          </a:p>
          <a:p>
            <a:pPr marL="347663" indent="-169863">
              <a:buFont typeface="Arial"/>
              <a:buChar char="•"/>
              <a:defRPr/>
            </a:pPr>
            <a:r>
              <a:rPr lang="en-US" sz="1400" dirty="0" smtClean="0">
                <a:latin typeface="Arial"/>
                <a:ea typeface="ヒラギノ角ゴ Pro W3" charset="-128"/>
                <a:cs typeface="Arial"/>
              </a:rPr>
              <a:t>Improved emissions, at common confidence levels, over industrialized Northern Hemisphere</a:t>
            </a:r>
          </a:p>
          <a:p>
            <a:pPr marL="347663" indent="-169863">
              <a:buFont typeface="Arial"/>
              <a:buChar char="•"/>
              <a:defRPr/>
            </a:pPr>
            <a:r>
              <a:rPr lang="en-US" sz="1400" dirty="0" smtClean="0">
                <a:latin typeface="Arial"/>
                <a:ea typeface="ヒラギノ角ゴ Pro W3" charset="-128"/>
                <a:cs typeface="Arial"/>
              </a:rPr>
              <a:t>Improved air quality forecasts and assimilation systems</a:t>
            </a:r>
          </a:p>
          <a:p>
            <a:pPr marL="347663" indent="-169863">
              <a:buFont typeface="Arial"/>
              <a:buChar char="•"/>
              <a:defRPr/>
            </a:pPr>
            <a:r>
              <a:rPr lang="en-US" sz="1400" dirty="0" smtClean="0">
                <a:latin typeface="Arial"/>
                <a:ea typeface="ヒラギノ角ゴ Pro W3" charset="-128"/>
                <a:cs typeface="Arial"/>
              </a:rPr>
              <a:t>Improved assessment, e.g., observations to support United Nations Convention on Long Range Transboundary Air Pollution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9301" y="4342249"/>
            <a:ext cx="2095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Sentinel-5P</a:t>
            </a:r>
          </a:p>
          <a:p>
            <a:pPr algn="ctr"/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(once per day)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4" name="직사각형 10"/>
          <p:cNvSpPr/>
          <p:nvPr/>
        </p:nvSpPr>
        <p:spPr bwMode="auto">
          <a:xfrm>
            <a:off x="1785833" y="1306385"/>
            <a:ext cx="1925732" cy="1667328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25" name="직사각형 11"/>
          <p:cNvSpPr/>
          <p:nvPr/>
        </p:nvSpPr>
        <p:spPr bwMode="auto">
          <a:xfrm>
            <a:off x="4303267" y="1206083"/>
            <a:ext cx="1679632" cy="1459680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26" name="직사각형 5"/>
          <p:cNvSpPr/>
          <p:nvPr/>
        </p:nvSpPr>
        <p:spPr bwMode="auto">
          <a:xfrm>
            <a:off x="6314810" y="1222511"/>
            <a:ext cx="1599650" cy="2434851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9408" y="2227893"/>
            <a:ext cx="1312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TEMPO</a:t>
            </a:r>
          </a:p>
          <a:p>
            <a:pPr algn="ctr"/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65525" y="1951574"/>
            <a:ext cx="1575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맑은 고딕"/>
                <a:cs typeface="ＭＳ Ｐゴシック" charset="0"/>
              </a:rPr>
              <a:t>Sentinel-4</a:t>
            </a:r>
            <a:endParaRPr lang="en-US" altLang="ko-KR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Verdana"/>
            </a:endParaRPr>
          </a:p>
          <a:p>
            <a:pPr algn="ctr"/>
            <a:r>
              <a:rPr lang="en-US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</a:t>
            </a:r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0612" y="2941258"/>
            <a:ext cx="1375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맑은 고딕"/>
                <a:cs typeface="ＭＳ Ｐゴシック" charset="0"/>
              </a:rPr>
              <a:t>GEMS</a:t>
            </a:r>
            <a:endParaRPr lang="en-US" altLang="ko-KR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Verdana"/>
            </a:endParaRPr>
          </a:p>
          <a:p>
            <a:pPr algn="ctr"/>
            <a:r>
              <a:rPr lang="en-US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</a:t>
            </a:r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30" name="TextBox 15"/>
          <p:cNvSpPr txBox="1">
            <a:spLocks noChangeArrowheads="1"/>
          </p:cNvSpPr>
          <p:nvPr/>
        </p:nvSpPr>
        <p:spPr bwMode="auto">
          <a:xfrm>
            <a:off x="5633983" y="4639903"/>
            <a:ext cx="22405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Courtesy Jhoon Kim,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Andreas Richter</a:t>
            </a:r>
          </a:p>
        </p:txBody>
      </p:sp>
    </p:spTree>
    <p:extLst>
      <p:ext uri="{BB962C8B-B14F-4D97-AF65-F5344CB8AC3E}">
        <p14:creationId xmlns:p14="http://schemas.microsoft.com/office/powerpoint/2010/main" val="414706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6454"/>
            <a:ext cx="5972807" cy="951695"/>
          </a:xfrm>
        </p:spPr>
        <p:txBody>
          <a:bodyPr/>
          <a:lstStyle/>
          <a:p>
            <a:r>
              <a:rPr lang="en-US" sz="4000" dirty="0" smtClean="0"/>
              <a:t>Over Middle East</a:t>
            </a:r>
            <a:endParaRPr lang="en-US" sz="4000" dirty="0"/>
          </a:p>
        </p:txBody>
      </p:sp>
      <p:pic>
        <p:nvPicPr>
          <p:cNvPr id="2" name="Picture 1" descr="MiddleEast_OMINO2_01x01_2013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5" y="1444997"/>
            <a:ext cx="7672918" cy="486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2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Sharjah</a:t>
            </a:r>
            <a:r>
              <a:rPr lang="en-US" dirty="0" smtClean="0"/>
              <a:t>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 descr="Sharja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3" y="1054124"/>
            <a:ext cx="8176186" cy="5364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8960000">
            <a:off x="2673854" y="3040841"/>
            <a:ext cx="46217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solidFill>
                  <a:srgbClr val="FFFF00"/>
                </a:solidFill>
                <a:latin typeface="Arial"/>
                <a:cs typeface="Arial"/>
              </a:rPr>
              <a:t>كل</a:t>
            </a:r>
            <a:r>
              <a:rPr lang="en-US" sz="9600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9600" b="1" dirty="0" err="1" smtClean="0">
                <a:solidFill>
                  <a:srgbClr val="FFFF00"/>
                </a:solidFill>
                <a:latin typeface="Arial"/>
                <a:cs typeface="Arial"/>
              </a:rPr>
              <a:t>ساعة</a:t>
            </a:r>
            <a:r>
              <a:rPr lang="en-US" sz="9600" b="1" dirty="0" smtClean="0">
                <a:solidFill>
                  <a:srgbClr val="FFFF00"/>
                </a:solidFill>
                <a:latin typeface="Arial"/>
                <a:cs typeface="Arial"/>
              </a:rPr>
              <a:t>! </a:t>
            </a:r>
            <a:endParaRPr lang="en-US" sz="9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415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4375" y="23813"/>
            <a:ext cx="5973763" cy="8874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  <a:t>Hourly atmospheric pollution from geostationary Earth orbit</a:t>
            </a:r>
            <a:br>
              <a:rPr lang="en-US" b="1" dirty="0">
                <a:solidFill>
                  <a:schemeClr val="bg1">
                    <a:lumMod val="95000"/>
                  </a:schemeClr>
                </a:solidFill>
                <a:ea typeface="ＭＳ Ｐゴシック" charset="-128"/>
              </a:rPr>
            </a:br>
            <a:endParaRPr lang="en-US" dirty="0">
              <a:solidFill>
                <a:schemeClr val="bg1">
                  <a:lumMod val="95000"/>
                </a:schemeClr>
              </a:solidFill>
              <a:ea typeface="+mj-ea"/>
            </a:endParaRPr>
          </a:p>
        </p:txBody>
      </p:sp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37" y="955828"/>
            <a:ext cx="3748087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057276"/>
            <a:ext cx="5456238" cy="5224395"/>
          </a:xfrm>
          <a:prstGeom prst="rect">
            <a:avLst/>
          </a:prstGeom>
        </p:spPr>
        <p:txBody>
          <a:bodyPr lIns="91326" tIns="45664" rIns="91326" bIns="45664">
            <a:spAutoFit/>
          </a:bodyPr>
          <a:lstStyle/>
          <a:p>
            <a:pPr defTabSz="456633">
              <a:spcBef>
                <a:spcPts val="100"/>
              </a:spcBef>
              <a:defRPr/>
            </a:pPr>
            <a:r>
              <a:rPr lang="en-US" sz="13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PI:</a:t>
            </a:r>
            <a:r>
              <a:rPr lang="en-US" sz="1300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3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Kelly Chance, Smithsonian Astrophysical Observatory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3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Instrument Development: 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Ball Aerospace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3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Project Management: 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LaRC</a:t>
            </a:r>
          </a:p>
          <a:p>
            <a:pPr defTabSz="456633">
              <a:spcBef>
                <a:spcPts val="100"/>
              </a:spcBef>
              <a:defRPr/>
            </a:pPr>
            <a:r>
              <a:rPr lang="en-US" sz="13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Other Institutions: 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NASA GSFC, NOAA, EPA, NCAR, Harvard, UC Berkeley, St. Louis U, U Alabama Huntsville, U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Nebraska, RT Solutions, Carr Astronautics</a:t>
            </a:r>
            <a:endParaRPr lang="en-US" sz="13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defTabSz="456633">
              <a:spcBef>
                <a:spcPts val="100"/>
              </a:spcBef>
              <a:defRPr/>
            </a:pPr>
            <a:r>
              <a:rPr lang="en-US" sz="13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International collaboration: 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Korea, Europe,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Canada, Mexico</a:t>
            </a:r>
            <a:endParaRPr lang="en-US" sz="13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118919" indent="-118919" defTabSz="456633">
              <a:spcBef>
                <a:spcPts val="1300"/>
              </a:spcBef>
              <a:defRPr/>
            </a:pPr>
            <a:r>
              <a:rPr lang="en-US" sz="13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Selected Nov. 2012 as NASA’s first Earth Venture Instrument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Instrument delivery </a:t>
            </a:r>
            <a:r>
              <a:rPr lang="en-US" sz="13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May 2017</a:t>
            </a:r>
            <a:endParaRPr lang="en-US" sz="130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NASA will arrange hosting on commercial geostationary communications satellite with launch expected NET 11/2018</a:t>
            </a:r>
          </a:p>
          <a:p>
            <a:pPr marL="118919" indent="-118919" defTabSz="456633">
              <a:spcBef>
                <a:spcPts val="1300"/>
              </a:spcBef>
              <a:defRPr/>
            </a:pPr>
            <a:r>
              <a:rPr lang="en-US" sz="13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Provides hourly daylight observations to capture rapidly varying emissions &amp; chemistry important for air quality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UV/visible grating spectrometer to measure key elements in tropospheric ozone and aerosol pollution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Exploits extensive measurement heritage from LEO missions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Distinguishes boundary layer from free tropospheric &amp; stratospheric ozone</a:t>
            </a:r>
          </a:p>
          <a:p>
            <a:pPr marL="118919" indent="-118919" defTabSz="456633">
              <a:spcBef>
                <a:spcPts val="1300"/>
              </a:spcBef>
              <a:defRPr/>
            </a:pPr>
            <a:r>
              <a:rPr lang="en-US" sz="13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Aligned with Earth Science Decadal Survey recommendations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Makes many of the GEO-CAPE atmosphere measurements </a:t>
            </a:r>
          </a:p>
          <a:p>
            <a:pPr marL="228316" lvl="1" indent="-109403" defTabSz="456633">
              <a:spcBef>
                <a:spcPts val="200"/>
              </a:spcBef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Responds to the phased implementation recommendation of GEO-CAPE mission design team</a:t>
            </a:r>
            <a:endParaRPr lang="en-US" sz="1300" b="1" dirty="0">
              <a:solidFill>
                <a:srgbClr val="1F497D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6318245"/>
            <a:ext cx="8005763" cy="307975"/>
          </a:xfrm>
          <a:prstGeom prst="rect">
            <a:avLst/>
          </a:prstGeom>
        </p:spPr>
        <p:txBody>
          <a:bodyPr lIns="91326" tIns="45664" rIns="91326" bIns="45664">
            <a:spAutoFit/>
          </a:bodyPr>
          <a:lstStyle/>
          <a:p>
            <a:pPr marL="118919" lvl="1" indent="-118919" defTabSz="456633">
              <a:spcBef>
                <a:spcPts val="700"/>
              </a:spcBef>
              <a:defRPr/>
            </a:pPr>
            <a:r>
              <a:rPr lang="en-US" sz="1400" b="1" dirty="0">
                <a:solidFill>
                  <a:srgbClr val="1F497D"/>
                </a:solidFill>
                <a:latin typeface="Arial"/>
                <a:ea typeface="ＭＳ Ｐゴシック" charset="0"/>
                <a:cs typeface="Arial"/>
              </a:rPr>
              <a:t>North American component of an international constellation for air quality observations</a:t>
            </a:r>
          </a:p>
        </p:txBody>
      </p:sp>
    </p:spTree>
    <p:extLst>
      <p:ext uri="{BB962C8B-B14F-4D97-AF65-F5344CB8AC3E}">
        <p14:creationId xmlns:p14="http://schemas.microsoft.com/office/powerpoint/2010/main" val="233863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1942" y="20643"/>
            <a:ext cx="6682468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ME-TEMPO footprint</a:t>
            </a:r>
            <a:r>
              <a:rPr lang="en-US" b="1" dirty="0">
                <a:solidFill>
                  <a:srgbClr val="F2F2F2"/>
                </a:solidFill>
              </a:rPr>
              <a:t>, </a:t>
            </a:r>
            <a:r>
              <a:rPr lang="en-US" b="1" dirty="0" smtClean="0">
                <a:solidFill>
                  <a:srgbClr val="F2F2F2"/>
                </a:solidFill>
              </a:rPr>
              <a:t>ground sample distance </a:t>
            </a:r>
            <a:r>
              <a:rPr lang="en-US" b="1" dirty="0">
                <a:solidFill>
                  <a:srgbClr val="F2F2F2"/>
                </a:solidFill>
              </a:rPr>
              <a:t>and </a:t>
            </a:r>
            <a:r>
              <a:rPr lang="en-US" b="1" dirty="0" smtClean="0">
                <a:solidFill>
                  <a:srgbClr val="F2F2F2"/>
                </a:solidFill>
              </a:rPr>
              <a:t>field of regard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5" name="Picture 4" descr="TEMPOMidEast_footprint_NO2_055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3" y="1214774"/>
            <a:ext cx="7037311" cy="53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3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ME-TEMPO hourly NO</a:t>
            </a:r>
            <a:r>
              <a:rPr lang="en-US" baseline="-25000" dirty="0" smtClean="0"/>
              <a:t>2</a:t>
            </a:r>
            <a:r>
              <a:rPr lang="en-US" dirty="0" smtClean="0"/>
              <a:t> sweep</a:t>
            </a:r>
            <a:endParaRPr lang="en-US" dirty="0"/>
          </a:p>
        </p:txBody>
      </p:sp>
      <p:pic>
        <p:nvPicPr>
          <p:cNvPr id="2" name="Picture 1" descr="TEMPOMidEast_footprint_NO2_movie_055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54" y="1142936"/>
            <a:ext cx="7148261" cy="55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76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62122" y="223843"/>
            <a:ext cx="6249500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ME-TEMPO footprint (GEO at 55º </a:t>
            </a:r>
            <a:r>
              <a:rPr lang="en-US" b="1" dirty="0">
                <a:solidFill>
                  <a:srgbClr val="F2F2F2"/>
                </a:solidFill>
              </a:rPr>
              <a:t>E</a:t>
            </a:r>
            <a:r>
              <a:rPr lang="en-US" b="1" dirty="0" smtClean="0">
                <a:solidFill>
                  <a:srgbClr val="F2F2F2"/>
                </a:solidFill>
              </a:rPr>
              <a:t>)</a:t>
            </a:r>
            <a:endParaRPr lang="en-US" dirty="0">
              <a:solidFill>
                <a:srgbClr val="F2F2F2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832353"/>
              </p:ext>
            </p:extLst>
          </p:nvPr>
        </p:nvGraphicFramePr>
        <p:xfrm>
          <a:off x="4557040" y="1506334"/>
          <a:ext cx="4558516" cy="4093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2101"/>
                <a:gridCol w="725737"/>
                <a:gridCol w="725736"/>
                <a:gridCol w="814942"/>
              </a:tblGrid>
              <a:tr h="52705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Location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N/S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E/W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GSA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429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N, 55</a:t>
                      </a:r>
                      <a:r>
                        <a:rPr lang="en-US" baseline="300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4.52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1.74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7.87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87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Mecca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4.52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1.75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7.91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Sharjah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4.77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1.69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7.87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Riyadh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4.60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1.74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10.2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Jerusalem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5.05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1.99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9.73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Cairo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5.26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1.97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9.90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Istanbul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5.57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2.52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12.77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598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New</a:t>
                      </a:r>
                      <a:r>
                        <a:rPr lang="en-US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Delhi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5.15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1.91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9.48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7051">
                <a:tc gridSpan="4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Assumes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2000 N/S pixels</a:t>
                      </a:r>
                      <a:endParaRPr lang="en-US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D0D0D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D0D0D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D0D0D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 descr="TEMPOMidEast_footprint_size_055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" y="1261005"/>
            <a:ext cx="4432321" cy="529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4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0" y="6671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2500" dirty="0">
                <a:solidFill>
                  <a:srgbClr val="D9D9D9"/>
                </a:solidFill>
                <a:latin typeface="Arial Rounded MT Bold"/>
                <a:cs typeface="Arial Rounded MT Bold"/>
              </a:rPr>
              <a:t>Global pollution monitoring constellation (2018-2020)</a:t>
            </a:r>
            <a:endParaRPr lang="en-US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9802" r="7201" b="4393"/>
          <a:stretch/>
        </p:blipFill>
        <p:spPr bwMode="auto">
          <a:xfrm>
            <a:off x="213358" y="1060779"/>
            <a:ext cx="8687329" cy="488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384235" y="1050146"/>
            <a:ext cx="1099112" cy="640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5657672"/>
            <a:ext cx="9144000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2880" rIns="182880" rtlCol="0">
            <a:spAutoFit/>
          </a:bodyPr>
          <a:lstStyle/>
          <a:p>
            <a:pPr>
              <a:defRPr/>
            </a:pPr>
            <a:r>
              <a:rPr lang="en-US" sz="1600" b="1" dirty="0" smtClean="0">
                <a:latin typeface="Arial"/>
                <a:ea typeface="ヒラギノ角ゴ Pro W3" charset="-128"/>
                <a:cs typeface="Arial"/>
              </a:rPr>
              <a:t>Policy-relevant science and environmental services enabled by common observations</a:t>
            </a:r>
          </a:p>
          <a:p>
            <a:pPr marL="347663" indent="-169863">
              <a:buFont typeface="Arial"/>
              <a:buChar char="•"/>
              <a:defRPr/>
            </a:pPr>
            <a:r>
              <a:rPr lang="en-US" sz="1400" dirty="0" smtClean="0">
                <a:latin typeface="Arial"/>
                <a:ea typeface="ヒラギノ角ゴ Pro W3" charset="-128"/>
                <a:cs typeface="Arial"/>
              </a:rPr>
              <a:t>Improved emissions, at common confidence levels, over industrialized Northern Hemisphere</a:t>
            </a:r>
          </a:p>
          <a:p>
            <a:pPr marL="347663" indent="-169863">
              <a:buFont typeface="Arial"/>
              <a:buChar char="•"/>
              <a:defRPr/>
            </a:pPr>
            <a:r>
              <a:rPr lang="en-US" sz="1400" dirty="0" smtClean="0">
                <a:latin typeface="Arial"/>
                <a:ea typeface="ヒラギノ角ゴ Pro W3" charset="-128"/>
                <a:cs typeface="Arial"/>
              </a:rPr>
              <a:t>Improved air quality forecasts and assimilation systems</a:t>
            </a:r>
          </a:p>
          <a:p>
            <a:pPr marL="347663" indent="-169863">
              <a:buFont typeface="Arial"/>
              <a:buChar char="•"/>
              <a:defRPr/>
            </a:pPr>
            <a:r>
              <a:rPr lang="en-US" sz="1400" dirty="0" smtClean="0">
                <a:latin typeface="Arial"/>
                <a:ea typeface="ヒラギノ角ゴ Pro W3" charset="-128"/>
                <a:cs typeface="Arial"/>
              </a:rPr>
              <a:t>Improved assessment, e.g., observations to support United Nations Convention on Long Range Transboundary Air Pollution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9301" y="4342249"/>
            <a:ext cx="2095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Sentinel-5P</a:t>
            </a:r>
          </a:p>
          <a:p>
            <a:pPr algn="ctr"/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(once per day)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4" name="직사각형 10"/>
          <p:cNvSpPr/>
          <p:nvPr/>
        </p:nvSpPr>
        <p:spPr bwMode="auto">
          <a:xfrm>
            <a:off x="1785833" y="1306385"/>
            <a:ext cx="1925732" cy="1667328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맑은 고딕"/>
              <a:ea typeface="맑은 고딕"/>
            </a:endParaRPr>
          </a:p>
        </p:txBody>
      </p:sp>
      <p:sp>
        <p:nvSpPr>
          <p:cNvPr id="25" name="직사각형 11"/>
          <p:cNvSpPr/>
          <p:nvPr/>
        </p:nvSpPr>
        <p:spPr bwMode="auto">
          <a:xfrm>
            <a:off x="4303267" y="1206083"/>
            <a:ext cx="1679632" cy="1459680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26" name="직사각형 5"/>
          <p:cNvSpPr/>
          <p:nvPr/>
        </p:nvSpPr>
        <p:spPr bwMode="auto">
          <a:xfrm>
            <a:off x="6314810" y="1222511"/>
            <a:ext cx="1599650" cy="2434851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  <a:latin typeface="맑은 고딕"/>
              <a:ea typeface="맑은 고딕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9408" y="2227893"/>
            <a:ext cx="1312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TEMPO</a:t>
            </a:r>
          </a:p>
          <a:p>
            <a:pPr algn="ctr"/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65525" y="1951574"/>
            <a:ext cx="1575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맑은 고딕"/>
                <a:cs typeface="ＭＳ Ｐゴシック" charset="0"/>
              </a:rPr>
              <a:t>Sentinel-4</a:t>
            </a:r>
            <a:endParaRPr lang="en-US" altLang="ko-KR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Verdana"/>
            </a:endParaRPr>
          </a:p>
          <a:p>
            <a:pPr algn="ctr"/>
            <a:r>
              <a:rPr lang="en-US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</a:t>
            </a:r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0612" y="2941258"/>
            <a:ext cx="1375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맑은 고딕"/>
                <a:cs typeface="ＭＳ Ｐゴシック" charset="0"/>
              </a:rPr>
              <a:t>GEMS</a:t>
            </a:r>
            <a:endParaRPr lang="en-US" altLang="ko-KR" b="1" i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Verdana"/>
            </a:endParaRPr>
          </a:p>
          <a:p>
            <a:pPr algn="ctr"/>
            <a:r>
              <a:rPr lang="en-US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</a:t>
            </a:r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30" name="TextBox 15"/>
          <p:cNvSpPr txBox="1">
            <a:spLocks noChangeArrowheads="1"/>
          </p:cNvSpPr>
          <p:nvPr/>
        </p:nvSpPr>
        <p:spPr bwMode="auto">
          <a:xfrm>
            <a:off x="5633983" y="4639903"/>
            <a:ext cx="22405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Courtesy Jhoon Kim,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chemeClr val="bg1"/>
                </a:solidFill>
                <a:latin typeface="Verdana" pitchFamily="34" charset="0"/>
                <a:ea typeface="ＭＳ Ｐゴシック" charset="0"/>
                <a:cs typeface="ＭＳ Ｐゴシック" charset="0"/>
              </a:rPr>
              <a:t>Andreas Richter</a:t>
            </a:r>
          </a:p>
        </p:txBody>
      </p:sp>
      <p:sp>
        <p:nvSpPr>
          <p:cNvPr id="15" name="직사각형 5"/>
          <p:cNvSpPr/>
          <p:nvPr/>
        </p:nvSpPr>
        <p:spPr bwMode="auto">
          <a:xfrm>
            <a:off x="5005037" y="1951574"/>
            <a:ext cx="1584021" cy="1636015"/>
          </a:xfrm>
          <a:prstGeom prst="rect">
            <a:avLst/>
          </a:prstGeom>
          <a:solidFill>
            <a:srgbClr val="C6D9F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ko-KR" b="1" dirty="0" smtClean="0">
              <a:solidFill>
                <a:srgbClr val="FF0000"/>
              </a:solidFill>
              <a:latin typeface="Verdana"/>
              <a:ea typeface="맑은 고딕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ko-KR" b="1" dirty="0">
              <a:solidFill>
                <a:srgbClr val="FF0000"/>
              </a:solidFill>
              <a:latin typeface="Verdana"/>
              <a:ea typeface="맑은 고딕"/>
              <a:cs typeface="Verdana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ME-TEMPO</a:t>
            </a:r>
            <a:r>
              <a:rPr lang="en-US" altLang="ko-KR" b="1" i="1" dirty="0" smtClean="0">
                <a:solidFill>
                  <a:srgbClr val="FF0000"/>
                </a:solidFill>
                <a:latin typeface="Verdana"/>
                <a:ea typeface="맑은 고딕"/>
                <a:cs typeface="Verdana"/>
              </a:rPr>
              <a:t/>
            </a:r>
            <a:br>
              <a:rPr lang="en-US" altLang="ko-KR" b="1" i="1" dirty="0" smtClean="0">
                <a:solidFill>
                  <a:srgbClr val="FF0000"/>
                </a:solidFill>
                <a:latin typeface="Verdana"/>
                <a:ea typeface="맑은 고딕"/>
                <a:cs typeface="Verdana"/>
              </a:rPr>
            </a:br>
            <a:r>
              <a:rPr lang="en-US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(hourly</a:t>
            </a:r>
            <a:r>
              <a:rPr lang="en-US" b="1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Verdana"/>
              </a:rPr>
              <a:t>)</a:t>
            </a:r>
            <a:endParaRPr lang="en-US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4697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72" y="130398"/>
            <a:ext cx="5972807" cy="638108"/>
          </a:xfrm>
        </p:spPr>
        <p:txBody>
          <a:bodyPr/>
          <a:lstStyle/>
          <a:p>
            <a:r>
              <a:rPr lang="en-US" sz="4000" dirty="0"/>
              <a:t>TEMPO </a:t>
            </a:r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30251" y="1072680"/>
            <a:ext cx="8840759" cy="5765567"/>
          </a:xfrm>
          <a:prstGeom prst="rect">
            <a:avLst/>
          </a:prstGeom>
          <a:noFill/>
        </p:spPr>
        <p:txBody>
          <a:bodyPr wrap="square" lIns="91326" tIns="45664" rIns="91326" bIns="45664" rtlCol="0">
            <a:spAutoFit/>
          </a:bodyPr>
          <a:lstStyle/>
          <a:p>
            <a:pPr marL="285404" indent="-285404" defTabSz="456633">
              <a:buFont typeface="Arial"/>
              <a:buChar char="•"/>
            </a:pP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TEMPO is a pathfinder for NASA</a:t>
            </a:r>
          </a:p>
          <a:p>
            <a:pPr marL="742037" lvl="1" indent="-285404" defTabSz="456633">
              <a:spcBef>
                <a:spcPts val="400"/>
              </a:spcBef>
              <a:buFont typeface="Arial"/>
              <a:buChar char="•"/>
            </a:pPr>
            <a:r>
              <a:rPr lang="en-US" sz="1950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The first mission under the stringently cost-capped Earth Venture Instrument program</a:t>
            </a:r>
          </a:p>
          <a:p>
            <a:pPr marL="742037" lvl="1" indent="-285404" defTabSz="456633">
              <a:spcBef>
                <a:spcPts val="400"/>
              </a:spcBef>
              <a:buFont typeface="Arial"/>
              <a:buChar char="•"/>
            </a:pP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First use </a:t>
            </a:r>
            <a:r>
              <a:rPr lang="en-US" sz="1950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of a competitively selected co</a:t>
            </a: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mmercial host satellite</a:t>
            </a:r>
          </a:p>
          <a:p>
            <a:pPr marL="285404" indent="-285404" defTabSz="456633">
              <a:spcBef>
                <a:spcPts val="1200"/>
              </a:spcBef>
              <a:buFont typeface="Arial"/>
              <a:buChar char="•"/>
            </a:pP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Currently on-schedule and on-budget</a:t>
            </a:r>
          </a:p>
          <a:p>
            <a:pPr marL="742037" lvl="1" indent="-285404" defTabSz="456633">
              <a:spcBef>
                <a:spcPts val="400"/>
              </a:spcBef>
              <a:buFont typeface="Arial"/>
              <a:buChar char="•"/>
            </a:pPr>
            <a:r>
              <a:rPr lang="en-US" sz="1950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Passed System Requirements Review and Mission Definition Review in November 2013</a:t>
            </a:r>
          </a:p>
          <a:p>
            <a:pPr marL="742037" lvl="1" indent="-285404" defTabSz="456633">
              <a:spcBef>
                <a:spcPts val="400"/>
              </a:spcBef>
              <a:buFont typeface="Arial"/>
              <a:buChar char="•"/>
            </a:pPr>
            <a:r>
              <a:rPr lang="en-US" sz="1950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Passed KDP-B April 2014, now in Phase </a:t>
            </a: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B/C</a:t>
            </a:r>
          </a:p>
          <a:p>
            <a:pPr marL="742037" lvl="1" indent="-285404" defTabSz="456633">
              <a:spcBef>
                <a:spcPts val="400"/>
              </a:spcBef>
              <a:buFont typeface="Arial"/>
              <a:buChar char="•"/>
            </a:pPr>
            <a:r>
              <a:rPr lang="en-US" sz="1950" b="1" dirty="0">
                <a:solidFill>
                  <a:srgbClr val="0000FF"/>
                </a:solidFill>
                <a:latin typeface="Arial"/>
                <a:cs typeface="Arial"/>
              </a:rPr>
              <a:t>Most technical issues solved at the preliminary design level, following technical interchange meeting at Ball, April 2014</a:t>
            </a:r>
            <a:endParaRPr lang="en-US" sz="1950" b="1" dirty="0">
              <a:solidFill>
                <a:srgbClr val="0000FF"/>
              </a:solidFill>
              <a:latin typeface="Arial"/>
              <a:ea typeface="ＭＳ Ｐゴシック" charset="0"/>
              <a:cs typeface="Arial"/>
            </a:endParaRPr>
          </a:p>
          <a:p>
            <a:pPr marL="742037" lvl="1" indent="-285404" defTabSz="456633">
              <a:spcBef>
                <a:spcPts val="400"/>
              </a:spcBef>
              <a:buFont typeface="Arial"/>
              <a:buChar char="•"/>
            </a:pP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Passed PDR on July 31, 2014</a:t>
            </a:r>
          </a:p>
          <a:p>
            <a:pPr marL="742037" lvl="1" indent="-285404" defTabSz="456633">
              <a:spcBef>
                <a:spcPts val="400"/>
              </a:spcBef>
              <a:buFont typeface="Arial"/>
              <a:buChar char="•"/>
            </a:pP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KDP-C has not been scheduled yet (September 30, 2014)</a:t>
            </a:r>
            <a:endParaRPr lang="en-US" sz="1950" b="1" dirty="0">
              <a:solidFill>
                <a:srgbClr val="0000FF"/>
              </a:solidFill>
              <a:latin typeface="Arial"/>
              <a:ea typeface="ＭＳ Ｐゴシック" charset="0"/>
              <a:cs typeface="Arial"/>
            </a:endParaRPr>
          </a:p>
          <a:p>
            <a:pPr marL="285404" indent="-285404" defTabSz="456633">
              <a:spcBef>
                <a:spcPts val="1200"/>
              </a:spcBef>
              <a:buFont typeface="Arial"/>
              <a:buChar char="•"/>
            </a:pP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Commercial satellite host selection and Instrument CDR summer 2015</a:t>
            </a:r>
          </a:p>
          <a:p>
            <a:pPr marL="742037" lvl="1" indent="-285404" defTabSz="456633">
              <a:spcBef>
                <a:spcPts val="400"/>
              </a:spcBef>
              <a:buFont typeface="Arial"/>
              <a:buChar char="•"/>
            </a:pP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TEMPO operating longitude and launch date are not known until after host selection</a:t>
            </a:r>
            <a:endParaRPr lang="en-US" sz="1950" b="1" dirty="0">
              <a:solidFill>
                <a:srgbClr val="0000FF"/>
              </a:solidFill>
              <a:latin typeface="Arial"/>
              <a:ea typeface="ＭＳ Ｐゴシック" charset="0"/>
              <a:cs typeface="Arial"/>
            </a:endParaRPr>
          </a:p>
          <a:p>
            <a:pPr marL="285404" indent="-285404" defTabSz="456633">
              <a:spcBef>
                <a:spcPts val="1200"/>
              </a:spcBef>
              <a:buFont typeface="Arial"/>
              <a:buChar char="•"/>
            </a:pPr>
            <a:r>
              <a:rPr lang="en-US" sz="1950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Instrument </a:t>
            </a:r>
            <a:r>
              <a:rPr lang="en-US" sz="195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delivery 05/</a:t>
            </a:r>
            <a:r>
              <a:rPr lang="en-US" sz="1950" b="1" dirty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2017 for launch no earlier than 11/2018</a:t>
            </a:r>
          </a:p>
        </p:txBody>
      </p:sp>
    </p:spTree>
    <p:extLst>
      <p:ext uri="{BB962C8B-B14F-4D97-AF65-F5344CB8AC3E}">
        <p14:creationId xmlns:p14="http://schemas.microsoft.com/office/powerpoint/2010/main" val="315956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0"/>
            <a:ext cx="5972807" cy="912746"/>
          </a:xfrm>
        </p:spPr>
        <p:txBody>
          <a:bodyPr/>
          <a:lstStyle/>
          <a:p>
            <a:r>
              <a:rPr lang="en-US" sz="4800" dirty="0" smtClean="0"/>
              <a:t>The End!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138562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12301"/>
            <a:ext cx="1434587" cy="15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9" y="1425803"/>
            <a:ext cx="1490353" cy="14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6" y="3295104"/>
            <a:ext cx="1575846" cy="1575846"/>
          </a:xfrm>
          <a:prstGeom prst="rect">
            <a:avLst/>
          </a:prstGeom>
        </p:spPr>
      </p:pic>
      <p:pic>
        <p:nvPicPr>
          <p:cNvPr id="9" name="Picture 24" descr="u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0" b="10800"/>
          <a:stretch>
            <a:fillRect/>
          </a:stretch>
        </p:blipFill>
        <p:spPr bwMode="auto">
          <a:xfrm>
            <a:off x="3652028" y="3443583"/>
            <a:ext cx="1404042" cy="13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-U_N4c_L_4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9" y="5202915"/>
            <a:ext cx="2202262" cy="876630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" y="4891752"/>
            <a:ext cx="1626234" cy="1626234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10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84348"/>
            <a:ext cx="1877438" cy="1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6" y="5094485"/>
            <a:ext cx="1833814" cy="1139707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6932129" y="4776766"/>
            <a:ext cx="1883752" cy="1760622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00539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6/17/14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1" y="1046558"/>
            <a:ext cx="1358265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2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8942" y="1265238"/>
            <a:ext cx="8655210" cy="5228346"/>
            <a:chOff x="240084" y="1025220"/>
            <a:chExt cx="7965413" cy="5805863"/>
          </a:xfrm>
        </p:grpSpPr>
        <p:cxnSp>
          <p:nvCxnSpPr>
            <p:cNvPr id="32" name="Straight Connector 31"/>
            <p:cNvCxnSpPr>
              <a:endCxn id="16" idx="1"/>
            </p:cNvCxnSpPr>
            <p:nvPr/>
          </p:nvCxnSpPr>
          <p:spPr bwMode="auto">
            <a:xfrm flipV="1">
              <a:off x="4817923" y="1857516"/>
              <a:ext cx="1282511" cy="2401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4332513" y="2440995"/>
              <a:ext cx="29681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3448245" y="5041453"/>
              <a:ext cx="198563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5259905" y="1306155"/>
              <a:ext cx="1210333" cy="1269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919713" y="5549012"/>
              <a:ext cx="0" cy="54186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2923346" y="5543968"/>
              <a:ext cx="0" cy="54186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4789264" y="5543967"/>
              <a:ext cx="0" cy="54186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7402739" y="5549012"/>
              <a:ext cx="0" cy="54186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36" name="Straight Connector 14335"/>
            <p:cNvCxnSpPr/>
            <p:nvPr/>
          </p:nvCxnSpPr>
          <p:spPr bwMode="auto">
            <a:xfrm>
              <a:off x="903743" y="5536129"/>
              <a:ext cx="6498996" cy="1288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38" name="Straight Connector 14337"/>
            <p:cNvCxnSpPr/>
            <p:nvPr/>
          </p:nvCxnSpPr>
          <p:spPr bwMode="auto">
            <a:xfrm>
              <a:off x="4324049" y="1994291"/>
              <a:ext cx="8464" cy="354183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4332513" y="4286881"/>
              <a:ext cx="201229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ounded Rectangle 3"/>
            <p:cNvSpPr/>
            <p:nvPr/>
          </p:nvSpPr>
          <p:spPr>
            <a:xfrm>
              <a:off x="3066747" y="1025220"/>
              <a:ext cx="2514601" cy="98305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1600" b="1" dirty="0" smtClean="0">
                  <a:latin typeface="Arial Narrow" pitchFamily="34" charset="0"/>
                  <a:cs typeface="Times New Roman" pitchFamily="18" charset="0"/>
                </a:rPr>
                <a:t>TEMPO Instrument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b="1" dirty="0" smtClean="0">
                  <a:latin typeface="Arial Narrow" pitchFamily="34" charset="0"/>
                  <a:cs typeface="Times New Roman" pitchFamily="18" charset="0"/>
                </a:rPr>
                <a:t>Principal Investigator: Kelly Chance</a:t>
              </a:r>
              <a:endParaRPr lang="en-US" sz="1100" dirty="0">
                <a:latin typeface="Arial Narrow" pitchFamily="34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100" dirty="0" smtClean="0">
                  <a:latin typeface="Arial Narrow" pitchFamily="34" charset="0"/>
                  <a:cs typeface="Times New Roman" pitchFamily="18" charset="0"/>
                </a:rPr>
                <a:t> Deputy Principal Investigator: Xiong Liu</a:t>
              </a:r>
            </a:p>
            <a:p>
              <a:pPr algn="ctr">
                <a:lnSpc>
                  <a:spcPct val="90000"/>
                </a:lnSpc>
              </a:pPr>
              <a:r>
                <a:rPr lang="en-US" sz="1100" dirty="0" smtClean="0">
                  <a:latin typeface="Arial Narrow" pitchFamily="34" charset="0"/>
                  <a:cs typeface="Times New Roman" pitchFamily="18" charset="0"/>
                </a:rPr>
                <a:t>Program Administrator: Joseph Webber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6100433" y="1048757"/>
              <a:ext cx="1626328" cy="52749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800"/>
                </a:lnSpc>
              </a:pPr>
              <a:endParaRPr lang="en-US" sz="1200" dirty="0" smtClean="0">
                <a:latin typeface="Arial Narrow" pitchFamily="34" charset="0"/>
                <a:cs typeface="Times New Roman" pitchFamily="18" charset="0"/>
              </a:endParaRPr>
            </a:p>
            <a:p>
              <a:pPr algn="ctr">
                <a:lnSpc>
                  <a:spcPts val="1000"/>
                </a:lnSpc>
              </a:pPr>
              <a:r>
                <a:rPr lang="en-US" sz="1050" dirty="0" smtClean="0">
                  <a:latin typeface="Arial Narrow" pitchFamily="34" charset="0"/>
                  <a:cs typeface="Times New Roman" pitchFamily="18" charset="0"/>
                </a:rPr>
                <a:t>Investigation Advisory Pane</a:t>
              </a:r>
              <a:r>
                <a:rPr lang="en-US" sz="1100" dirty="0" smtClean="0">
                  <a:latin typeface="Arial Narrow" pitchFamily="34" charset="0"/>
                  <a:cs typeface="Times New Roman" pitchFamily="18" charset="0"/>
                </a:rPr>
                <a:t>l</a:t>
              </a:r>
            </a:p>
            <a:p>
              <a:pPr algn="ctr">
                <a:lnSpc>
                  <a:spcPts val="1000"/>
                </a:lnSpc>
              </a:pPr>
              <a:r>
                <a:rPr lang="de-DE" sz="900" dirty="0">
                  <a:latin typeface="Arial Narrow" pitchFamily="34" charset="0"/>
                  <a:cs typeface="Times New Roman" pitchFamily="18" charset="0"/>
                </a:rPr>
                <a:t>SAO</a:t>
              </a:r>
              <a:r>
                <a:rPr lang="de-DE" sz="900" dirty="0" smtClean="0">
                  <a:latin typeface="Arial Narrow" pitchFamily="34" charset="0"/>
                  <a:cs typeface="Times New Roman" pitchFamily="18" charset="0"/>
                </a:rPr>
                <a:t>: Roger </a:t>
              </a:r>
              <a:r>
                <a:rPr lang="de-DE" sz="900" dirty="0" err="1" smtClean="0">
                  <a:latin typeface="Arial Narrow" pitchFamily="34" charset="0"/>
                  <a:cs typeface="Times New Roman" pitchFamily="18" charset="0"/>
                </a:rPr>
                <a:t>Brissenden</a:t>
              </a:r>
              <a:r>
                <a:rPr lang="de-DE" sz="900" dirty="0" smtClean="0">
                  <a:latin typeface="Arial Narrow" pitchFamily="34" charset="0"/>
                  <a:cs typeface="Times New Roman" pitchFamily="18" charset="0"/>
                </a:rPr>
                <a:t>, LaRC</a:t>
              </a:r>
              <a:r>
                <a:rPr lang="de-DE" sz="900" dirty="0">
                  <a:latin typeface="Arial Narrow" pitchFamily="34" charset="0"/>
                  <a:cs typeface="Times New Roman" pitchFamily="18" charset="0"/>
                </a:rPr>
                <a:t>: Steve Jurczyk, Ball: Mark Bergeland</a:t>
              </a:r>
            </a:p>
            <a:p>
              <a:pPr algn="ctr">
                <a:lnSpc>
                  <a:spcPts val="1000"/>
                </a:lnSpc>
              </a:pPr>
              <a:endParaRPr lang="en-US" sz="1100" dirty="0" smtClean="0"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12320" y="2783187"/>
              <a:ext cx="2604707" cy="108201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45720" rIns="45720" rtlCol="0" anchor="ctr"/>
            <a:lstStyle/>
            <a:p>
              <a:pPr algn="ctr"/>
              <a:r>
                <a:rPr lang="en-US" sz="1200" b="1" dirty="0" smtClean="0">
                  <a:latin typeface="Arial Narrow" pitchFamily="34" charset="0"/>
                  <a:cs typeface="Times New Roman" pitchFamily="18" charset="0"/>
                </a:rPr>
                <a:t>Project Management</a:t>
              </a:r>
            </a:p>
            <a:p>
              <a:pPr algn="ctr"/>
              <a:r>
                <a:rPr lang="en-US" sz="1050" dirty="0">
                  <a:latin typeface="Arial Narrow" pitchFamily="34" charset="0"/>
                  <a:cs typeface="Times New Roman" pitchFamily="18" charset="0"/>
                </a:rPr>
                <a:t>Project </a:t>
              </a:r>
              <a:r>
                <a:rPr lang="en-US" sz="1050" dirty="0" smtClean="0">
                  <a:latin typeface="Arial Narrow" pitchFamily="34" charset="0"/>
                  <a:cs typeface="Times New Roman" pitchFamily="18" charset="0"/>
                </a:rPr>
                <a:t>Manager</a:t>
              </a:r>
              <a:r>
                <a:rPr lang="en-US" sz="1050" dirty="0">
                  <a:latin typeface="Arial Narrow" pitchFamily="34" charset="0"/>
                  <a:cs typeface="Times New Roman" pitchFamily="18" charset="0"/>
                </a:rPr>
                <a:t>: Wendy </a:t>
              </a:r>
              <a:r>
                <a:rPr lang="en-US" sz="1050" dirty="0" smtClean="0">
                  <a:latin typeface="Arial Narrow" pitchFamily="34" charset="0"/>
                  <a:cs typeface="Times New Roman" pitchFamily="18" charset="0"/>
                </a:rPr>
                <a:t>Pennington </a:t>
              </a:r>
              <a:endParaRPr lang="en-US" sz="1050" dirty="0">
                <a:latin typeface="Arial Narrow" pitchFamily="34" charset="0"/>
                <a:cs typeface="Times New Roman" pitchFamily="18" charset="0"/>
              </a:endParaRPr>
            </a:p>
            <a:p>
              <a:pPr algn="ctr"/>
              <a:r>
                <a:rPr lang="en-US" sz="1050" dirty="0">
                  <a:latin typeface="Arial Narrow" pitchFamily="34" charset="0"/>
                  <a:cs typeface="Times New Roman" pitchFamily="18" charset="0"/>
                </a:rPr>
                <a:t>Project Scientist: David </a:t>
              </a:r>
              <a:r>
                <a:rPr lang="en-US" sz="1050" dirty="0" err="1" smtClean="0">
                  <a:latin typeface="Arial Narrow" pitchFamily="34" charset="0"/>
                  <a:cs typeface="Times New Roman" pitchFamily="18" charset="0"/>
                </a:rPr>
                <a:t>Flittner</a:t>
              </a:r>
              <a:endParaRPr lang="en-US" sz="1050" dirty="0">
                <a:latin typeface="Arial Narrow" pitchFamily="34" charset="0"/>
                <a:cs typeface="Times New Roman" pitchFamily="18" charset="0"/>
              </a:endParaRPr>
            </a:p>
            <a:p>
              <a:pPr algn="ctr"/>
              <a:r>
                <a:rPr lang="en-US" sz="1050" dirty="0" smtClean="0">
                  <a:latin typeface="Arial Narrow" pitchFamily="34" charset="0"/>
                  <a:cs typeface="Times New Roman" pitchFamily="18" charset="0"/>
                </a:rPr>
                <a:t>Deputy PS: Jay Al-</a:t>
              </a:r>
              <a:r>
                <a:rPr lang="en-US" sz="1050" dirty="0" err="1">
                  <a:latin typeface="Arial Narrow" pitchFamily="34" charset="0"/>
                  <a:cs typeface="Times New Roman" pitchFamily="18" charset="0"/>
                </a:rPr>
                <a:t>S</a:t>
              </a:r>
              <a:r>
                <a:rPr lang="en-US" sz="1050" dirty="0" err="1" smtClean="0">
                  <a:latin typeface="Arial Narrow" pitchFamily="34" charset="0"/>
                  <a:cs typeface="Times New Roman" pitchFamily="18" charset="0"/>
                </a:rPr>
                <a:t>aadi</a:t>
              </a:r>
              <a:endParaRPr lang="en-US" sz="1050" dirty="0">
                <a:latin typeface="Arial Narrow" pitchFamily="34" charset="0"/>
                <a:cs typeface="Times New Roman" pitchFamily="18" charset="0"/>
              </a:endParaRPr>
            </a:p>
            <a:p>
              <a:pPr algn="ctr"/>
              <a:r>
                <a:rPr lang="en-US" sz="1050" dirty="0">
                  <a:latin typeface="Arial Narrow" pitchFamily="34" charset="0"/>
                  <a:cs typeface="Times New Roman" pitchFamily="18" charset="0"/>
                </a:rPr>
                <a:t>Deputy PM: Craig Jones, COR</a:t>
              </a:r>
            </a:p>
            <a:p>
              <a:pPr algn="ctr"/>
              <a:r>
                <a:rPr lang="en-US" sz="1050" dirty="0">
                  <a:latin typeface="Arial Narrow" pitchFamily="34" charset="0"/>
                  <a:cs typeface="Times New Roman" pitchFamily="18" charset="0"/>
                </a:rPr>
                <a:t>Deputy </a:t>
              </a:r>
              <a:r>
                <a:rPr lang="en-US" sz="1050" dirty="0" smtClean="0">
                  <a:latin typeface="Arial Narrow" pitchFamily="34" charset="0"/>
                  <a:cs typeface="Times New Roman" pitchFamily="18" charset="0"/>
                </a:rPr>
                <a:t>PP&amp;C: </a:t>
              </a:r>
              <a:r>
                <a:rPr lang="en-US" sz="1050" dirty="0">
                  <a:latin typeface="Arial Narrow" pitchFamily="34" charset="0"/>
                  <a:cs typeface="Times New Roman" pitchFamily="18" charset="0"/>
                </a:rPr>
                <a:t>Don </a:t>
              </a:r>
              <a:r>
                <a:rPr lang="en-US" sz="1050" dirty="0" smtClean="0">
                  <a:latin typeface="Arial Narrow" pitchFamily="34" charset="0"/>
                  <a:cs typeface="Times New Roman" pitchFamily="18" charset="0"/>
                </a:rPr>
                <a:t>Shick</a:t>
              </a:r>
              <a:endParaRPr lang="en-US" sz="1050" dirty="0"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40084" y="5753337"/>
              <a:ext cx="1639170" cy="107774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atin typeface="Arial Narrow" pitchFamily="34" charset="0"/>
                  <a:cs typeface="Times New Roman" pitchFamily="18" charset="0"/>
                </a:rPr>
                <a:t>Instrument</a:t>
              </a:r>
              <a:endParaRPr lang="en-US" sz="900" dirty="0" smtClean="0">
                <a:latin typeface="Arial Narrow" pitchFamily="34" charset="0"/>
                <a:cs typeface="Times New Roman" pitchFamily="18" charset="0"/>
              </a:endParaRPr>
            </a:p>
            <a:p>
              <a:pPr algn="ctr"/>
              <a:r>
                <a:rPr lang="en-US" sz="900" dirty="0" smtClean="0">
                  <a:latin typeface="Arial Narrow" pitchFamily="34" charset="0"/>
                  <a:cs typeface="Times New Roman" pitchFamily="18" charset="0"/>
                </a:rPr>
                <a:t>PM Dennis Nicks</a:t>
              </a:r>
            </a:p>
            <a:p>
              <a:pPr algn="ctr"/>
              <a:r>
                <a:rPr lang="en-US" sz="900" dirty="0" smtClean="0">
                  <a:latin typeface="Arial Narrow" pitchFamily="34" charset="0"/>
                  <a:cs typeface="Times New Roman" pitchFamily="18" charset="0"/>
                </a:rPr>
                <a:t>Chief  SE: Laura Hale</a:t>
              </a:r>
            </a:p>
            <a:p>
              <a:pPr algn="ctr"/>
              <a:r>
                <a:rPr lang="en-US" sz="900" dirty="0" smtClean="0">
                  <a:latin typeface="Arial Narrow" pitchFamily="34" charset="0"/>
                  <a:cs typeface="Times New Roman" pitchFamily="18" charset="0"/>
                </a:rPr>
                <a:t>Instrument Performance: Brian Baker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742246" y="4882615"/>
              <a:ext cx="2362200" cy="533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atin typeface="Arial Narrow" pitchFamily="34" charset="0"/>
                  <a:cs typeface="Times New Roman" pitchFamily="18" charset="0"/>
                </a:rPr>
                <a:t>Systems Engineering</a:t>
              </a:r>
            </a:p>
            <a:p>
              <a:pPr algn="ctr"/>
              <a:r>
                <a:rPr lang="de-DE" sz="1050" dirty="0">
                  <a:latin typeface="Arial Narrow" pitchFamily="34" charset="0"/>
                  <a:cs typeface="Times New Roman" pitchFamily="18" charset="0"/>
                </a:rPr>
                <a:t>Project </a:t>
              </a:r>
              <a:r>
                <a:rPr lang="de-DE" sz="1050" dirty="0" smtClean="0">
                  <a:latin typeface="Arial Narrow" pitchFamily="34" charset="0"/>
                  <a:cs typeface="Times New Roman" pitchFamily="18" charset="0"/>
                </a:rPr>
                <a:t>CE</a:t>
              </a:r>
              <a:r>
                <a:rPr lang="de-DE" sz="1050" dirty="0">
                  <a:latin typeface="Arial Narrow" pitchFamily="34" charset="0"/>
                  <a:cs typeface="Times New Roman" pitchFamily="18" charset="0"/>
                </a:rPr>
                <a:t>: David Rosenbaum</a:t>
              </a:r>
            </a:p>
            <a:p>
              <a:pPr algn="ctr"/>
              <a:r>
                <a:rPr lang="de-DE" sz="1050" dirty="0" smtClean="0">
                  <a:latin typeface="Arial Narrow" pitchFamily="34" charset="0"/>
                  <a:cs typeface="Times New Roman" pitchFamily="18" charset="0"/>
                </a:rPr>
                <a:t>SE: Mark </a:t>
              </a:r>
              <a:r>
                <a:rPr lang="de-DE" sz="1050" dirty="0">
                  <a:latin typeface="Arial Narrow" pitchFamily="34" charset="0"/>
                  <a:cs typeface="Times New Roman" pitchFamily="18" charset="0"/>
                </a:rPr>
                <a:t>Andraschko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634074" y="4861017"/>
              <a:ext cx="2209800" cy="5334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b="1" dirty="0" smtClean="0">
                  <a:latin typeface="Arial Narrow" pitchFamily="34" charset="0"/>
                  <a:cs typeface="Times New Roman" pitchFamily="18" charset="0"/>
                </a:rPr>
                <a:t>Safety &amp; Mission Assurance</a:t>
              </a:r>
            </a:p>
            <a:p>
              <a:pPr algn="ctr"/>
              <a:r>
                <a:rPr lang="en-US" sz="1050" dirty="0" smtClean="0">
                  <a:latin typeface="Arial Narrow" pitchFamily="34" charset="0"/>
                  <a:cs typeface="Times New Roman" pitchFamily="18" charset="0"/>
                </a:rPr>
                <a:t>Mission Assurance Manager: Jose Caraballo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634073" y="2288595"/>
              <a:ext cx="1256087" cy="304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latin typeface="Arial Narrow" pitchFamily="34" charset="0"/>
                  <a:cs typeface="Times New Roman" pitchFamily="18" charset="0"/>
                </a:rPr>
                <a:t>Science Team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097328" y="5747456"/>
              <a:ext cx="1371600" cy="7620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atin typeface="Arial Narrow" pitchFamily="34" charset="0"/>
                  <a:cs typeface="Times New Roman" pitchFamily="18" charset="0"/>
                </a:rPr>
                <a:t>Instrument Operations</a:t>
              </a:r>
            </a:p>
            <a:p>
              <a:pPr algn="ctr"/>
              <a:r>
                <a:rPr lang="en-US" sz="1000" dirty="0" smtClean="0">
                  <a:latin typeface="Arial Narrow" pitchFamily="34" charset="0"/>
                  <a:cs typeface="Times New Roman" pitchFamily="18" charset="0"/>
                </a:rPr>
                <a:t>Raid M. Suleiman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100433" y="1705115"/>
              <a:ext cx="1621715" cy="304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Arial Narrow" pitchFamily="34" charset="0"/>
                  <a:cs typeface="Times New Roman" pitchFamily="18" charset="0"/>
                </a:rPr>
                <a:t>Science Advisory Panel</a:t>
              </a:r>
            </a:p>
            <a:p>
              <a:pPr algn="ctr"/>
              <a:r>
                <a:rPr lang="en-US" sz="900" dirty="0" smtClean="0">
                  <a:latin typeface="Arial Narrow" pitchFamily="34" charset="0"/>
                  <a:cs typeface="Times New Roman" pitchFamily="18" charset="0"/>
                </a:rPr>
                <a:t>Geo Constellation/CEOS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238400" y="5777135"/>
              <a:ext cx="1209846" cy="73665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atin typeface="Arial Narrow" pitchFamily="34" charset="0"/>
                  <a:cs typeface="Times New Roman" pitchFamily="18" charset="0"/>
                </a:rPr>
                <a:t>Ground</a:t>
              </a:r>
            </a:p>
            <a:p>
              <a:pPr algn="ctr"/>
              <a:r>
                <a:rPr lang="en-US" sz="1200" b="1" dirty="0" smtClean="0">
                  <a:latin typeface="Arial Narrow" pitchFamily="34" charset="0"/>
                  <a:cs typeface="Times New Roman" pitchFamily="18" charset="0"/>
                </a:rPr>
                <a:t>Systems</a:t>
              </a:r>
            </a:p>
            <a:p>
              <a:pPr algn="ctr"/>
              <a:r>
                <a:rPr lang="en-US" sz="1000" dirty="0" smtClean="0">
                  <a:latin typeface="Arial Narrow" pitchFamily="34" charset="0"/>
                  <a:cs typeface="Times New Roman" pitchFamily="18" charset="0"/>
                </a:rPr>
                <a:t>Raid M. Suleiman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599981" y="5739273"/>
              <a:ext cx="1605516" cy="7620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atin typeface="Arial Narrow" pitchFamily="34" charset="0"/>
                  <a:cs typeface="Times New Roman" pitchFamily="18" charset="0"/>
                </a:rPr>
                <a:t>Science Data Processing System</a:t>
              </a:r>
            </a:p>
            <a:p>
              <a:pPr algn="ctr"/>
              <a:r>
                <a:rPr lang="en-US" sz="1000" dirty="0" smtClean="0">
                  <a:latin typeface="Arial Narrow" pitchFamily="34" charset="0"/>
                  <a:cs typeface="Times New Roman" pitchFamily="18" charset="0"/>
                </a:rPr>
                <a:t>Kelly Chance</a:t>
              </a:r>
            </a:p>
            <a:p>
              <a:pPr algn="ctr"/>
              <a:endParaRPr lang="en-US" sz="1000" dirty="0" smtClean="0"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634074" y="4038449"/>
              <a:ext cx="1965907" cy="72124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 smtClean="0">
                  <a:latin typeface="Arial Narrow" pitchFamily="34" charset="0"/>
                  <a:cs typeface="Times New Roman" pitchFamily="18" charset="0"/>
                </a:rPr>
                <a:t>Management Support </a:t>
              </a:r>
            </a:p>
            <a:p>
              <a:pPr algn="ctr">
                <a:lnSpc>
                  <a:spcPts val="1080"/>
                </a:lnSpc>
              </a:pPr>
              <a:r>
                <a:rPr lang="en-US" sz="900" dirty="0" smtClean="0">
                  <a:latin typeface="Arial Narrow" pitchFamily="34" charset="0"/>
                  <a:cs typeface="Times New Roman" pitchFamily="18" charset="0"/>
                </a:rPr>
                <a:t>Schedules: Bonnie Lahiff</a:t>
              </a:r>
              <a:endParaRPr lang="en-US" sz="900" dirty="0">
                <a:latin typeface="Arial Narrow" pitchFamily="34" charset="0"/>
                <a:cs typeface="Times New Roman" pitchFamily="18" charset="0"/>
              </a:endParaRPr>
            </a:p>
            <a:p>
              <a:pPr algn="ctr">
                <a:lnSpc>
                  <a:spcPts val="1080"/>
                </a:lnSpc>
              </a:pPr>
              <a:r>
                <a:rPr lang="en-US" sz="900" dirty="0" smtClean="0">
                  <a:latin typeface="Arial Narrow" pitchFamily="34" charset="0"/>
                  <a:cs typeface="Times New Roman" pitchFamily="18" charset="0"/>
                </a:rPr>
                <a:t>Configuration Manager: Donna Lewis</a:t>
              </a:r>
            </a:p>
            <a:p>
              <a:pPr algn="ctr">
                <a:lnSpc>
                  <a:spcPts val="1080"/>
                </a:lnSpc>
              </a:pPr>
              <a:r>
                <a:rPr lang="en-US" sz="900" dirty="0" smtClean="0">
                  <a:latin typeface="Arial Narrow" pitchFamily="34" charset="0"/>
                  <a:cs typeface="Times New Roman" pitchFamily="18" charset="0"/>
                </a:rPr>
                <a:t>Communications: Jonathan Behun/Katie Bethea</a:t>
              </a:r>
            </a:p>
          </p:txBody>
        </p:sp>
      </p:grpSp>
      <p:sp>
        <p:nvSpPr>
          <p:cNvPr id="28" name="Title 2"/>
          <p:cNvSpPr>
            <a:spLocks noGrp="1"/>
          </p:cNvSpPr>
          <p:nvPr>
            <p:ph type="title"/>
          </p:nvPr>
        </p:nvSpPr>
        <p:spPr>
          <a:xfrm>
            <a:off x="2000062" y="-57075"/>
            <a:ext cx="6270455" cy="980004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TEMPO Instrument Project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Detailed Organization Structure</a:t>
            </a:r>
            <a:endParaRPr lang="en-US" sz="3200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93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6/17/14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305495"/>
              </p:ext>
            </p:extLst>
          </p:nvPr>
        </p:nvGraphicFramePr>
        <p:xfrm>
          <a:off x="1" y="665687"/>
          <a:ext cx="9143999" cy="618659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80633"/>
                <a:gridCol w="2294467"/>
                <a:gridCol w="1299163"/>
                <a:gridCol w="3869736"/>
              </a:tblGrid>
              <a:tr h="226771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Team Member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Institution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Role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Responsibility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K. Chance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PI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Overall science development; 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Level 1b, H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CO, C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800" b="1" baseline="-250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X. Liu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Deputy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PI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Science development, data processing; 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 profile, tropospheric 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800" b="1" baseline="-250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J. Al-Saadi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Deputy PS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Project science</a:t>
                      </a:r>
                      <a:r>
                        <a:rPr lang="en-US" sz="800" b="0" baseline="0" dirty="0" smtClean="0">
                          <a:latin typeface="Arial"/>
                          <a:cs typeface="Arial"/>
                        </a:rPr>
                        <a:t> development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J. Carr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Carr Astronautics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INR Modeling and algorithm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M. Chin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Aerosol science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R.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Cohen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U.C.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Berkeley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00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v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alidation, atmospheric chemistry modeling, process studies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D. Edwards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NCAR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VOC science, synergy with carbon monoxide measurements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Fishman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St. Louis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U.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AQ impact on agriculture and the biosphere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D. Flittner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Project Scientist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Overall project development;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STM; instrument cal./char.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Herman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UMBC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Validation (PANDORA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measurements)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D. Jacob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Harvard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Science requirements, atmospheric modeling, process studies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S. Janz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Instrument calibration and characterization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J. Joiner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Cloud, total 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, TOA shortwave flux research product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N. Krotkov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, SO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, UVB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M. Newchurch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U. Alabama Huntsville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Validation (O</a:t>
                      </a:r>
                      <a:r>
                        <a:rPr lang="en-US" sz="80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 sondes, O</a:t>
                      </a:r>
                      <a:r>
                        <a:rPr lang="en-US" sz="80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lidar)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R.B. Pierce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NOAA/NESDIS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AQ modeling, data assimilation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R. Spurr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RT Solutions, Inc.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Radiative transfer modeling for algorithm development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R. Suleiman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Co-I, Data Mgr.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Managing science data processing, 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BrO, H</a:t>
                      </a:r>
                      <a:r>
                        <a:rPr lang="en-US" sz="80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O, and L3 products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Szykman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EPA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AIRNow AQI development, validation (PANDORA measurements)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O. Torres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UV aerosol product, AI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J. Wang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U. Nebraska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Synergy w/GOES-R ABI, </a:t>
                      </a:r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aerosol research products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Leitch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Ball Aerospace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Aircraft validation, instrument calibration and characterization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D. Neil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LaRC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GEO-CAPE mission design team member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R. Martin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Dalhousie U.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Atmospheric modeling, air mass factors,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AQI development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Chris McLinden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Environment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Canada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Canadian air quality coordination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Michel Grutter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de la Mora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UNAM, Mexico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Mexican air quality coordination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Kim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Yonsei U.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Collaborators,</a:t>
                      </a:r>
                    </a:p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Science Advisory Panel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Korean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GEMS, CEOS constellation of GEO pollution monitoring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b="0" i="0" dirty="0" smtClean="0">
                          <a:latin typeface="Arial"/>
                          <a:cs typeface="Arial"/>
                        </a:rPr>
                        <a:t>C.T. McElroy</a:t>
                      </a:r>
                      <a:endParaRPr lang="en-US" sz="800" b="0" i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York U. Canada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CSA PHEOS, CEOS constellation of GEO pollution monitoring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05511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B. Veihelmann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ESA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ESA Sentinel-4, CEOS constellation of GEO pollution monitoring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 bwMode="auto">
          <a:xfrm>
            <a:off x="2057348" y="-32784"/>
            <a:ext cx="5972807" cy="63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9D9D9"/>
                </a:solidFill>
                <a:latin typeface="Arial Rounded MT Bold"/>
                <a:ea typeface="ＭＳ Ｐゴシック" charset="0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/>
              <a:t>TEMPO science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67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Mission Project</a:t>
            </a:r>
            <a:br>
              <a:rPr lang="en-US" dirty="0" smtClean="0"/>
            </a:br>
            <a:r>
              <a:rPr lang="en-US" dirty="0" smtClean="0"/>
              <a:t>Integrated Master Schedule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528EB1-4DC2-B445-862E-7D59106F092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704"/>
            <a:ext cx="9144000" cy="55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GEO</a:t>
            </a:r>
            <a:endParaRPr lang="en-US" dirty="0"/>
          </a:p>
        </p:txBody>
      </p:sp>
      <p:pic>
        <p:nvPicPr>
          <p:cNvPr id="5" name="Picture 4" descr="IMG_223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6" r="908"/>
          <a:stretch/>
        </p:blipFill>
        <p:spPr>
          <a:xfrm>
            <a:off x="0" y="1036104"/>
            <a:ext cx="9144000" cy="5470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46463" y="1771425"/>
            <a:ext cx="3468269" cy="914400"/>
          </a:xfrm>
          <a:prstGeom prst="line">
            <a:avLst/>
          </a:prstGeom>
          <a:ln w="76200" cmpd="sng">
            <a:solidFill>
              <a:schemeClr val="bg1"/>
            </a:solidFill>
            <a:prstDash val="dash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86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instrument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6934" y="1259270"/>
            <a:ext cx="916093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buFont typeface="Arial"/>
              <a:buChar char="•"/>
              <a:defRPr/>
            </a:pPr>
            <a:r>
              <a:rPr lang="en-US" sz="2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Measurement technique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Imaging grating spectrometer measuring solar backscattered Earth radiance 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Spectral band &amp; resolution: 290</a:t>
            </a:r>
            <a:r>
              <a:rPr lang="en-US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-490 + 540-740 </a:t>
            </a: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nm @ 0.6 nm FWHM, </a:t>
            </a:r>
            <a:r>
              <a:rPr lang="en-US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0.2 </a:t>
            </a: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nm sampling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2 2</a:t>
            </a: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-D, 2k</a:t>
            </a:r>
            <a:r>
              <a:rPr lang="en-US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×1k</a:t>
            </a: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, </a:t>
            </a:r>
            <a:r>
              <a:rPr lang="en-US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detectors image </a:t>
            </a: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the full spectral range for each geospatial scene</a:t>
            </a:r>
          </a:p>
          <a:p>
            <a:pPr marL="342900" indent="-342900" defTabSz="914400">
              <a:buFont typeface="Arial"/>
              <a:buChar char="•"/>
              <a:defRPr/>
            </a:pPr>
            <a:r>
              <a:rPr lang="en-US" sz="2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Field of Regard (FOR) and duty cycle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Mexico </a:t>
            </a:r>
            <a:r>
              <a:rPr lang="en-US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City/Yucatan Peninsula </a:t>
            </a: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to the Canadian tar/oil sands, Atlantic to Pacific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Instrument slit aligned N/S and swept across the FOR in the E/W direction, producing a radiance map of Greater North America in one hour</a:t>
            </a:r>
          </a:p>
          <a:p>
            <a:pPr marL="342900" indent="-342900" defTabSz="914400">
              <a:buFont typeface="Arial"/>
              <a:buChar char="•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"/>
              </a:rPr>
              <a:t>Spatial resolution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2.1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N/S ×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4.7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E/W native pixel resolution (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9.8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</a:t>
            </a:r>
            <a:r>
              <a:rPr lang="en-US" kern="0" baseline="30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)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rgbClr val="0000FF"/>
                </a:solidFill>
                <a:latin typeface="Arial"/>
              </a:rPr>
              <a:t>Co-add/cloud clear as needed for specific data products</a:t>
            </a:r>
          </a:p>
          <a:p>
            <a:pPr marL="342900" indent="-342900" defTabSz="914400">
              <a:buFont typeface="Arial"/>
              <a:buChar char="•"/>
              <a:defRPr/>
            </a:pPr>
            <a:r>
              <a:rPr lang="en-US" sz="2000" b="1" kern="0" dirty="0">
                <a:solidFill>
                  <a:srgbClr val="0000FF"/>
                </a:solidFill>
                <a:latin typeface="Arial"/>
              </a:rPr>
              <a:t>Standard data products and sampling rates</a:t>
            </a: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Most sampled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hourly, including eXceL O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(troposphere, PBL) for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selected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areas</a:t>
            </a:r>
            <a:endParaRPr lang="en-US" kern="0" dirty="0">
              <a:solidFill>
                <a:srgbClr val="0000FF"/>
              </a:solidFill>
              <a:latin typeface="Arial"/>
            </a:endParaRP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rgbClr val="0000FF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CO, C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O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, SO</a:t>
            </a:r>
            <a:r>
              <a:rPr lang="en-US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 sampled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hourly (average results for ≥ 3/day if needed)</a:t>
            </a:r>
            <a:endParaRPr lang="en-US" kern="0" dirty="0">
              <a:solidFill>
                <a:srgbClr val="0000FF"/>
              </a:solidFill>
              <a:latin typeface="Arial"/>
            </a:endParaRP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Nominal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spatial resolution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8.4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N/S ×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4.7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E/W at center of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domain (can often measure 2.1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N/S ×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4.7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km E/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W)</a:t>
            </a:r>
            <a:endParaRPr lang="en-US" kern="0" dirty="0">
              <a:solidFill>
                <a:srgbClr val="0000FF"/>
              </a:solidFill>
              <a:latin typeface="Arial"/>
            </a:endParaRPr>
          </a:p>
          <a:p>
            <a:pPr marL="742950" lvl="1" indent="-285750" defTabSz="914400">
              <a:buFont typeface="Lucida Grande"/>
              <a:buChar char="-"/>
              <a:defRPr/>
            </a:pPr>
            <a:r>
              <a:rPr lang="en-US" kern="0" dirty="0">
                <a:solidFill>
                  <a:srgbClr val="0000FF"/>
                </a:solidFill>
                <a:latin typeface="Arial"/>
              </a:rPr>
              <a:t>Measurement requirements met up to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50</a:t>
            </a:r>
            <a:r>
              <a:rPr lang="en-US" kern="0" baseline="30000" dirty="0" smtClean="0">
                <a:solidFill>
                  <a:srgbClr val="0000FF"/>
                </a:solidFill>
                <a:latin typeface="Arial"/>
              </a:rPr>
              <a:t>o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 for SO</a:t>
            </a:r>
            <a:r>
              <a:rPr lang="en-US" kern="0" baseline="-25000" dirty="0" smtClean="0">
                <a:solidFill>
                  <a:srgbClr val="0000FF"/>
                </a:solidFill>
                <a:latin typeface="Arial"/>
              </a:rPr>
              <a:t>2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, 70</a:t>
            </a:r>
            <a:r>
              <a:rPr lang="en-US" kern="0" baseline="30000" dirty="0" smtClean="0">
                <a:solidFill>
                  <a:srgbClr val="0000FF"/>
                </a:solidFill>
                <a:latin typeface="Arial"/>
              </a:rPr>
              <a:t>o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 SZA for </a:t>
            </a:r>
            <a:r>
              <a:rPr lang="en-US" kern="0" dirty="0">
                <a:solidFill>
                  <a:srgbClr val="0000FF"/>
                </a:solidFill>
                <a:latin typeface="Arial"/>
              </a:rPr>
              <a:t>other </a:t>
            </a:r>
            <a:r>
              <a:rPr lang="en-US" kern="0" dirty="0" smtClean="0">
                <a:solidFill>
                  <a:srgbClr val="0000FF"/>
                </a:solidFill>
                <a:latin typeface="Arial"/>
              </a:rPr>
              <a:t>products</a:t>
            </a:r>
            <a:endParaRPr lang="en-US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15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51179"/>
          </a:xfrm>
        </p:spPr>
        <p:txBody>
          <a:bodyPr/>
          <a:lstStyle/>
          <a:p>
            <a:r>
              <a:rPr lang="en-US" dirty="0" smtClean="0"/>
              <a:t>Typical TEMPO-range spectra (from ESA GOME-1)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69875" y="1130300"/>
            <a:ext cx="7607520" cy="5747631"/>
            <a:chOff x="769875" y="1130300"/>
            <a:chExt cx="7607520" cy="5747631"/>
          </a:xfrm>
        </p:grpSpPr>
        <p:pic>
          <p:nvPicPr>
            <p:cNvPr id="7" name="Picture 6" descr="GOME-albedos-with dese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3" t="9768" r="11300" b="5220"/>
            <a:stretch/>
          </p:blipFill>
          <p:spPr>
            <a:xfrm>
              <a:off x="769875" y="1130300"/>
              <a:ext cx="7607520" cy="574763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293834" y="1524001"/>
              <a:ext cx="2057400" cy="4365624"/>
            </a:xfrm>
            <a:prstGeom prst="rect">
              <a:avLst/>
            </a:prstGeom>
            <a:noFill/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22734" y="1533526"/>
              <a:ext cx="2057400" cy="4365624"/>
            </a:xfrm>
            <a:prstGeom prst="rect">
              <a:avLst/>
            </a:prstGeom>
            <a:noFill/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30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mission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534484"/>
            <a:ext cx="9144000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Arial"/>
              <a:buChar char="•"/>
              <a:defRPr/>
            </a:pPr>
            <a:r>
              <a:rPr lang="en-US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Geostationary orbit, operating on a commercial telecom satellite</a:t>
            </a: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NASA will arrange launch and hosting services (per Earth Venture Instrument scope)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90-110</a:t>
            </a:r>
            <a:r>
              <a:rPr lang="en-US" sz="1600" kern="0" baseline="30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o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 W preferred, 7</a:t>
            </a:r>
            <a:r>
              <a:rPr lang="en-US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5-137</a:t>
            </a:r>
            <a:r>
              <a:rPr lang="en-US" sz="1600" kern="0" baseline="30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o</a:t>
            </a:r>
            <a:r>
              <a:rPr lang="en-US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 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W acceptable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Specifying 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satellite </a:t>
            </a:r>
            <a:r>
              <a:rPr lang="en-US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environment, accommodation</a:t>
            </a:r>
            <a:endParaRPr lang="en-US" sz="1600" kern="0" dirty="0">
              <a:solidFill>
                <a:prstClr val="black">
                  <a:lumMod val="95000"/>
                  <a:lumOff val="5000"/>
                </a:prstClr>
              </a:solidFill>
              <a:latin typeface="Arial"/>
            </a:endParaRP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Hourly measurement and telemetry duty cycle for </a:t>
            </a:r>
            <a:r>
              <a:rPr lang="en-US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at least ≤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70</a:t>
            </a:r>
            <a:r>
              <a:rPr lang="en-US" sz="1600" kern="0" baseline="30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o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 SZA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b="1" kern="0" dirty="0" smtClean="0">
                <a:solidFill>
                  <a:srgbClr val="0000FF"/>
                </a:solidFill>
                <a:latin typeface="Arial"/>
              </a:rPr>
              <a:t>Plan to </a:t>
            </a:r>
            <a:r>
              <a:rPr lang="en-US" sz="1600" b="1" kern="0" dirty="0">
                <a:solidFill>
                  <a:srgbClr val="0000FF"/>
                </a:solidFill>
                <a:latin typeface="Arial"/>
              </a:rPr>
              <a:t>measure </a:t>
            </a:r>
            <a:r>
              <a:rPr lang="en-US" sz="1600" b="1" kern="0" dirty="0" smtClean="0">
                <a:solidFill>
                  <a:srgbClr val="0000FF"/>
                </a:solidFill>
                <a:latin typeface="Arial"/>
              </a:rPr>
              <a:t>up to 20 </a:t>
            </a:r>
            <a:r>
              <a:rPr lang="en-US" sz="1600" b="1" kern="0" dirty="0">
                <a:solidFill>
                  <a:srgbClr val="0000FF"/>
                </a:solidFill>
                <a:latin typeface="Arial"/>
              </a:rPr>
              <a:t>hours/day</a:t>
            </a:r>
          </a:p>
          <a:p>
            <a:pPr marL="285750" indent="-285750" defTabSz="914400">
              <a:buFont typeface="Arial"/>
              <a:buChar char="•"/>
              <a:defRPr/>
            </a:pPr>
            <a:r>
              <a:rPr lang="en-US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TEMPO is low risk with significant space heritage</a:t>
            </a: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All proposed TEMPO measurements have been made from low Earth orbit satellite instruments to the required precisions</a:t>
            </a: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All TEMPO launch algorithms are implementations of currently operational algorithms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NASA TOMS-type O</a:t>
            </a:r>
            <a:r>
              <a:rPr lang="en-US" sz="1600" kern="0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3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SO</a:t>
            </a:r>
            <a:r>
              <a:rPr lang="en-US" sz="1600" kern="0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, NO</a:t>
            </a:r>
            <a:r>
              <a:rPr lang="en-US" sz="1600" kern="0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, H</a:t>
            </a:r>
            <a:r>
              <a:rPr lang="en-US" sz="1600" kern="0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CO, C</a:t>
            </a:r>
            <a:r>
              <a:rPr lang="en-US" sz="1600" kern="0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H</a:t>
            </a:r>
            <a:r>
              <a:rPr lang="en-US" sz="1600" kern="0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2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 from </a:t>
            </a:r>
            <a:r>
              <a:rPr lang="en-US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fitting with AMF-weighted 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cross sections</a:t>
            </a: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Absorbing Aerosol Index, UV aerosol, Rotational Raman scattering </a:t>
            </a:r>
            <a:r>
              <a:rPr lang="en-US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cloud</a:t>
            </a:r>
            <a:endParaRPr lang="en-US" sz="1600" kern="0" dirty="0">
              <a:solidFill>
                <a:prstClr val="black">
                  <a:lumMod val="95000"/>
                  <a:lumOff val="5000"/>
                </a:prstClr>
              </a:solidFill>
              <a:latin typeface="Arial"/>
            </a:endParaRPr>
          </a:p>
          <a:p>
            <a:pPr marL="1200150" lvl="2" indent="-285750" defTabSz="914400">
              <a:buFont typeface="Lucida Grande"/>
              <a:buChar char="-"/>
              <a:defRPr/>
            </a:pP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eXceL </a:t>
            </a:r>
            <a:r>
              <a:rPr lang="en-US" sz="1600" kern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profile/tropospheric/PBL 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3</a:t>
            </a:r>
            <a:r>
              <a:rPr lang="en-US" sz="1600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 for selected geographic targets</a:t>
            </a:r>
          </a:p>
          <a:p>
            <a:pPr marL="285750" indent="-285750" defTabSz="914400">
              <a:buFont typeface="Arial"/>
              <a:buChar char="•"/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Arial"/>
              </a:rPr>
              <a:t>Example </a:t>
            </a:r>
            <a:r>
              <a:rPr lang="en-US" b="1" kern="0" dirty="0">
                <a:solidFill>
                  <a:srgbClr val="0000FF"/>
                </a:solidFill>
                <a:latin typeface="Arial"/>
              </a:rPr>
              <a:t>higher-level products: 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</a:rPr>
              <a:t>Near-real-time pollution</a:t>
            </a:r>
            <a:r>
              <a:rPr lang="en-US" b="1" kern="0" dirty="0">
                <a:solidFill>
                  <a:srgbClr val="0000FF"/>
                </a:solidFill>
                <a:latin typeface="Arial"/>
              </a:rPr>
              <a:t>/AQ </a:t>
            </a:r>
            <a:r>
              <a:rPr lang="en-US" b="1" kern="0" dirty="0" smtClean="0">
                <a:solidFill>
                  <a:srgbClr val="0000FF"/>
                </a:solidFill>
                <a:latin typeface="Arial"/>
              </a:rPr>
              <a:t>indices, UV index</a:t>
            </a:r>
          </a:p>
          <a:p>
            <a:pPr marL="285750" indent="-285750" defTabSz="914400">
              <a:buFont typeface="Arial"/>
              <a:buChar char="•"/>
              <a:defRPr/>
            </a:pPr>
            <a:r>
              <a:rPr lang="en-US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/>
              </a:rPr>
              <a:t>TEMPO research products will greatly extend science and applications</a:t>
            </a:r>
          </a:p>
          <a:p>
            <a:pPr marL="742950" lvl="1" indent="-285750" defTabSz="914400">
              <a:buFont typeface="Courier New"/>
              <a:buChar char="o"/>
              <a:defRPr/>
            </a:pPr>
            <a:r>
              <a:rPr lang="en-US" sz="1600" b="1" kern="0" dirty="0">
                <a:solidFill>
                  <a:srgbClr val="0000FF"/>
                </a:solidFill>
                <a:latin typeface="Arial"/>
              </a:rPr>
              <a:t>Example research products:</a:t>
            </a:r>
            <a:r>
              <a:rPr lang="en-US" sz="1600" kern="0" dirty="0">
                <a:solidFill>
                  <a:srgbClr val="0000FF"/>
                </a:solidFill>
                <a:latin typeface="Arial"/>
              </a:rPr>
              <a:t> eXceL profile O</a:t>
            </a:r>
            <a:r>
              <a:rPr lang="en-US" sz="1600" kern="0" baseline="-25000" dirty="0">
                <a:solidFill>
                  <a:srgbClr val="0000FF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FF"/>
                </a:solidFill>
                <a:latin typeface="Arial"/>
              </a:rPr>
              <a:t> for broad regions; BrO from AMF-normalized cross sections; height-resolved SO</a:t>
            </a:r>
            <a:r>
              <a:rPr lang="en-US" sz="1600" kern="0" baseline="-25000" dirty="0">
                <a:solidFill>
                  <a:srgbClr val="0000FF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FF"/>
                </a:solidFill>
                <a:latin typeface="Arial"/>
              </a:rPr>
              <a:t>; additional cloud/aerosol products; vegetation </a:t>
            </a:r>
            <a:r>
              <a:rPr lang="en-US" sz="1600" kern="0" dirty="0" smtClean="0">
                <a:solidFill>
                  <a:srgbClr val="0000FF"/>
                </a:solidFill>
                <a:latin typeface="Arial"/>
              </a:rPr>
              <a:t>products</a:t>
            </a:r>
            <a:endParaRPr lang="en-US" sz="1600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55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27354</TotalTime>
  <Words>2524</Words>
  <Application>Microsoft Macintosh PowerPoint</Application>
  <PresentationFormat>On-screen Show (4:3)</PresentationFormat>
  <Paragraphs>464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Office Theme</vt:lpstr>
      <vt:lpstr>2_Default Design</vt:lpstr>
      <vt:lpstr>1_Office Theme</vt:lpstr>
      <vt:lpstr>4_Office Theme</vt:lpstr>
      <vt:lpstr>2_Office Theme</vt:lpstr>
      <vt:lpstr>6_Office Theme</vt:lpstr>
      <vt:lpstr>7_Office Theme</vt:lpstr>
      <vt:lpstr>5_Office Theme</vt:lpstr>
      <vt:lpstr>8_Office Theme</vt:lpstr>
      <vt:lpstr>PowerPoint Presentation</vt:lpstr>
      <vt:lpstr>Hourly atmospheric pollution from geostationary Earth orbit </vt:lpstr>
      <vt:lpstr>TEMPO Instrument Project Detailed Organization Structure</vt:lpstr>
      <vt:lpstr>PowerPoint Presentation</vt:lpstr>
      <vt:lpstr>TEMPO Mission Project Integrated Master Schedule</vt:lpstr>
      <vt:lpstr>The view from GEO</vt:lpstr>
      <vt:lpstr>TEMPO instrument concept</vt:lpstr>
      <vt:lpstr>Typical TEMPO-range spectra (from ESA GOME-1)</vt:lpstr>
      <vt:lpstr>TEMPO mission concept</vt:lpstr>
      <vt:lpstr>TEMPO footprint, ground sample distance and field of regard</vt:lpstr>
      <vt:lpstr>TEMPO hourly NO2 sweep</vt:lpstr>
      <vt:lpstr>TEMPO footprint (GEO at 100º W)</vt:lpstr>
      <vt:lpstr>TEMPO baseline products</vt:lpstr>
      <vt:lpstr>PowerPoint Presentation</vt:lpstr>
      <vt:lpstr>NO2 over Los Angeles</vt:lpstr>
      <vt:lpstr>Washington, DC coverage</vt:lpstr>
      <vt:lpstr>PowerPoint Presentation</vt:lpstr>
      <vt:lpstr>Over Middle East</vt:lpstr>
      <vt:lpstr>Sharjah coverage</vt:lpstr>
      <vt:lpstr>ME-TEMPO footprint, ground sample distance and field of regard</vt:lpstr>
      <vt:lpstr>ME-TEMPO hourly NO2 sweep</vt:lpstr>
      <vt:lpstr>ME-TEMPO footprint (GEO at 55º E)</vt:lpstr>
      <vt:lpstr>PowerPoint Presentation</vt:lpstr>
      <vt:lpstr>TEMPO Summary</vt:lpstr>
      <vt:lpstr>The End!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Kelly Chance</cp:lastModifiedBy>
  <cp:revision>453</cp:revision>
  <cp:lastPrinted>2014-11-28T16:20:04Z</cp:lastPrinted>
  <dcterms:created xsi:type="dcterms:W3CDTF">2013-01-29T19:06:19Z</dcterms:created>
  <dcterms:modified xsi:type="dcterms:W3CDTF">2016-01-19T20:40:09Z</dcterms:modified>
</cp:coreProperties>
</file>