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3" r:id="rId2"/>
    <p:sldMasterId id="2147483679" r:id="rId3"/>
    <p:sldMasterId id="2147483739" r:id="rId4"/>
    <p:sldMasterId id="2147483773" r:id="rId5"/>
    <p:sldMasterId id="2147483782" r:id="rId6"/>
    <p:sldMasterId id="2147483790" r:id="rId7"/>
    <p:sldMasterId id="2147483814" r:id="rId8"/>
    <p:sldMasterId id="2147483839" r:id="rId9"/>
    <p:sldMasterId id="2147483848" r:id="rId10"/>
    <p:sldMasterId id="2147483856" r:id="rId11"/>
    <p:sldMasterId id="2147483873" r:id="rId12"/>
  </p:sldMasterIdLst>
  <p:notesMasterIdLst>
    <p:notesMasterId r:id="rId45"/>
  </p:notesMasterIdLst>
  <p:handoutMasterIdLst>
    <p:handoutMasterId r:id="rId46"/>
  </p:handoutMasterIdLst>
  <p:sldIdLst>
    <p:sldId id="502" r:id="rId13"/>
    <p:sldId id="593" r:id="rId14"/>
    <p:sldId id="594" r:id="rId15"/>
    <p:sldId id="537" r:id="rId16"/>
    <p:sldId id="563" r:id="rId17"/>
    <p:sldId id="535" r:id="rId18"/>
    <p:sldId id="592" r:id="rId19"/>
    <p:sldId id="541" r:id="rId20"/>
    <p:sldId id="549" r:id="rId21"/>
    <p:sldId id="505" r:id="rId22"/>
    <p:sldId id="559" r:id="rId23"/>
    <p:sldId id="542" r:id="rId24"/>
    <p:sldId id="567" r:id="rId25"/>
    <p:sldId id="531" r:id="rId26"/>
    <p:sldId id="561" r:id="rId27"/>
    <p:sldId id="562" r:id="rId28"/>
    <p:sldId id="544" r:id="rId29"/>
    <p:sldId id="545" r:id="rId30"/>
    <p:sldId id="526" r:id="rId31"/>
    <p:sldId id="547" r:id="rId32"/>
    <p:sldId id="529" r:id="rId33"/>
    <p:sldId id="589" r:id="rId34"/>
    <p:sldId id="569" r:id="rId35"/>
    <p:sldId id="595" r:id="rId36"/>
    <p:sldId id="491" r:id="rId37"/>
    <p:sldId id="521" r:id="rId38"/>
    <p:sldId id="556" r:id="rId39"/>
    <p:sldId id="486" r:id="rId40"/>
    <p:sldId id="540" r:id="rId41"/>
    <p:sldId id="560" r:id="rId42"/>
    <p:sldId id="574" r:id="rId43"/>
    <p:sldId id="590" r:id="rId4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0908"/>
    <a:srgbClr val="FF633F"/>
    <a:srgbClr val="60E5E4"/>
    <a:srgbClr val="56D3E5"/>
    <a:srgbClr val="FFFF99"/>
    <a:srgbClr val="0000A9"/>
    <a:srgbClr val="D000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91" autoAdjust="0"/>
    <p:restoredTop sz="95923" autoAdjust="0"/>
  </p:normalViewPr>
  <p:slideViewPr>
    <p:cSldViewPr snapToGrid="0" snapToObjects="1">
      <p:cViewPr varScale="1">
        <p:scale>
          <a:sx n="112" d="100"/>
          <a:sy n="112" d="100"/>
        </p:scale>
        <p:origin x="-1000" y="-112"/>
      </p:cViewPr>
      <p:guideLst>
        <p:guide orient="horz" pos="1695"/>
        <p:guide pos="2380"/>
      </p:guideLst>
    </p:cSldViewPr>
  </p:slideViewPr>
  <p:notesTextViewPr>
    <p:cViewPr>
      <p:scale>
        <a:sx n="100" d="100"/>
        <a:sy n="100" d="100"/>
      </p:scale>
      <p:origin x="0" y="0"/>
    </p:cViewPr>
  </p:notesTextViewPr>
  <p:sorterViewPr>
    <p:cViewPr>
      <p:scale>
        <a:sx n="63" d="100"/>
        <a:sy n="63" d="100"/>
      </p:scale>
      <p:origin x="0" y="0"/>
    </p:cViewPr>
  </p:sorterViewPr>
  <p:gridSpacing cx="38405" cy="38405"/>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0FC760B-9890-E842-A713-EB448D2A7118}" type="datetimeFigureOut">
              <a:rPr lang="en-US" smtClean="0"/>
              <a:t>4/23/15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8574D13-B0B8-C04B-AA2F-39F6D9D4DA2F}" type="slidenum">
              <a:rPr lang="en-US" smtClean="0"/>
              <a:t>‹#›</a:t>
            </a:fld>
            <a:endParaRPr lang="en-US" dirty="0"/>
          </a:p>
        </p:txBody>
      </p:sp>
    </p:spTree>
    <p:extLst>
      <p:ext uri="{BB962C8B-B14F-4D97-AF65-F5344CB8AC3E}">
        <p14:creationId xmlns:p14="http://schemas.microsoft.com/office/powerpoint/2010/main" val="32141737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8DE2623-D16B-CD4C-ACE8-BC0236EAA7D7}" type="datetimeFigureOut">
              <a:rPr lang="en-US" smtClean="0"/>
              <a:t>4/23/15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721A562-6C37-CE41-99D8-994A808E3337}" type="slidenum">
              <a:rPr lang="en-US" smtClean="0"/>
              <a:t>‹#›</a:t>
            </a:fld>
            <a:endParaRPr lang="en-US" dirty="0"/>
          </a:p>
        </p:txBody>
      </p:sp>
    </p:spTree>
    <p:extLst>
      <p:ext uri="{BB962C8B-B14F-4D97-AF65-F5344CB8AC3E}">
        <p14:creationId xmlns:p14="http://schemas.microsoft.com/office/powerpoint/2010/main" val="132250607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final drawings done; detectors in-house; grating ordered; optical bench ordered</a:t>
            </a:r>
            <a:endParaRPr lang="en-US" dirty="0"/>
          </a:p>
        </p:txBody>
      </p:sp>
      <p:sp>
        <p:nvSpPr>
          <p:cNvPr id="4" name="Slide Number Placeholder 3"/>
          <p:cNvSpPr>
            <a:spLocks noGrp="1"/>
          </p:cNvSpPr>
          <p:nvPr>
            <p:ph type="sldNum" sz="quarter" idx="10"/>
          </p:nvPr>
        </p:nvSpPr>
        <p:spPr/>
        <p:txBody>
          <a:bodyPr/>
          <a:lstStyle/>
          <a:p>
            <a:fld id="{D721A562-6C37-CE41-99D8-994A808E3337}" type="slidenum">
              <a:rPr lang="en-US" smtClean="0"/>
              <a:t>13</a:t>
            </a:fld>
            <a:endParaRPr lang="en-US" dirty="0"/>
          </a:p>
        </p:txBody>
      </p:sp>
    </p:spTree>
    <p:extLst>
      <p:ext uri="{BB962C8B-B14F-4D97-AF65-F5344CB8AC3E}">
        <p14:creationId xmlns:p14="http://schemas.microsoft.com/office/powerpoint/2010/main" val="537971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21A562-6C37-CE41-99D8-994A808E3337}" type="slidenum">
              <a:rPr lang="en-US" smtClean="0"/>
              <a:t>21</a:t>
            </a:fld>
            <a:endParaRPr lang="en-US" dirty="0"/>
          </a:p>
        </p:txBody>
      </p:sp>
    </p:spTree>
    <p:extLst>
      <p:ext uri="{BB962C8B-B14F-4D97-AF65-F5344CB8AC3E}">
        <p14:creationId xmlns:p14="http://schemas.microsoft.com/office/powerpoint/2010/main" val="938499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21A562-6C37-CE41-99D8-994A808E3337}" type="slidenum">
              <a:rPr lang="en-US" smtClean="0">
                <a:solidFill>
                  <a:prstClr val="black"/>
                </a:solidFill>
                <a:latin typeface="Calibri"/>
              </a:rPr>
              <a:pPr/>
              <a:t>29</a:t>
            </a:fld>
            <a:endParaRPr lang="en-US" dirty="0">
              <a:solidFill>
                <a:prstClr val="black"/>
              </a:solidFill>
              <a:latin typeface="Calibri"/>
            </a:endParaRPr>
          </a:p>
        </p:txBody>
      </p:sp>
    </p:spTree>
    <p:extLst>
      <p:ext uri="{BB962C8B-B14F-4D97-AF65-F5344CB8AC3E}">
        <p14:creationId xmlns:p14="http://schemas.microsoft.com/office/powerpoint/2010/main" val="404894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56" eaLnBrk="0" hangingPunct="0">
              <a:defRPr sz="2300" b="1">
                <a:solidFill>
                  <a:schemeClr val="accent2"/>
                </a:solidFill>
                <a:latin typeface="Arial" charset="0"/>
                <a:ea typeface="ＭＳ Ｐゴシック" charset="0"/>
                <a:cs typeface="ＭＳ Ｐゴシック" charset="0"/>
              </a:defRPr>
            </a:lvl1pPr>
            <a:lvl2pPr marL="716130" indent="-275434" defTabSz="930356" eaLnBrk="0" hangingPunct="0">
              <a:defRPr sz="2300" b="1">
                <a:solidFill>
                  <a:schemeClr val="accent2"/>
                </a:solidFill>
                <a:latin typeface="Arial" charset="0"/>
                <a:ea typeface="ＭＳ Ｐゴシック" charset="0"/>
              </a:defRPr>
            </a:lvl2pPr>
            <a:lvl3pPr marL="1101738" indent="-220348" defTabSz="930356" eaLnBrk="0" hangingPunct="0">
              <a:defRPr sz="2300" b="1">
                <a:solidFill>
                  <a:schemeClr val="accent2"/>
                </a:solidFill>
                <a:latin typeface="Arial" charset="0"/>
                <a:ea typeface="ＭＳ Ｐゴシック" charset="0"/>
              </a:defRPr>
            </a:lvl3pPr>
            <a:lvl4pPr marL="1542433" indent="-220348" defTabSz="930356" eaLnBrk="0" hangingPunct="0">
              <a:defRPr sz="2300" b="1">
                <a:solidFill>
                  <a:schemeClr val="accent2"/>
                </a:solidFill>
                <a:latin typeface="Arial" charset="0"/>
                <a:ea typeface="ＭＳ Ｐゴシック" charset="0"/>
              </a:defRPr>
            </a:lvl4pPr>
            <a:lvl5pPr marL="1983128" indent="-220348" defTabSz="930356" eaLnBrk="0" hangingPunct="0">
              <a:defRPr sz="2300" b="1">
                <a:solidFill>
                  <a:schemeClr val="accent2"/>
                </a:solidFill>
                <a:latin typeface="Arial" charset="0"/>
                <a:ea typeface="ＭＳ Ｐゴシック" charset="0"/>
              </a:defRPr>
            </a:lvl5pPr>
            <a:lvl6pPr marL="2423823" indent="-220348" defTabSz="930356"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64518" indent="-220348" defTabSz="930356"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305213" indent="-220348" defTabSz="930356"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745908" indent="-220348" defTabSz="930356"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1E02B617-6AFA-7142-B77A-205649142E67}" type="slidenum">
              <a:rPr lang="en-US" sz="1300" b="0">
                <a:solidFill>
                  <a:srgbClr val="C0504D"/>
                </a:solidFill>
                <a:latin typeface="Times New Roman" charset="0"/>
              </a:rPr>
              <a:pPr eaLnBrk="1" hangingPunct="1"/>
              <a:t>32</a:t>
            </a:fld>
            <a:endParaRPr lang="en-US" sz="1300" b="0" dirty="0">
              <a:solidFill>
                <a:srgbClr val="C0504D"/>
              </a:solidFill>
              <a:latin typeface="Times New Roman"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ja-JP" alt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853C49DD-97FF-4EAA-8BFA-91C9C39E1AF8}" type="slidenum">
              <a:rPr lang="en-US">
                <a:solidFill>
                  <a:prstClr val="black"/>
                </a:solidFill>
                <a:latin typeface="Calibri"/>
              </a:rPr>
              <a:pPr/>
              <a:t>5</a:t>
            </a:fld>
            <a:endParaRPr lang="en-US" dirty="0">
              <a:solidFill>
                <a:prstClr val="black"/>
              </a:solidFill>
              <a:latin typeface="Calibri"/>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dirty="0" smtClean="0">
              <a:latin typeface="Times" pitchFamily="-112"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jpe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jpe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jpe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6.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6.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jp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4.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6.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7.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6.jp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jp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246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4/29/15</a:t>
            </a:r>
            <a:endParaRPr lang="en-US" dirty="0">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r>
              <a:rPr lang="en-US" smtClean="0">
                <a:solidFill>
                  <a:srgbClr val="000000"/>
                </a:solidFill>
                <a:latin typeface="Times New Roman"/>
              </a:rPr>
              <a:t>ACC-11</a:t>
            </a:r>
            <a:endParaRPr lang="en-US" dirty="0">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31D96636-75F1-C94E-8902-390190C2BAE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75136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260241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smtClean="0"/>
              <a:t>Click to edit Master title style</a:t>
            </a:r>
            <a:endParaRPr lang="en-US" dirty="0"/>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r>
              <a:rPr lang="en-US" smtClean="0">
                <a:solidFill>
                  <a:prstClr val="black"/>
                </a:solidFill>
                <a:latin typeface="Calibri"/>
              </a:rPr>
              <a:t>ACC-11</a:t>
            </a:r>
            <a:endParaRPr lang="en-US" dirty="0">
              <a:solidFill>
                <a:prstClr val="black"/>
              </a:solidFill>
              <a:latin typeface="Calibri"/>
            </a:endParaRPr>
          </a:p>
        </p:txBody>
      </p:sp>
    </p:spTree>
    <p:extLst>
      <p:ext uri="{BB962C8B-B14F-4D97-AF65-F5344CB8AC3E}">
        <p14:creationId xmlns:p14="http://schemas.microsoft.com/office/powerpoint/2010/main" val="27850259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4/23/15</a:t>
            </a:fld>
            <a:endParaRPr lang="en-US" sz="1000" dirty="0" smtClean="0">
              <a:solidFill>
                <a:srgbClr val="000000"/>
              </a:solidFill>
              <a:latin typeface="Calibri" charset="0"/>
            </a:endParaRP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smtClean="0">
              <a:solidFill>
                <a:srgbClr val="000000"/>
              </a:solidFill>
              <a:latin typeface="Calibri" charset="0"/>
            </a:endParaRP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560628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latin typeface="Calibri"/>
              </a:rPr>
              <a:t>4/29/15</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40185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406609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2" name="Picture 1"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9605"/>
            <a:ext cx="9144000" cy="1063752"/>
          </a:xfrm>
          <a:prstGeom prst="rect">
            <a:avLst/>
          </a:prstGeom>
        </p:spPr>
      </p:pic>
      <p:sp>
        <p:nvSpPr>
          <p:cNvPr id="9" name="Title 1"/>
          <p:cNvSpPr>
            <a:spLocks noGrp="1"/>
          </p:cNvSpPr>
          <p:nvPr>
            <p:ph type="title"/>
          </p:nvPr>
        </p:nvSpPr>
        <p:spPr>
          <a:xfrm>
            <a:off x="2097219" y="274638"/>
            <a:ext cx="5105182" cy="638108"/>
          </a:xfrm>
          <a:prstGeom prst="rect">
            <a:avLst/>
          </a:prstGeom>
        </p:spPr>
        <p:txBody>
          <a:bodyPr vert="horz"/>
          <a:lstStyle>
            <a:lvl1pPr>
              <a:defRPr sz="26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t>4/29/15</a:t>
            </a:r>
            <a:endParaRPr lang="en-US" dirty="0"/>
          </a:p>
        </p:txBody>
      </p:sp>
      <p:sp>
        <p:nvSpPr>
          <p:cNvPr id="11" name="Footer Placeholder 10"/>
          <p:cNvSpPr>
            <a:spLocks noGrp="1"/>
          </p:cNvSpPr>
          <p:nvPr>
            <p:ph type="ftr" sz="quarter" idx="11"/>
          </p:nvPr>
        </p:nvSpPr>
        <p:spPr>
          <a:xfrm>
            <a:off x="3124200" y="6504025"/>
            <a:ext cx="2895600" cy="365125"/>
          </a:xfrm>
        </p:spPr>
        <p:txBody>
          <a:bodyPr/>
          <a:lstStyle/>
          <a:p>
            <a:r>
              <a:rPr lang="en-US" smtClean="0"/>
              <a:t>ACC-11</a:t>
            </a:r>
            <a:endParaRPr lang="en-US" dirty="0"/>
          </a:p>
        </p:txBody>
      </p:sp>
      <p:sp>
        <p:nvSpPr>
          <p:cNvPr id="12" name="Slide Number Placeholder 11"/>
          <p:cNvSpPr>
            <a:spLocks noGrp="1"/>
          </p:cNvSpPr>
          <p:nvPr>
            <p:ph type="sldNum" sz="quarter" idx="12"/>
          </p:nvPr>
        </p:nvSpPr>
        <p:spPr/>
        <p:txBody>
          <a:bodyPr/>
          <a:lstStyle/>
          <a:p>
            <a:fld id="{AEC11D65-9821-2B49-88CD-D477606C3EDA}" type="slidenum">
              <a:rPr lang="en-US" smtClean="0"/>
              <a:pPr/>
              <a:t>‹#›</a:t>
            </a:fld>
            <a:endParaRPr lang="en-US" dirty="0"/>
          </a:p>
        </p:txBody>
      </p:sp>
    </p:spTree>
    <p:extLst>
      <p:ext uri="{BB962C8B-B14F-4D97-AF65-F5344CB8AC3E}">
        <p14:creationId xmlns:p14="http://schemas.microsoft.com/office/powerpoint/2010/main" val="16533887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988866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da-DK" smtClean="0">
                <a:solidFill>
                  <a:prstClr val="black">
                    <a:tint val="75000"/>
                  </a:prstClr>
                </a:solidFill>
                <a:latin typeface="Calibri"/>
              </a:rPr>
              <a:t>ACC-11</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56742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4/29/15</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r>
              <a:rPr lang="en-US" smtClean="0">
                <a:solidFill>
                  <a:srgbClr val="000000"/>
                </a:solidFill>
                <a:latin typeface="Times New Roman"/>
              </a:rPr>
              <a:t>ACC-11</a:t>
            </a: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D615F8C-AFF0-2C4F-92E7-2E167708844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85930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4/29/15</a:t>
            </a:r>
            <a:endParaRPr lang="en-US" dirty="0">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r>
              <a:rPr lang="en-US" smtClean="0">
                <a:solidFill>
                  <a:srgbClr val="000000"/>
                </a:solidFill>
                <a:latin typeface="Times New Roman"/>
              </a:rPr>
              <a:t>ACC-11</a:t>
            </a:r>
            <a:endParaRPr lang="en-US" dirty="0">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4AB114C1-6901-BF43-80DE-B3F7186D97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8867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4/29/15</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r>
              <a:rPr lang="en-US" smtClean="0">
                <a:solidFill>
                  <a:srgbClr val="000000"/>
                </a:solidFill>
                <a:latin typeface="Times New Roman"/>
              </a:rPr>
              <a:t>ACC-11</a:t>
            </a: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503070-96D0-704A-AE04-A203F0D3417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82589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4/29/15</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r>
              <a:rPr lang="en-US" smtClean="0">
                <a:solidFill>
                  <a:srgbClr val="000000"/>
                </a:solidFill>
                <a:latin typeface="Times New Roman"/>
              </a:rPr>
              <a:t>ACC-11</a:t>
            </a: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992DA735-46DB-5443-BF80-BA58BA3F41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7236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4/29/15</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r>
              <a:rPr lang="en-US" smtClean="0">
                <a:solidFill>
                  <a:srgbClr val="000000"/>
                </a:solidFill>
                <a:latin typeface="Times New Roman"/>
              </a:rPr>
              <a:t>ACC-11</a:t>
            </a: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BCC45113-FB9A-AC40-ABC8-4DFDF41523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7350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4/29/15</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r>
              <a:rPr lang="en-US" smtClean="0">
                <a:solidFill>
                  <a:srgbClr val="000000"/>
                </a:solidFill>
                <a:latin typeface="Times New Roman"/>
              </a:rPr>
              <a:t>ACC-11</a:t>
            </a: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81A2C-5E41-E942-A7B9-2400227151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85313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4/29/15</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r>
              <a:rPr lang="en-US" smtClean="0">
                <a:solidFill>
                  <a:srgbClr val="000000"/>
                </a:solidFill>
                <a:latin typeface="Times New Roman"/>
              </a:rPr>
              <a:t>ACC-11</a:t>
            </a: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2875BD9-1BAF-CB4B-ABD3-0F4B17E8D8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13587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4/29/15</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r>
              <a:rPr lang="en-US" smtClean="0">
                <a:solidFill>
                  <a:srgbClr val="000000"/>
                </a:solidFill>
                <a:latin typeface="Times New Roman"/>
              </a:rPr>
              <a:t>ACC-11</a:t>
            </a: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6FB2749-1743-E24D-A5E3-3AAF8280A8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298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4/29/15</a:t>
            </a:r>
            <a:endParaRPr lang="en-US" dirty="0">
              <a:solidFill>
                <a:srgbClr val="000000"/>
              </a:solidFill>
              <a:latin typeface="Times New Roman"/>
            </a:endParaRPr>
          </a:p>
        </p:txBody>
      </p:sp>
      <p:sp>
        <p:nvSpPr>
          <p:cNvPr id="7" name="Rectangle 5"/>
          <p:cNvSpPr>
            <a:spLocks noGrp="1" noChangeArrowheads="1"/>
          </p:cNvSpPr>
          <p:nvPr>
            <p:ph type="ftr" sz="quarter" idx="11"/>
          </p:nvPr>
        </p:nvSpPr>
        <p:spPr/>
        <p:txBody>
          <a:bodyPr/>
          <a:lstStyle>
            <a:lvl1pPr>
              <a:defRPr/>
            </a:lvl1pPr>
          </a:lstStyle>
          <a:p>
            <a:pPr>
              <a:defRPr/>
            </a:pPr>
            <a:r>
              <a:rPr lang="en-US" smtClean="0">
                <a:solidFill>
                  <a:srgbClr val="000000"/>
                </a:solidFill>
                <a:latin typeface="Times New Roman"/>
              </a:rPr>
              <a:t>ACC-11</a:t>
            </a:r>
            <a:endParaRPr lang="en-US" dirty="0">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88B0929B-9AD9-AF43-830D-E917709250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2869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smtClean="0"/>
              <a:t>ACC-11</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smtClean="0"/>
              <a:t>4/29/15</a:t>
            </a:r>
            <a:endParaRPr lang="en-US" dirty="0"/>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87592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srgbClr val="000000"/>
                </a:solidFill>
                <a:latin typeface="Times New Roman"/>
              </a:rPr>
              <a:t>4/29/15</a:t>
            </a:r>
            <a:endParaRPr lang="en-US" dirty="0">
              <a:solidFill>
                <a:srgbClr val="000000"/>
              </a:solidFill>
              <a:latin typeface="Times New Roman"/>
            </a:endParaRPr>
          </a:p>
        </p:txBody>
      </p:sp>
      <p:sp>
        <p:nvSpPr>
          <p:cNvPr id="11" name="Footer Placeholder 10"/>
          <p:cNvSpPr>
            <a:spLocks noGrp="1"/>
          </p:cNvSpPr>
          <p:nvPr>
            <p:ph type="ftr" sz="quarter" idx="11"/>
          </p:nvPr>
        </p:nvSpPr>
        <p:spPr/>
        <p:txBody>
          <a:bodyPr/>
          <a:lstStyle/>
          <a:p>
            <a:r>
              <a:rPr lang="en-US" smtClean="0">
                <a:solidFill>
                  <a:srgbClr val="000000"/>
                </a:solidFill>
                <a:latin typeface="Times New Roman"/>
              </a:rPr>
              <a:t>ACC-11</a:t>
            </a:r>
            <a:endParaRPr lang="en-US" dirty="0">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12399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1696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6943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1580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25562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33260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04916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4085023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smtClean="0"/>
              <a:t>4/29/15</a:t>
            </a:r>
            <a:endParaRPr lang="en-US" dirty="0"/>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r>
              <a:rPr lang="en-US" smtClean="0"/>
              <a:t>ACC-11</a:t>
            </a:r>
            <a:endParaRPr lang="en-US" dirty="0"/>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A720B7DF-AE42-0146-8EF2-44AC16DFC50C}" type="slidenum">
              <a:rPr lang="en-US"/>
              <a:pPr>
                <a:defRPr/>
              </a:pPr>
              <a:t>‹#›</a:t>
            </a:fld>
            <a:endParaRPr lang="en-US" dirty="0"/>
          </a:p>
        </p:txBody>
      </p:sp>
    </p:spTree>
    <p:extLst>
      <p:ext uri="{BB962C8B-B14F-4D97-AF65-F5344CB8AC3E}">
        <p14:creationId xmlns:p14="http://schemas.microsoft.com/office/powerpoint/2010/main" val="434740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066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smtClean="0"/>
              <a:t>ACC-11</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smtClean="0"/>
              <a:t>4/29/15</a:t>
            </a:r>
            <a:endParaRPr lang="en-US" dirty="0"/>
          </a:p>
        </p:txBody>
      </p:sp>
    </p:spTree>
    <p:extLst>
      <p:ext uri="{BB962C8B-B14F-4D97-AF65-F5344CB8AC3E}">
        <p14:creationId xmlns:p14="http://schemas.microsoft.com/office/powerpoint/2010/main" val="2871009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4/29/15</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9137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4/29/15</a:t>
            </a:r>
            <a:endParaRPr lang="en-US" dirty="0">
              <a:latin typeface="Calibri"/>
            </a:endParaRPr>
          </a:p>
        </p:txBody>
      </p:sp>
    </p:spTree>
    <p:extLst>
      <p:ext uri="{BB962C8B-B14F-4D97-AF65-F5344CB8AC3E}">
        <p14:creationId xmlns:p14="http://schemas.microsoft.com/office/powerpoint/2010/main" val="3163940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523110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419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2" name="Date Placeholder 1"/>
          <p:cNvSpPr>
            <a:spLocks noGrp="1"/>
          </p:cNvSpPr>
          <p:nvPr>
            <p:ph type="dt" sz="half" idx="10"/>
          </p:nvPr>
        </p:nvSpPr>
        <p:spPr/>
        <p:txBody>
          <a:bodyPr/>
          <a:lstStyle>
            <a:lvl1pPr>
              <a:defRPr>
                <a:solidFill>
                  <a:srgbClr val="7F7F7F"/>
                </a:solidFill>
              </a:defRPr>
            </a:lvl1pPr>
          </a:lstStyle>
          <a:p>
            <a:r>
              <a:rPr lang="en-US" smtClean="0">
                <a:latin typeface="Calibri"/>
              </a:rPr>
              <a:t>4/29/15</a:t>
            </a:r>
            <a:endParaRPr lang="en-US" dirty="0">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30A24BC-7C24-D948-A9D4-702D9310C26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01914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4/29/15</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solidFill>
                  <a:prstClr val="black"/>
                </a:solidFill>
                <a:latin typeface="Calibri"/>
              </a:rPr>
              <a:t>ACC-11</a:t>
            </a: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809154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4/29/15</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smtClean="0">
                <a:solidFill>
                  <a:prstClr val="black"/>
                </a:solidFill>
                <a:latin typeface="Calibri"/>
              </a:rPr>
              <a:t>ACC-11</a:t>
            </a:r>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1809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45412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smtClean="0"/>
              <a:t>Click to edit Master title style</a:t>
            </a:r>
            <a:endParaRPr lang="en-US" dirty="0"/>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r>
              <a:rPr lang="en-US" smtClean="0">
                <a:solidFill>
                  <a:prstClr val="black"/>
                </a:solidFill>
                <a:latin typeface="Calibri"/>
              </a:rPr>
              <a:t>ACC-11</a:t>
            </a:r>
            <a:endParaRPr lang="en-US" dirty="0">
              <a:solidFill>
                <a:prstClr val="black"/>
              </a:solidFill>
              <a:latin typeface="Calibri"/>
            </a:endParaRPr>
          </a:p>
        </p:txBody>
      </p:sp>
    </p:spTree>
    <p:extLst>
      <p:ext uri="{BB962C8B-B14F-4D97-AF65-F5344CB8AC3E}">
        <p14:creationId xmlns:p14="http://schemas.microsoft.com/office/powerpoint/2010/main" val="3319086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4/23/15</a:t>
            </a:fld>
            <a:endParaRPr lang="en-US" sz="1000" dirty="0" smtClean="0">
              <a:solidFill>
                <a:srgbClr val="000000"/>
              </a:solidFill>
              <a:latin typeface="Calibri" charset="0"/>
            </a:endParaRP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smtClean="0">
              <a:solidFill>
                <a:srgbClr val="000000"/>
              </a:solidFill>
              <a:latin typeface="Calibri" charset="0"/>
            </a:endParaRP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15217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195767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latin typeface="Calibri"/>
              </a:rPr>
              <a:t>4/29/15</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7831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9413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6" y="1158875"/>
            <a:ext cx="8704263" cy="5360988"/>
          </a:xfrm>
          <a:prstGeom prst="rect">
            <a:avLst/>
          </a:prstGeom>
        </p:spPr>
        <p:txBody>
          <a:bodyPr vert="horz" lIns="91326" tIns="45664" rIns="91326" bIns="45664"/>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73863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lIns="91326" tIns="45664" rIns="91326" bIns="45664"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Tree>
    <p:extLst>
      <p:ext uri="{BB962C8B-B14F-4D97-AF65-F5344CB8AC3E}">
        <p14:creationId xmlns:p14="http://schemas.microsoft.com/office/powerpoint/2010/main" val="2082322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9144000" cy="646331"/>
          </a:xfrm>
          <a:prstGeom prst="rect">
            <a:avLst/>
          </a:prstGeom>
        </p:spPr>
        <p:txBody>
          <a:bodyPr vert="horz" lIns="91326" tIns="45664" rIns="91326" bIns="45664"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988693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70558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10837295"/>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24196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11555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3881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239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78259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326277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111281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75091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286675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7442440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50966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8807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328026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14187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4/29/15</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r>
              <a:rPr lang="en-US" smtClean="0">
                <a:solidFill>
                  <a:srgbClr val="000000"/>
                </a:solidFill>
                <a:latin typeface="Times New Roman"/>
              </a:rPr>
              <a:t>ACC-11</a:t>
            </a: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6269EB7-37CD-184F-8177-10F4323B87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03147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889989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587059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828481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070153"/>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550114"/>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6201" y="1143000"/>
            <a:ext cx="89916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186292"/>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4/29/15</a:t>
            </a:r>
            <a:endParaRPr lang="en-US" dirty="0"/>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ACC-11</a:t>
            </a:r>
            <a:endParaRPr lang="en-US" dirty="0"/>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dirty="0"/>
          </a:p>
        </p:txBody>
      </p:sp>
    </p:spTree>
    <p:extLst>
      <p:ext uri="{BB962C8B-B14F-4D97-AF65-F5344CB8AC3E}">
        <p14:creationId xmlns:p14="http://schemas.microsoft.com/office/powerpoint/2010/main" val="725608708"/>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4/29/15</a:t>
            </a:r>
            <a:endParaRPr lang="en-US" dirty="0"/>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ACC-11</a:t>
            </a:r>
            <a:endParaRPr lang="en-US" dirty="0"/>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dirty="0"/>
          </a:p>
        </p:txBody>
      </p:sp>
    </p:spTree>
    <p:extLst>
      <p:ext uri="{BB962C8B-B14F-4D97-AF65-F5344CB8AC3E}">
        <p14:creationId xmlns:p14="http://schemas.microsoft.com/office/powerpoint/2010/main" val="371972586"/>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4/29/15</a:t>
            </a:r>
            <a:endParaRPr lang="en-US" dirty="0"/>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smtClean="0"/>
              <a:t>ACC-11</a:t>
            </a:r>
            <a:endParaRPr lang="en-US" dirty="0"/>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dirty="0"/>
          </a:p>
        </p:txBody>
      </p:sp>
    </p:spTree>
    <p:extLst>
      <p:ext uri="{BB962C8B-B14F-4D97-AF65-F5344CB8AC3E}">
        <p14:creationId xmlns:p14="http://schemas.microsoft.com/office/powerpoint/2010/main" val="1472898068"/>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6"/>
            <a:ext cx="9144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15764857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08388" y="2511426"/>
            <a:ext cx="19272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585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4/29/15</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r>
              <a:rPr lang="en-US" smtClean="0">
                <a:solidFill>
                  <a:srgbClr val="000000"/>
                </a:solidFill>
                <a:latin typeface="Times New Roman"/>
              </a:rPr>
              <a:t>ACC-11</a:t>
            </a: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8E1FD43C-9671-9142-B952-87839909E9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74730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Slide Number Placeholder 5"/>
          <p:cNvSpPr txBox="1">
            <a:spLocks/>
          </p:cNvSpPr>
          <p:nvPr userDrawn="1"/>
        </p:nvSpPr>
        <p:spPr>
          <a:xfrm>
            <a:off x="6932613" y="6627813"/>
            <a:ext cx="2133600" cy="228600"/>
          </a:xfrm>
          <a:prstGeom prst="rect">
            <a:avLst/>
          </a:prstGeom>
        </p:spPr>
        <p:txBody>
          <a:bodyPr anchor="ctr">
            <a:prstTxWarp prst="textNoShape">
              <a:avLst/>
            </a:prstTxWarp>
          </a:bodyPr>
          <a:lstStyle/>
          <a:p>
            <a:pPr algn="r">
              <a:defRPr/>
            </a:pPr>
            <a:fld id="{17F8D5CB-F081-0044-A0CB-882F132F8FAA}" type="slidenum">
              <a:rPr lang="en-US" sz="1000">
                <a:solidFill>
                  <a:srgbClr val="000000"/>
                </a:solidFill>
                <a:latin typeface="Calibri" charset="0"/>
                <a:ea typeface="ヒラギノ角ゴ Pro W3" charset="-128"/>
                <a:cs typeface="ヒラギノ角ゴ Pro W3" charset="-128"/>
              </a:rPr>
              <a:pPr algn="r">
                <a:defRPr/>
              </a:pPr>
              <a:t>‹#›</a:t>
            </a:fld>
            <a:endParaRPr lang="en-US" sz="1000" dirty="0">
              <a:solidFill>
                <a:srgbClr val="000000"/>
              </a:solidFill>
              <a:latin typeface="Calibri" charset="0"/>
              <a:ea typeface="ヒラギノ角ゴ Pro W3" charset="-128"/>
              <a:cs typeface="ヒラギノ角ゴ Pro W3" charset="-128"/>
            </a:endParaRPr>
          </a:p>
        </p:txBody>
      </p:sp>
      <p:sp>
        <p:nvSpPr>
          <p:cNvPr id="3" name="Content Placeholder 2"/>
          <p:cNvSpPr>
            <a:spLocks noGrp="1"/>
          </p:cNvSpPr>
          <p:nvPr>
            <p:ph idx="1"/>
          </p:nvPr>
        </p:nvSpPr>
        <p:spPr>
          <a:xfrm>
            <a:off x="76200" y="1143000"/>
            <a:ext cx="8991600" cy="5410200"/>
          </a:xfrm>
          <a:prstGeom prst="rect">
            <a:avLst/>
          </a:prstGeom>
        </p:spPr>
        <p:txBody>
          <a:bodyPr/>
          <a:lstStyle>
            <a:lvl1pPr>
              <a:buClr>
                <a:schemeClr val="accent2">
                  <a:lumMod val="75000"/>
                </a:schemeClr>
              </a:buClr>
              <a:defRPr/>
            </a:lvl1pPr>
            <a:lvl2pPr>
              <a:buClr>
                <a:schemeClr val="accent1"/>
              </a:buCl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0"/>
          <p:cNvSpPr>
            <a:spLocks noGrp="1"/>
          </p:cNvSpPr>
          <p:nvPr>
            <p:ph type="title"/>
          </p:nvPr>
        </p:nvSpPr>
        <p:spPr>
          <a:xfrm>
            <a:off x="1221746" y="196747"/>
            <a:ext cx="6679410" cy="646331"/>
          </a:xfrm>
          <a:prstGeom prst="rect">
            <a:avLst/>
          </a:prstGeom>
        </p:spPr>
        <p:txBody>
          <a:bodyPr rtlCol="0">
            <a:noAutofit/>
          </a:bodyPr>
          <a:lstStyle/>
          <a:p>
            <a:r>
              <a:rPr lang="en-US" dirty="0" smtClean="0"/>
              <a:t>Click to edit Master title style</a:t>
            </a:r>
            <a:endParaRPr lang="en-US" dirty="0"/>
          </a:p>
        </p:txBody>
      </p:sp>
      <p:sp>
        <p:nvSpPr>
          <p:cNvPr id="2" name="Footer Placeholder 1"/>
          <p:cNvSpPr>
            <a:spLocks noGrp="1"/>
          </p:cNvSpPr>
          <p:nvPr>
            <p:ph type="ftr" sz="quarter" idx="10"/>
          </p:nvPr>
        </p:nvSpPr>
        <p:spPr>
          <a:xfrm>
            <a:off x="2209800" y="6629400"/>
            <a:ext cx="4724400" cy="228600"/>
          </a:xfrm>
          <a:prstGeom prst="rect">
            <a:avLst/>
          </a:prstGeom>
        </p:spPr>
        <p:txBody>
          <a:bodyPr/>
          <a:lstStyle/>
          <a:p>
            <a:pPr>
              <a:defRPr/>
            </a:pPr>
            <a:r>
              <a:rPr lang="en-US" smtClean="0"/>
              <a:t>ACC-11</a:t>
            </a:r>
            <a:endParaRPr lang="en-US" dirty="0"/>
          </a:p>
        </p:txBody>
      </p:sp>
      <p:sp>
        <p:nvSpPr>
          <p:cNvPr id="6" name="Slide Number Placeholder 5"/>
          <p:cNvSpPr>
            <a:spLocks noGrp="1"/>
          </p:cNvSpPr>
          <p:nvPr>
            <p:ph type="sldNum" sz="quarter" idx="11"/>
          </p:nvPr>
        </p:nvSpPr>
        <p:spPr>
          <a:xfrm>
            <a:off x="6934200" y="6629400"/>
            <a:ext cx="2133600" cy="228600"/>
          </a:xfrm>
          <a:prstGeom prst="rect">
            <a:avLst/>
          </a:prstGeom>
        </p:spPr>
        <p:txBody>
          <a:bodyPr/>
          <a:lstStyle/>
          <a:p>
            <a:pPr>
              <a:defRPr/>
            </a:pPr>
            <a:fld id="{2DCE6D5B-4AB6-3147-B0D9-B784D301F899}" type="slidenum">
              <a:rPr lang="en-US"/>
              <a:pPr>
                <a:defRPr/>
              </a:pPr>
              <a:t>‹#›</a:t>
            </a:fld>
            <a:endParaRPr lang="en-US" dirty="0"/>
          </a:p>
        </p:txBody>
      </p:sp>
      <p:sp>
        <p:nvSpPr>
          <p:cNvPr id="8" name="Date Placeholder 3"/>
          <p:cNvSpPr>
            <a:spLocks noGrp="1"/>
          </p:cNvSpPr>
          <p:nvPr>
            <p:ph type="dt" sz="half" idx="12"/>
          </p:nvPr>
        </p:nvSpPr>
        <p:spPr>
          <a:xfrm>
            <a:off x="12714" y="6629400"/>
            <a:ext cx="2133600" cy="229654"/>
          </a:xfrm>
          <a:prstGeom prst="rect">
            <a:avLst/>
          </a:prstGeom>
        </p:spPr>
        <p:txBody>
          <a:bodyPr/>
          <a:lstStyle>
            <a:lvl1pPr>
              <a:defRPr sz="1000">
                <a:latin typeface="+mn-lt"/>
                <a:ea typeface="ヒラギノ角ゴ Pro W3" charset="-128"/>
                <a:cs typeface="ヒラギノ角ゴ Pro W3" charset="-128"/>
              </a:defRPr>
            </a:lvl1pPr>
          </a:lstStyle>
          <a:p>
            <a:pPr>
              <a:defRPr/>
            </a:pPr>
            <a:r>
              <a:rPr lang="en-US" smtClean="0">
                <a:latin typeface="Calibri"/>
              </a:rPr>
              <a:t>4/29/15</a:t>
            </a:r>
            <a:endParaRPr lang="en-US" dirty="0">
              <a:latin typeface="Calibri"/>
            </a:endParaRPr>
          </a:p>
        </p:txBody>
      </p:sp>
    </p:spTree>
    <p:extLst>
      <p:ext uri="{BB962C8B-B14F-4D97-AF65-F5344CB8AC3E}">
        <p14:creationId xmlns:p14="http://schemas.microsoft.com/office/powerpoint/2010/main" val="2612356282"/>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7947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936051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Tree>
    <p:extLst>
      <p:ext uri="{BB962C8B-B14F-4D97-AF65-F5344CB8AC3E}">
        <p14:creationId xmlns:p14="http://schemas.microsoft.com/office/powerpoint/2010/main" val="17862560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9552136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89934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536742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Slide Number Placeholder 5"/>
          <p:cNvSpPr txBox="1">
            <a:spLocks/>
          </p:cNvSpPr>
          <p:nvPr userDrawn="1"/>
        </p:nvSpPr>
        <p:spPr>
          <a:xfrm>
            <a:off x="6932613" y="6627813"/>
            <a:ext cx="2133600" cy="228600"/>
          </a:xfrm>
          <a:prstGeom prst="rect">
            <a:avLst/>
          </a:prstGeom>
        </p:spPr>
        <p:txBody>
          <a:bodyPr anchor="ctr">
            <a:prstTxWarp prst="textNoShape">
              <a:avLst/>
            </a:prstTxWarp>
          </a:bodyPr>
          <a:lstStyle/>
          <a:p>
            <a:pPr algn="r">
              <a:defRPr/>
            </a:pPr>
            <a:fld id="{17F8D5CB-F081-0044-A0CB-882F132F8FAA}" type="slidenum">
              <a:rPr lang="en-US" sz="1000">
                <a:solidFill>
                  <a:srgbClr val="000000"/>
                </a:solidFill>
                <a:latin typeface="Calibri" charset="0"/>
                <a:ea typeface="ヒラギノ角ゴ Pro W3" charset="-128"/>
                <a:cs typeface="ヒラギノ角ゴ Pro W3" charset="-128"/>
              </a:rPr>
              <a:pPr algn="r">
                <a:defRPr/>
              </a:pPr>
              <a:t>‹#›</a:t>
            </a:fld>
            <a:endParaRPr lang="en-US" sz="1000" dirty="0">
              <a:solidFill>
                <a:srgbClr val="000000"/>
              </a:solidFill>
              <a:latin typeface="Calibri" charset="0"/>
              <a:ea typeface="ヒラギノ角ゴ Pro W3" charset="-128"/>
              <a:cs typeface="ヒラギノ角ゴ Pro W3" charset="-128"/>
            </a:endParaRPr>
          </a:p>
        </p:txBody>
      </p:sp>
      <p:sp>
        <p:nvSpPr>
          <p:cNvPr id="3" name="Content Placeholder 2"/>
          <p:cNvSpPr>
            <a:spLocks noGrp="1"/>
          </p:cNvSpPr>
          <p:nvPr>
            <p:ph idx="1"/>
          </p:nvPr>
        </p:nvSpPr>
        <p:spPr>
          <a:xfrm>
            <a:off x="76200" y="1143000"/>
            <a:ext cx="8991600" cy="5410200"/>
          </a:xfrm>
          <a:prstGeom prst="rect">
            <a:avLst/>
          </a:prstGeom>
        </p:spPr>
        <p:txBody>
          <a:bodyPr/>
          <a:lstStyle>
            <a:lvl1pPr>
              <a:buClr>
                <a:schemeClr val="accent2">
                  <a:lumMod val="75000"/>
                </a:schemeClr>
              </a:buClr>
              <a:defRPr/>
            </a:lvl1pPr>
            <a:lvl2pPr>
              <a:buClr>
                <a:schemeClr val="accent1"/>
              </a:buCl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0"/>
          <p:cNvSpPr>
            <a:spLocks noGrp="1"/>
          </p:cNvSpPr>
          <p:nvPr>
            <p:ph type="title"/>
          </p:nvPr>
        </p:nvSpPr>
        <p:spPr>
          <a:xfrm>
            <a:off x="1221746" y="196747"/>
            <a:ext cx="6679410" cy="646331"/>
          </a:xfrm>
          <a:prstGeom prst="rect">
            <a:avLst/>
          </a:prstGeom>
        </p:spPr>
        <p:txBody>
          <a:bodyPr rtlCol="0">
            <a:noAutofit/>
          </a:bodyPr>
          <a:lstStyle/>
          <a:p>
            <a:r>
              <a:rPr lang="en-US" dirty="0" smtClean="0"/>
              <a:t>Click to edit Master title style</a:t>
            </a:r>
            <a:endParaRPr lang="en-US" dirty="0"/>
          </a:p>
        </p:txBody>
      </p:sp>
      <p:sp>
        <p:nvSpPr>
          <p:cNvPr id="2" name="Footer Placeholder 1"/>
          <p:cNvSpPr>
            <a:spLocks noGrp="1"/>
          </p:cNvSpPr>
          <p:nvPr>
            <p:ph type="ftr" sz="quarter" idx="10"/>
          </p:nvPr>
        </p:nvSpPr>
        <p:spPr>
          <a:xfrm>
            <a:off x="2209800" y="6629400"/>
            <a:ext cx="4724400" cy="228600"/>
          </a:xfrm>
          <a:prstGeom prst="rect">
            <a:avLst/>
          </a:prstGeom>
        </p:spPr>
        <p:txBody>
          <a:bodyPr/>
          <a:lstStyle/>
          <a:p>
            <a:pPr>
              <a:defRPr/>
            </a:pPr>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6" name="Slide Number Placeholder 5"/>
          <p:cNvSpPr>
            <a:spLocks noGrp="1"/>
          </p:cNvSpPr>
          <p:nvPr>
            <p:ph type="sldNum" sz="quarter" idx="11"/>
          </p:nvPr>
        </p:nvSpPr>
        <p:spPr>
          <a:xfrm>
            <a:off x="6934200" y="6629400"/>
            <a:ext cx="2133600" cy="228600"/>
          </a:xfrm>
          <a:prstGeom prst="rect">
            <a:avLst/>
          </a:prstGeom>
        </p:spPr>
        <p:txBody>
          <a:bodyPr/>
          <a:lstStyle/>
          <a:p>
            <a:pPr>
              <a:defRPr/>
            </a:pPr>
            <a:fld id="{2DCE6D5B-4AB6-3147-B0D9-B784D301F899}" type="slidenum">
              <a:rPr lang="en-US" smtClean="0">
                <a:solidFill>
                  <a:prstClr val="black">
                    <a:tint val="75000"/>
                  </a:prstClr>
                </a:solidFill>
                <a:latin typeface="Calibri"/>
              </a:rPr>
              <a:pPr>
                <a:defRPr/>
              </a:pPr>
              <a:t>‹#›</a:t>
            </a:fld>
            <a:endParaRPr lang="en-US" dirty="0">
              <a:solidFill>
                <a:prstClr val="black">
                  <a:tint val="75000"/>
                </a:prstClr>
              </a:solidFill>
              <a:latin typeface="Calibri"/>
            </a:endParaRPr>
          </a:p>
        </p:txBody>
      </p:sp>
      <p:sp>
        <p:nvSpPr>
          <p:cNvPr id="8" name="Date Placeholder 3"/>
          <p:cNvSpPr>
            <a:spLocks noGrp="1"/>
          </p:cNvSpPr>
          <p:nvPr>
            <p:ph type="dt" sz="half" idx="12"/>
          </p:nvPr>
        </p:nvSpPr>
        <p:spPr>
          <a:xfrm>
            <a:off x="12714" y="6629400"/>
            <a:ext cx="2133600" cy="229654"/>
          </a:xfrm>
          <a:prstGeom prst="rect">
            <a:avLst/>
          </a:prstGeom>
        </p:spPr>
        <p:txBody>
          <a:bodyPr/>
          <a:lstStyle>
            <a:lvl1pPr>
              <a:defRPr sz="1000">
                <a:latin typeface="+mn-lt"/>
                <a:ea typeface="ヒラギノ角ゴ Pro W3" charset="-128"/>
                <a:cs typeface="ヒラギノ角ゴ Pro W3" charset="-128"/>
              </a:defRPr>
            </a:lvl1pPr>
          </a:lstStyle>
          <a:p>
            <a:pPr>
              <a:defRPr/>
            </a:pPr>
            <a:r>
              <a:rPr lang="en-US" smtClean="0">
                <a:solidFill>
                  <a:prstClr val="black">
                    <a:tint val="75000"/>
                  </a:prstClr>
                </a:solidFill>
                <a:latin typeface="Calibri"/>
              </a:rPr>
              <a:t>4/29/15</a:t>
            </a:r>
            <a:endParaRPr lang="en-US" dirty="0">
              <a:solidFill>
                <a:prstClr val="black">
                  <a:tint val="75000"/>
                </a:prstClr>
              </a:solidFill>
              <a:latin typeface="Calibri"/>
            </a:endParaRPr>
          </a:p>
        </p:txBody>
      </p:sp>
    </p:spTree>
    <p:extLst>
      <p:ext uri="{BB962C8B-B14F-4D97-AF65-F5344CB8AC3E}">
        <p14:creationId xmlns:p14="http://schemas.microsoft.com/office/powerpoint/2010/main" val="1679201542"/>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30A24BC-7C24-D948-A9D4-702D9310C26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677732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385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4/29/15</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r>
              <a:rPr lang="en-US" smtClean="0">
                <a:solidFill>
                  <a:srgbClr val="000000"/>
                </a:solidFill>
                <a:latin typeface="Times New Roman"/>
              </a:rPr>
              <a:t>ACC-11</a:t>
            </a: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30BBC80-3139-074B-9352-BBD9524731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60521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32259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791782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445596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690701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0030069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23447655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06333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85311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500293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91267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smtClean="0">
                <a:solidFill>
                  <a:srgbClr val="000000"/>
                </a:solidFill>
                <a:latin typeface="Times New Roman"/>
              </a:rPr>
              <a:t>4/29/15</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r>
              <a:rPr lang="en-US" smtClean="0">
                <a:solidFill>
                  <a:srgbClr val="000000"/>
                </a:solidFill>
                <a:latin typeface="Times New Roman"/>
              </a:rPr>
              <a:t>ACC-11</a:t>
            </a: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04B7AA-7926-BD49-9304-5C26217F09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4858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411903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2770064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589495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49686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4/29/15</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1329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smtClean="0">
                <a:latin typeface="Calibri"/>
              </a:rPr>
              <a:t>4/29/15</a:t>
            </a:r>
            <a:endParaRPr lang="en-US" dirty="0">
              <a:latin typeface="Calibri"/>
            </a:endParaRPr>
          </a:p>
        </p:txBody>
      </p:sp>
    </p:spTree>
    <p:extLst>
      <p:ext uri="{BB962C8B-B14F-4D97-AF65-F5344CB8AC3E}">
        <p14:creationId xmlns:p14="http://schemas.microsoft.com/office/powerpoint/2010/main" val="26938320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smtClean="0">
                <a:solidFill>
                  <a:srgbClr val="000090"/>
                </a:solidFill>
                <a:latin typeface="Arial Rounded MT Bold"/>
                <a:cs typeface="Arial Rounded MT Bold"/>
              </a:rPr>
              <a:t>BACKUP</a:t>
            </a:r>
            <a:endParaRPr lang="en-US" sz="4800" b="1" dirty="0">
              <a:solidFill>
                <a:srgbClr val="000090"/>
              </a:solidFill>
              <a:latin typeface="Arial Rounded MT Bold"/>
              <a:cs typeface="Arial Rounded MT Bold"/>
            </a:endParaRPr>
          </a:p>
        </p:txBody>
      </p:sp>
    </p:spTree>
    <p:extLst>
      <p:ext uri="{BB962C8B-B14F-4D97-AF65-F5344CB8AC3E}">
        <p14:creationId xmlns:p14="http://schemas.microsoft.com/office/powerpoint/2010/main" val="35357010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53663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4/29/15</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solidFill>
                  <a:prstClr val="black"/>
                </a:solidFill>
                <a:latin typeface="Calibri"/>
              </a:rPr>
              <a:t>ACC-11</a:t>
            </a: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186886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smtClean="0">
                <a:solidFill>
                  <a:prstClr val="black"/>
                </a:solidFill>
                <a:latin typeface="Calibri"/>
              </a:rPr>
              <a:t>4/29/15</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smtClean="0">
                <a:solidFill>
                  <a:prstClr val="black"/>
                </a:solidFill>
                <a:latin typeface="Calibri"/>
              </a:rPr>
              <a:t>ACC-11</a:t>
            </a:r>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588962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theme" Target="../theme/theme10.xml"/><Relationship Id="rId9" Type="http://schemas.openxmlformats.org/officeDocument/2006/relationships/image" Target="../media/image5.jpeg"/><Relationship Id="rId1" Type="http://schemas.openxmlformats.org/officeDocument/2006/relationships/slideLayout" Target="../slideLayouts/slideLayout79.xml"/><Relationship Id="rId2"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theme" Target="../theme/theme11.xml"/><Relationship Id="rId9" Type="http://schemas.openxmlformats.org/officeDocument/2006/relationships/image" Target="../media/image5.jpeg"/><Relationship Id="rId1" Type="http://schemas.openxmlformats.org/officeDocument/2006/relationships/slideLayout" Target="../slideLayouts/slideLayout86.xml"/><Relationship Id="rId2" Type="http://schemas.openxmlformats.org/officeDocument/2006/relationships/slideLayout" Target="../slideLayouts/slideLayout8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slideLayout" Target="../slideLayouts/slideLayout104.xml"/><Relationship Id="rId13" Type="http://schemas.openxmlformats.org/officeDocument/2006/relationships/slideLayout" Target="../slideLayouts/slideLayout105.xml"/><Relationship Id="rId14" Type="http://schemas.openxmlformats.org/officeDocument/2006/relationships/slideLayout" Target="../slideLayouts/slideLayout106.xml"/><Relationship Id="rId15" Type="http://schemas.openxmlformats.org/officeDocument/2006/relationships/slideLayout" Target="../slideLayouts/slideLayout107.xml"/><Relationship Id="rId16" Type="http://schemas.openxmlformats.org/officeDocument/2006/relationships/theme" Target="../theme/theme12.xml"/><Relationship Id="rId17" Type="http://schemas.openxmlformats.org/officeDocument/2006/relationships/image" Target="../media/image1.jpeg"/><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slideLayout" Target="../slideLayouts/slideLayout17.xml"/><Relationship Id="rId13" Type="http://schemas.openxmlformats.org/officeDocument/2006/relationships/slideLayout" Target="../slideLayouts/slideLayout18.xml"/><Relationship Id="rId14" Type="http://schemas.openxmlformats.org/officeDocument/2006/relationships/slideLayout" Target="../slideLayouts/slideLayout19.xml"/><Relationship Id="rId15"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theme" Target="../theme/theme3.xml"/><Relationship Id="rId10" Type="http://schemas.openxmlformats.org/officeDocument/2006/relationships/image" Target="../media/image5.jpeg"/><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theme" Target="../theme/theme4.xml"/><Relationship Id="rId14" Type="http://schemas.openxmlformats.org/officeDocument/2006/relationships/image" Target="../media/image1.jpe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theme" Target="../theme/theme5.xml"/><Relationship Id="rId10" Type="http://schemas.openxmlformats.org/officeDocument/2006/relationships/image" Target="../media/image1.jpeg"/><Relationship Id="rId1" Type="http://schemas.openxmlformats.org/officeDocument/2006/relationships/slideLayout" Target="../slideLayouts/slideLayout41.xml"/><Relationship Id="rId2"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theme" Target="../theme/theme6.xml"/><Relationship Id="rId9" Type="http://schemas.openxmlformats.org/officeDocument/2006/relationships/image" Target="../media/image5.jpeg"/><Relationship Id="rId1" Type="http://schemas.openxmlformats.org/officeDocument/2006/relationships/slideLayout" Target="../slideLayouts/slideLayout49.xml"/><Relationship Id="rId2"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theme" Target="../theme/theme7.xml"/><Relationship Id="rId9" Type="http://schemas.openxmlformats.org/officeDocument/2006/relationships/image" Target="../media/image5.jpeg"/><Relationship Id="rId1" Type="http://schemas.openxmlformats.org/officeDocument/2006/relationships/slideLayout" Target="../slideLayouts/slideLayout56.xml"/><Relationship Id="rId2"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theme" Target="../theme/theme8.xml"/><Relationship Id="rId10" Type="http://schemas.openxmlformats.org/officeDocument/2006/relationships/image" Target="../media/image5.jpeg"/><Relationship Id="rId1" Type="http://schemas.openxmlformats.org/officeDocument/2006/relationships/slideLayout" Target="../slideLayouts/slideLayout63.xml"/><Relationship Id="rId2"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theme" Target="../theme/theme9.xml"/><Relationship Id="rId10" Type="http://schemas.openxmlformats.org/officeDocument/2006/relationships/image" Target="../media/image1.jpeg"/><Relationship Id="rId1" Type="http://schemas.openxmlformats.org/officeDocument/2006/relationships/slideLayout" Target="../slideLayouts/slideLayout71.xml"/><Relationship Id="rId2"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ACC-11</a:t>
            </a:r>
            <a:endParaRPr lang="en-US" dirty="0"/>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dirty="0"/>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4/29/15</a:t>
            </a:r>
            <a:endParaRPr lang="en-US" dirty="0"/>
          </a:p>
        </p:txBody>
      </p:sp>
    </p:spTree>
    <p:extLst>
      <p:ext uri="{BB962C8B-B14F-4D97-AF65-F5344CB8AC3E}">
        <p14:creationId xmlns:p14="http://schemas.microsoft.com/office/powerpoint/2010/main" val="2519722608"/>
      </p:ext>
    </p:extLst>
  </p:cSld>
  <p:clrMap bg1="lt1" tx1="dk1" bg2="lt2" tx2="dk2" accent1="accent1" accent2="accent2" accent3="accent3" accent4="accent4" accent5="accent5" accent6="accent6" hlink="hlink" folHlink="folHlink"/>
  <p:sldLayoutIdLst>
    <p:sldLayoutId id="2147483650" r:id="rId1"/>
    <p:sldLayoutId id="2147483659" r:id="rId2"/>
    <p:sldLayoutId id="2147483660" r:id="rId3"/>
    <p:sldLayoutId id="2147483653" r:id="rId4"/>
    <p:sldLayoutId id="2147483661" r:id="rId5"/>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1866646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7450077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smtClean="0">
                <a:latin typeface="Calibri"/>
              </a:rPr>
              <a:t>4/29/15</a:t>
            </a:r>
            <a:endParaRPr lang="en-US" dirty="0">
              <a:latin typeface="Calibri"/>
            </a:endParaRPr>
          </a:p>
        </p:txBody>
      </p:sp>
    </p:spTree>
    <p:extLst>
      <p:ext uri="{BB962C8B-B14F-4D97-AF65-F5344CB8AC3E}">
        <p14:creationId xmlns:p14="http://schemas.microsoft.com/office/powerpoint/2010/main" val="425534231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80" r:id="rId6"/>
    <p:sldLayoutId id="2147483881" r:id="rId7"/>
    <p:sldLayoutId id="2147483882" r:id="rId8"/>
    <p:sldLayoutId id="2147483883" r:id="rId9"/>
    <p:sldLayoutId id="2147483884" r:id="rId10"/>
    <p:sldLayoutId id="2147483885" r:id="rId11"/>
    <p:sldLayoutId id="2147483886" r:id="rId12"/>
    <p:sldLayoutId id="2147483888" r:id="rId13"/>
    <p:sldLayoutId id="2147483889" r:id="rId14"/>
    <p:sldLayoutId id="2147483891" r:id="rId15"/>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smtClean="0">
                <a:solidFill>
                  <a:srgbClr val="000000"/>
                </a:solidFill>
                <a:latin typeface="Times New Roman"/>
              </a:rPr>
              <a:t>4/29/15</a:t>
            </a:r>
            <a:endParaRPr lang="en-US" dirty="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smtClean="0">
                <a:solidFill>
                  <a:srgbClr val="000000"/>
                </a:solidFill>
                <a:latin typeface="Times New Roman"/>
              </a:rPr>
              <a:t>ACC-11</a:t>
            </a:r>
            <a:endParaRPr lang="en-US" dirty="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82B05002-7CF6-7743-BD24-A5E601EC20AB}" type="slidenum">
              <a:rPr lang="en-US">
                <a:solidFill>
                  <a:srgbClr val="000000"/>
                </a:solidFill>
                <a:ea typeface="ＭＳ Ｐゴシック" charset="0"/>
                <a:cs typeface="ＭＳ Ｐゴシック" charset="0"/>
              </a:rPr>
              <a:pPr defTabSz="914400" fontAlgn="base">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95693844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hd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2449727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890" r:id="rId8"/>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smtClean="0">
                <a:latin typeface="Calibri"/>
              </a:rPr>
              <a:t>4/29/15</a:t>
            </a:r>
            <a:endParaRPr lang="en-US" dirty="0">
              <a:latin typeface="Calibri"/>
            </a:endParaRPr>
          </a:p>
        </p:txBody>
      </p:sp>
    </p:spTree>
    <p:extLst>
      <p:ext uri="{BB962C8B-B14F-4D97-AF65-F5344CB8AC3E}">
        <p14:creationId xmlns:p14="http://schemas.microsoft.com/office/powerpoint/2010/main" val="167456590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7" r:id="rId7"/>
    <p:sldLayoutId id="2147483748" r:id="rId8"/>
    <p:sldLayoutId id="2147483749" r:id="rId9"/>
    <p:sldLayoutId id="2147483751" r:id="rId10"/>
    <p:sldLayoutId id="2147483752" r:id="rId11"/>
    <p:sldLayoutId id="2147483753"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1" y="6623554"/>
            <a:ext cx="2895600" cy="234446"/>
          </a:xfrm>
          <a:prstGeom prst="rect">
            <a:avLst/>
          </a:prstGeom>
        </p:spPr>
        <p:txBody>
          <a:bodyPr vert="horz" lIns="91326" tIns="45664" rIns="91326" bIns="45664" rtlCol="0" anchor="ctr"/>
          <a:lstStyle>
            <a:lvl1pPr algn="ctr">
              <a:defRPr sz="1200">
                <a:solidFill>
                  <a:schemeClr val="tx1">
                    <a:tint val="75000"/>
                  </a:schemeClr>
                </a:solidFill>
              </a:defRPr>
            </a:lvl1pPr>
          </a:lstStyle>
          <a:p>
            <a:pPr defTabSz="456633"/>
            <a:r>
              <a:rPr lang="en-US" smtClean="0">
                <a:solidFill>
                  <a:prstClr val="black">
                    <a:tint val="75000"/>
                  </a:prstClr>
                </a:solidFill>
                <a:latin typeface="Calibri"/>
                <a:ea typeface="ＭＳ Ｐゴシック" charset="0"/>
                <a:cs typeface="ＭＳ Ｐゴシック" charset="0"/>
              </a:rPr>
              <a:t>ACC-11</a:t>
            </a:r>
            <a:endParaRPr lang="en-US" dirty="0">
              <a:solidFill>
                <a:prstClr val="black">
                  <a:tint val="75000"/>
                </a:prstClr>
              </a:solidFill>
              <a:latin typeface="Calibri"/>
              <a:ea typeface="ＭＳ Ｐゴシック" charset="0"/>
              <a:cs typeface="ＭＳ Ｐゴシック" charset="0"/>
            </a:endParaRPr>
          </a:p>
        </p:txBody>
      </p:sp>
      <p:sp>
        <p:nvSpPr>
          <p:cNvPr id="3" name="Slide Number Placeholder 2"/>
          <p:cNvSpPr>
            <a:spLocks noGrp="1"/>
          </p:cNvSpPr>
          <p:nvPr>
            <p:ph type="sldNum" sz="quarter" idx="4"/>
          </p:nvPr>
        </p:nvSpPr>
        <p:spPr>
          <a:xfrm>
            <a:off x="7010400" y="6623578"/>
            <a:ext cx="2133600" cy="228989"/>
          </a:xfrm>
          <a:prstGeom prst="rect">
            <a:avLst/>
          </a:prstGeom>
        </p:spPr>
        <p:txBody>
          <a:bodyPr vert="horz" lIns="91326" tIns="45664" rIns="91326" bIns="45664" rtlCol="0" anchor="ctr"/>
          <a:lstStyle>
            <a:lvl1pPr algn="r">
              <a:defRPr sz="1200">
                <a:solidFill>
                  <a:schemeClr val="tx1">
                    <a:tint val="75000"/>
                  </a:schemeClr>
                </a:solidFill>
              </a:defRPr>
            </a:lvl1pPr>
          </a:lstStyle>
          <a:p>
            <a:pPr defTabSz="456633"/>
            <a:fld id="{24528EB1-4DC2-B445-862E-7D59106F092A}" type="slidenum">
              <a:rPr lang="en-US" smtClean="0">
                <a:solidFill>
                  <a:prstClr val="black">
                    <a:tint val="75000"/>
                  </a:prstClr>
                </a:solidFill>
                <a:latin typeface="Calibri"/>
                <a:ea typeface="ＭＳ Ｐゴシック" charset="0"/>
                <a:cs typeface="ＭＳ Ｐゴシック" charset="0"/>
              </a:rPr>
              <a:pPr defTabSz="456633"/>
              <a:t>‹#›</a:t>
            </a:fld>
            <a:endParaRPr lang="en-US" dirty="0">
              <a:solidFill>
                <a:prstClr val="black">
                  <a:tint val="75000"/>
                </a:prstClr>
              </a:solidFill>
              <a:latin typeface="Calibri"/>
              <a:ea typeface="ＭＳ Ｐゴシック" charset="0"/>
              <a:cs typeface="ＭＳ Ｐゴシック" charset="0"/>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326" tIns="45664" rIns="91326" bIns="45664" rtlCol="0" anchor="ctr"/>
          <a:lstStyle>
            <a:lvl1pPr algn="l">
              <a:defRPr sz="1200">
                <a:solidFill>
                  <a:schemeClr val="tx1">
                    <a:tint val="75000"/>
                  </a:schemeClr>
                </a:solidFill>
              </a:defRPr>
            </a:lvl1pPr>
          </a:lstStyle>
          <a:p>
            <a:pPr defTabSz="456633"/>
            <a:r>
              <a:rPr lang="en-US" smtClean="0">
                <a:solidFill>
                  <a:prstClr val="black">
                    <a:tint val="75000"/>
                  </a:prstClr>
                </a:solidFill>
                <a:latin typeface="Calibri"/>
                <a:ea typeface="ＭＳ Ｐゴシック" charset="0"/>
                <a:cs typeface="ＭＳ Ｐゴシック" charset="0"/>
              </a:rPr>
              <a:t>4/29/15</a:t>
            </a:r>
            <a:endParaRPr lang="en-US" dirty="0">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6397432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p:timing>
    <p:tnLst>
      <p:par>
        <p:cTn xmlns:p14="http://schemas.microsoft.com/office/powerpoint/2010/main" id="1" dur="indefinite" restart="never" nodeType="tmRoot"/>
      </p:par>
    </p:tnLst>
  </p:timing>
  <p:hf hdr="0"/>
  <p:txStyles>
    <p:titleStyle>
      <a:lvl1pPr algn="ctr" defTabSz="456633" rtl="0" eaLnBrk="1" latinLnBrk="0" hangingPunct="1">
        <a:spcBef>
          <a:spcPct val="0"/>
        </a:spcBef>
        <a:buNone/>
        <a:defRPr sz="4400" kern="1200">
          <a:solidFill>
            <a:schemeClr val="tx1"/>
          </a:solidFill>
          <a:latin typeface="+mj-lt"/>
          <a:ea typeface="+mj-ea"/>
          <a:cs typeface="+mj-cs"/>
        </a:defRPr>
      </a:lvl1pPr>
    </p:titleStyle>
    <p:bodyStyle>
      <a:lvl1pPr marL="342484" indent="-342484" algn="l" defTabSz="456633" rtl="0" eaLnBrk="1" latinLnBrk="0" hangingPunct="1">
        <a:spcBef>
          <a:spcPct val="20000"/>
        </a:spcBef>
        <a:buFont typeface="Arial"/>
        <a:buChar char="•"/>
        <a:defRPr sz="3200" kern="1200">
          <a:solidFill>
            <a:schemeClr val="tx1"/>
          </a:solidFill>
          <a:latin typeface="+mn-lt"/>
          <a:ea typeface="+mn-ea"/>
          <a:cs typeface="+mn-cs"/>
        </a:defRPr>
      </a:lvl1pPr>
      <a:lvl2pPr marL="742038" indent="-285404" algn="l" defTabSz="456633" rtl="0" eaLnBrk="1" latinLnBrk="0" hangingPunct="1">
        <a:spcBef>
          <a:spcPct val="20000"/>
        </a:spcBef>
        <a:buFont typeface="Arial"/>
        <a:buChar char="–"/>
        <a:defRPr sz="2800" kern="1200">
          <a:solidFill>
            <a:schemeClr val="tx1"/>
          </a:solidFill>
          <a:latin typeface="+mn-lt"/>
          <a:ea typeface="+mn-ea"/>
          <a:cs typeface="+mn-cs"/>
        </a:defRPr>
      </a:lvl2pPr>
      <a:lvl3pPr marL="1141593" indent="-228316" algn="l" defTabSz="456633" rtl="0" eaLnBrk="1" latinLnBrk="0" hangingPunct="1">
        <a:spcBef>
          <a:spcPct val="20000"/>
        </a:spcBef>
        <a:buFont typeface="Arial"/>
        <a:buChar char="•"/>
        <a:defRPr sz="2400" kern="1200">
          <a:solidFill>
            <a:schemeClr val="tx1"/>
          </a:solidFill>
          <a:latin typeface="+mn-lt"/>
          <a:ea typeface="+mn-ea"/>
          <a:cs typeface="+mn-cs"/>
        </a:defRPr>
      </a:lvl3pPr>
      <a:lvl4pPr marL="1598233" indent="-228316" algn="l" defTabSz="456633" rtl="0" eaLnBrk="1" latinLnBrk="0" hangingPunct="1">
        <a:spcBef>
          <a:spcPct val="20000"/>
        </a:spcBef>
        <a:buFont typeface="Arial"/>
        <a:buChar char="–"/>
        <a:defRPr sz="2000" kern="1200">
          <a:solidFill>
            <a:schemeClr val="tx1"/>
          </a:solidFill>
          <a:latin typeface="+mn-lt"/>
          <a:ea typeface="+mn-ea"/>
          <a:cs typeface="+mn-cs"/>
        </a:defRPr>
      </a:lvl4pPr>
      <a:lvl5pPr marL="2054880" indent="-228316" algn="l" defTabSz="456633" rtl="0" eaLnBrk="1" latinLnBrk="0" hangingPunct="1">
        <a:spcBef>
          <a:spcPct val="20000"/>
        </a:spcBef>
        <a:buFont typeface="Arial"/>
        <a:buChar char="»"/>
        <a:defRPr sz="2000" kern="1200">
          <a:solidFill>
            <a:schemeClr val="tx1"/>
          </a:solidFill>
          <a:latin typeface="+mn-lt"/>
          <a:ea typeface="+mn-ea"/>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6449225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8121836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890" name="Picture 3" descr="TEMPO ppt Banner v6.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2"/>
          </p:nvPr>
        </p:nvSpPr>
        <p:spPr>
          <a:xfrm>
            <a:off x="112713" y="6504012"/>
            <a:ext cx="2133600" cy="365125"/>
          </a:xfrm>
          <a:prstGeom prst="rect">
            <a:avLst/>
          </a:prstGeom>
        </p:spPr>
        <p:txBody>
          <a:bodyPr vert="horz" lIns="91326" tIns="45664" rIns="91326" bIns="45664" rtlCol="0" anchor="ctr"/>
          <a:lstStyle>
            <a:lvl1pPr algn="l" fontAlgn="auto">
              <a:spcBef>
                <a:spcPts val="0"/>
              </a:spcBef>
              <a:spcAft>
                <a:spcPts val="0"/>
              </a:spcAft>
              <a:defRPr sz="1100" dirty="0" smtClean="0">
                <a:solidFill>
                  <a:prstClr val="black">
                    <a:tint val="75000"/>
                  </a:prstClr>
                </a:solidFill>
                <a:latin typeface="Calibri"/>
                <a:ea typeface="+mn-ea"/>
                <a:cs typeface="+mn-cs"/>
              </a:defRPr>
            </a:lvl1pPr>
          </a:lstStyle>
          <a:p>
            <a:pPr defTabSz="456633">
              <a:defRPr/>
            </a:pPr>
            <a:r>
              <a:rPr lang="en-US" smtClean="0"/>
              <a:t>4/29/15</a:t>
            </a:r>
            <a:endParaRPr lang="en-US" dirty="0"/>
          </a:p>
        </p:txBody>
      </p:sp>
      <p:sp>
        <p:nvSpPr>
          <p:cNvPr id="5" name="Footer Placeholder 4"/>
          <p:cNvSpPr>
            <a:spLocks noGrp="1"/>
          </p:cNvSpPr>
          <p:nvPr>
            <p:ph type="ftr" sz="quarter" idx="3"/>
          </p:nvPr>
        </p:nvSpPr>
        <p:spPr>
          <a:xfrm>
            <a:off x="2779713" y="6504012"/>
            <a:ext cx="2895600" cy="365125"/>
          </a:xfrm>
          <a:prstGeom prst="rect">
            <a:avLst/>
          </a:prstGeom>
        </p:spPr>
        <p:txBody>
          <a:bodyPr vert="horz" lIns="91326" tIns="45664" rIns="91326" bIns="45664" rtlCol="0" anchor="ctr"/>
          <a:lstStyle>
            <a:lvl1pPr algn="ct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r>
              <a:rPr lang="en-US" smtClean="0"/>
              <a:t>ACC-11</a:t>
            </a:r>
            <a:endParaRPr lang="en-US" dirty="0"/>
          </a:p>
        </p:txBody>
      </p:sp>
      <p:sp>
        <p:nvSpPr>
          <p:cNvPr id="6" name="Slide Number Placeholder 5"/>
          <p:cNvSpPr>
            <a:spLocks noGrp="1"/>
          </p:cNvSpPr>
          <p:nvPr>
            <p:ph type="sldNum" sz="quarter" idx="4"/>
          </p:nvPr>
        </p:nvSpPr>
        <p:spPr>
          <a:xfrm>
            <a:off x="6927850" y="6504012"/>
            <a:ext cx="2133600" cy="365125"/>
          </a:xfrm>
          <a:prstGeom prst="rect">
            <a:avLst/>
          </a:prstGeom>
        </p:spPr>
        <p:txBody>
          <a:bodyPr vert="horz" lIns="91326" tIns="45664" rIns="91326" bIns="45664" rtlCol="0" anchor="ctr"/>
          <a:lstStyle>
            <a:lvl1pPr algn="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fld id="{76E34F2A-343A-E342-9C99-2B5AF9C594C3}" type="slidenum">
              <a:rPr lang="en-US"/>
              <a:pPr defTabSz="456633">
                <a:defRPr/>
              </a:pPr>
              <a:t>‹#›</a:t>
            </a:fld>
            <a:endParaRPr lang="en-US" dirty="0"/>
          </a:p>
        </p:txBody>
      </p:sp>
    </p:spTree>
    <p:extLst>
      <p:ext uri="{BB962C8B-B14F-4D97-AF65-F5344CB8AC3E}">
        <p14:creationId xmlns:p14="http://schemas.microsoft.com/office/powerpoint/2010/main" val="188340186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Lst>
  <p:hf hdr="0"/>
  <p:txStyles>
    <p:titleStyle>
      <a:lvl1pPr algn="ctr" defTabSz="456633"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6633"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74"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920"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57"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84" indent="-342484" algn="l" defTabSz="456633"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038" indent="-285404" algn="l" defTabSz="456633"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593" indent="-228316" algn="l" defTabSz="456633"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233"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880"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Tree>
    <p:extLst>
      <p:ext uri="{BB962C8B-B14F-4D97-AF65-F5344CB8AC3E}">
        <p14:creationId xmlns:p14="http://schemas.microsoft.com/office/powerpoint/2010/main" val="99816960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00.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23.gif"/></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10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1" Type="http://schemas.openxmlformats.org/officeDocument/2006/relationships/slideLayout" Target="../slideLayouts/slideLayout25.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jpeg"/><Relationship Id="rId14" Type="http://schemas.openxmlformats.org/officeDocument/2006/relationships/image" Target="../media/image41.emf"/><Relationship Id="rId1" Type="http://schemas.openxmlformats.org/officeDocument/2006/relationships/slideLayout" Target="../slideLayouts/slideLayout83.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emf"/><Relationship Id="rId7" Type="http://schemas.openxmlformats.org/officeDocument/2006/relationships/image" Target="../media/image34.jpe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jpeg"/></Relationships>
</file>

<file path=ppt/slides/_rels/slide28.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jpeg"/><Relationship Id="rId14" Type="http://schemas.openxmlformats.org/officeDocument/2006/relationships/image" Target="../media/image41.emf"/><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emf"/><Relationship Id="rId7" Type="http://schemas.openxmlformats.org/officeDocument/2006/relationships/image" Target="../media/image34.jpe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1" Type="http://schemas.openxmlformats.org/officeDocument/2006/relationships/slideLayout" Target="../slideLayouts/slideLayout10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8.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8.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831740" y="1023716"/>
            <a:ext cx="5910122" cy="484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r>
              <a:rPr lang="en-US" sz="2800" b="1" dirty="0" smtClean="0">
                <a:solidFill>
                  <a:srgbClr val="000090"/>
                </a:solidFill>
                <a:cs typeface="Arial" charset="0"/>
              </a:rPr>
              <a:t>Tropospheric Emissions:</a:t>
            </a:r>
          </a:p>
          <a:p>
            <a:pPr algn="r" eaLnBrk="1" hangingPunct="1"/>
            <a:r>
              <a:rPr lang="en-US" sz="2800" b="1" dirty="0" smtClean="0">
                <a:solidFill>
                  <a:srgbClr val="000090"/>
                </a:solidFill>
                <a:cs typeface="Arial" charset="0"/>
              </a:rPr>
              <a:t>Monitoring </a:t>
            </a:r>
            <a:r>
              <a:rPr lang="en-US" sz="2800" b="1" dirty="0" smtClean="0">
                <a:solidFill>
                  <a:srgbClr val="000090"/>
                </a:solidFill>
                <a:cs typeface="Arial" charset="0"/>
              </a:rPr>
              <a:t>of </a:t>
            </a:r>
            <a:r>
              <a:rPr lang="en-US" sz="2800" b="1" dirty="0" smtClean="0">
                <a:solidFill>
                  <a:srgbClr val="000090"/>
                </a:solidFill>
                <a:cs typeface="Arial" charset="0"/>
              </a:rPr>
              <a:t>Pollution</a:t>
            </a:r>
          </a:p>
          <a:p>
            <a:pPr algn="r" eaLnBrk="1" hangingPunct="1"/>
            <a:r>
              <a:rPr lang="en-US" sz="2800" b="1" dirty="0" smtClean="0">
                <a:solidFill>
                  <a:srgbClr val="000090"/>
                </a:solidFill>
                <a:cs typeface="Arial" charset="0"/>
              </a:rPr>
              <a:t>Overview</a:t>
            </a:r>
            <a:endParaRPr lang="en-US" sz="2800" b="1" dirty="0">
              <a:solidFill>
                <a:srgbClr val="000090"/>
              </a:solidFill>
              <a:cs typeface="Arial" charset="0"/>
            </a:endParaRPr>
          </a:p>
          <a:p>
            <a:pPr algn="r" eaLnBrk="1" hangingPunct="1"/>
            <a:endParaRPr lang="en-US" dirty="0" smtClean="0">
              <a:solidFill>
                <a:srgbClr val="000090"/>
              </a:solidFill>
              <a:cs typeface="Arial" charset="0"/>
            </a:endParaRPr>
          </a:p>
          <a:p>
            <a:pPr algn="r" eaLnBrk="1" hangingPunct="1"/>
            <a:r>
              <a:rPr lang="en-US" sz="1800" b="1" dirty="0" smtClean="0">
                <a:solidFill>
                  <a:srgbClr val="000090"/>
                </a:solidFill>
                <a:cs typeface="Arial" charset="0"/>
              </a:rPr>
              <a:t>Kelly Chance, Xiong Liu,</a:t>
            </a:r>
            <a:endParaRPr lang="en-US" sz="1800" b="1" dirty="0" smtClean="0">
              <a:solidFill>
                <a:srgbClr val="000090"/>
              </a:solidFill>
              <a:cs typeface="Arial" charset="0"/>
            </a:endParaRPr>
          </a:p>
          <a:p>
            <a:pPr algn="r" eaLnBrk="1" hangingPunct="1"/>
            <a:r>
              <a:rPr lang="en-US" sz="1800" b="1" dirty="0" smtClean="0">
                <a:solidFill>
                  <a:srgbClr val="000090"/>
                </a:solidFill>
                <a:cs typeface="Arial" charset="0"/>
              </a:rPr>
              <a:t>Raid M. Suleiman, </a:t>
            </a:r>
          </a:p>
          <a:p>
            <a:pPr algn="r" eaLnBrk="1" hangingPunct="1"/>
            <a:r>
              <a:rPr lang="en-US" sz="1800" b="1" dirty="0" smtClean="0">
                <a:solidFill>
                  <a:srgbClr val="000090"/>
                </a:solidFill>
                <a:cs typeface="Arial" charset="0"/>
              </a:rPr>
              <a:t>Smithsonian Astrophysical</a:t>
            </a:r>
          </a:p>
          <a:p>
            <a:pPr algn="r" eaLnBrk="1" hangingPunct="1"/>
            <a:r>
              <a:rPr lang="en-US" sz="1800" b="1" dirty="0" smtClean="0">
                <a:solidFill>
                  <a:srgbClr val="000090"/>
                </a:solidFill>
                <a:cs typeface="Arial" charset="0"/>
              </a:rPr>
              <a:t>Observatory</a:t>
            </a:r>
            <a:endParaRPr lang="en-US" sz="1800" b="1" dirty="0">
              <a:solidFill>
                <a:srgbClr val="000090"/>
              </a:solidFill>
              <a:cs typeface="Arial" charset="0"/>
            </a:endParaRPr>
          </a:p>
          <a:p>
            <a:pPr algn="r" defTabSz="914400" fontAlgn="base">
              <a:lnSpc>
                <a:spcPct val="80000"/>
              </a:lnSpc>
              <a:spcBef>
                <a:spcPct val="0"/>
              </a:spcBef>
              <a:spcAft>
                <a:spcPct val="0"/>
              </a:spcAft>
            </a:pPr>
            <a:endParaRPr lang="en-US" sz="1800" b="1" dirty="0" smtClean="0">
              <a:solidFill>
                <a:srgbClr val="000090"/>
              </a:solidFill>
              <a:cs typeface="Arial" charset="0"/>
            </a:endParaRPr>
          </a:p>
          <a:p>
            <a:pPr algn="r" defTabSz="914400" fontAlgn="base">
              <a:lnSpc>
                <a:spcPct val="80000"/>
              </a:lnSpc>
              <a:spcBef>
                <a:spcPct val="0"/>
              </a:spcBef>
              <a:spcAft>
                <a:spcPct val="0"/>
              </a:spcAft>
            </a:pPr>
            <a:r>
              <a:rPr lang="en-US" sz="1800" b="1" dirty="0" smtClean="0">
                <a:solidFill>
                  <a:srgbClr val="000090"/>
                </a:solidFill>
                <a:cs typeface="Arial" charset="0"/>
              </a:rPr>
              <a:t>David </a:t>
            </a:r>
            <a:r>
              <a:rPr lang="en-US" sz="1800" b="1" dirty="0">
                <a:solidFill>
                  <a:srgbClr val="000090"/>
                </a:solidFill>
                <a:cs typeface="Arial" charset="0"/>
              </a:rPr>
              <a:t>Flittner, Jay Al-Saadi, </a:t>
            </a:r>
            <a:endParaRPr lang="en-US" sz="1800" b="1" dirty="0" smtClean="0">
              <a:solidFill>
                <a:srgbClr val="000090"/>
              </a:solidFill>
              <a:cs typeface="Arial" charset="0"/>
            </a:endParaRPr>
          </a:p>
          <a:p>
            <a:pPr algn="r" defTabSz="914400" fontAlgn="base">
              <a:lnSpc>
                <a:spcPct val="80000"/>
              </a:lnSpc>
              <a:spcBef>
                <a:spcPct val="0"/>
              </a:spcBef>
              <a:spcAft>
                <a:spcPct val="0"/>
              </a:spcAft>
            </a:pPr>
            <a:r>
              <a:rPr lang="en-US" sz="1800" b="1" dirty="0" smtClean="0">
                <a:solidFill>
                  <a:srgbClr val="000090"/>
                </a:solidFill>
                <a:cs typeface="Arial" charset="0"/>
              </a:rPr>
              <a:t>NASA LaRC</a:t>
            </a:r>
          </a:p>
          <a:p>
            <a:pPr algn="r" defTabSz="914400" fontAlgn="base">
              <a:lnSpc>
                <a:spcPct val="80000"/>
              </a:lnSpc>
              <a:spcBef>
                <a:spcPct val="0"/>
              </a:spcBef>
              <a:spcAft>
                <a:spcPct val="0"/>
              </a:spcAft>
            </a:pPr>
            <a:endParaRPr lang="en-US" sz="1800" b="1" dirty="0">
              <a:solidFill>
                <a:srgbClr val="000090"/>
              </a:solidFill>
              <a:cs typeface="Arial" charset="0"/>
            </a:endParaRPr>
          </a:p>
          <a:p>
            <a:pPr algn="r" defTabSz="914400" fontAlgn="base">
              <a:lnSpc>
                <a:spcPct val="80000"/>
              </a:lnSpc>
              <a:spcBef>
                <a:spcPct val="0"/>
              </a:spcBef>
              <a:spcAft>
                <a:spcPct val="0"/>
              </a:spcAft>
            </a:pPr>
            <a:r>
              <a:rPr lang="en-US" sz="1800" b="1" dirty="0">
                <a:solidFill>
                  <a:srgbClr val="000090"/>
                </a:solidFill>
                <a:cs typeface="Arial" charset="0"/>
              </a:rPr>
              <a:t>Scott Janz, </a:t>
            </a:r>
            <a:r>
              <a:rPr lang="en-US" sz="1800" b="1" dirty="0" smtClean="0">
                <a:solidFill>
                  <a:srgbClr val="000090"/>
                </a:solidFill>
                <a:cs typeface="Arial" charset="0"/>
              </a:rPr>
              <a:t>NASA GSFC</a:t>
            </a:r>
            <a:endParaRPr lang="en-US" sz="1800" b="1" dirty="0">
              <a:solidFill>
                <a:srgbClr val="000090"/>
              </a:solidFill>
              <a:cs typeface="Arial" charset="0"/>
            </a:endParaRPr>
          </a:p>
          <a:p>
            <a:pPr algn="r" eaLnBrk="1" hangingPunct="1"/>
            <a:endParaRPr lang="en-US" sz="1800" b="1" dirty="0">
              <a:solidFill>
                <a:srgbClr val="000090"/>
              </a:solidFill>
              <a:cs typeface="Arial" charset="0"/>
            </a:endParaRPr>
          </a:p>
          <a:p>
            <a:pPr algn="r" defTabSz="914400" fontAlgn="base">
              <a:lnSpc>
                <a:spcPct val="80000"/>
              </a:lnSpc>
              <a:spcBef>
                <a:spcPct val="0"/>
              </a:spcBef>
              <a:spcAft>
                <a:spcPct val="0"/>
              </a:spcAft>
            </a:pPr>
            <a:r>
              <a:rPr lang="en-US" sz="1600" b="1" dirty="0" smtClean="0">
                <a:solidFill>
                  <a:srgbClr val="000090"/>
                </a:solidFill>
              </a:rPr>
              <a:t>Atmospheric Composition</a:t>
            </a:r>
          </a:p>
          <a:p>
            <a:pPr algn="r" defTabSz="914400" fontAlgn="base">
              <a:lnSpc>
                <a:spcPct val="80000"/>
              </a:lnSpc>
              <a:spcBef>
                <a:spcPct val="0"/>
              </a:spcBef>
              <a:spcAft>
                <a:spcPct val="0"/>
              </a:spcAft>
            </a:pPr>
            <a:r>
              <a:rPr lang="en-US" sz="1600" b="1" dirty="0" smtClean="0">
                <a:solidFill>
                  <a:srgbClr val="000090"/>
                </a:solidFill>
              </a:rPr>
              <a:t>Constellation Meeting 11</a:t>
            </a:r>
            <a:endParaRPr lang="en-US" sz="1600" b="1" dirty="0">
              <a:solidFill>
                <a:srgbClr val="000090"/>
              </a:solidFill>
            </a:endParaRPr>
          </a:p>
          <a:p>
            <a:pPr algn="r" defTabSz="914400" fontAlgn="base">
              <a:lnSpc>
                <a:spcPct val="80000"/>
              </a:lnSpc>
              <a:spcBef>
                <a:spcPct val="0"/>
              </a:spcBef>
              <a:spcAft>
                <a:spcPct val="0"/>
              </a:spcAft>
            </a:pPr>
            <a:r>
              <a:rPr lang="en-US" sz="1600" b="1" dirty="0" smtClean="0">
                <a:solidFill>
                  <a:srgbClr val="000090"/>
                </a:solidFill>
                <a:cs typeface="Arial" charset="0"/>
              </a:rPr>
              <a:t>April 29, 2015</a:t>
            </a:r>
          </a:p>
        </p:txBody>
      </p:sp>
    </p:spTree>
    <p:extLst>
      <p:ext uri="{BB962C8B-B14F-4D97-AF65-F5344CB8AC3E}">
        <p14:creationId xmlns:p14="http://schemas.microsoft.com/office/powerpoint/2010/main" val="36676547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6867"/>
            <a:ext cx="5972807" cy="960120"/>
          </a:xfrm>
        </p:spPr>
        <p:txBody>
          <a:bodyPr anchor="ctr"/>
          <a:lstStyle/>
          <a:p>
            <a:r>
              <a:rPr lang="en-US" sz="3200" dirty="0" smtClean="0">
                <a:solidFill>
                  <a:schemeClr val="bg1">
                    <a:lumMod val="85000"/>
                  </a:schemeClr>
                </a:solidFill>
              </a:rPr>
              <a:t>TEMPO science</a:t>
            </a:r>
            <a:br>
              <a:rPr lang="en-US" sz="3200" dirty="0" smtClean="0">
                <a:solidFill>
                  <a:schemeClr val="bg1">
                    <a:lumMod val="85000"/>
                  </a:schemeClr>
                </a:solidFill>
              </a:rPr>
            </a:br>
            <a:r>
              <a:rPr lang="en-US" sz="3200" dirty="0" smtClean="0">
                <a:solidFill>
                  <a:schemeClr val="bg1">
                    <a:lumMod val="85000"/>
                  </a:schemeClr>
                </a:solidFill>
              </a:rPr>
              <a:t>traceability matrix</a:t>
            </a:r>
            <a:endParaRPr lang="en-US" sz="3200" dirty="0">
              <a:solidFill>
                <a:schemeClr val="bg1">
                  <a:lumMod val="85000"/>
                </a:schemeClr>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005815915"/>
              </p:ext>
            </p:extLst>
          </p:nvPr>
        </p:nvGraphicFramePr>
        <p:xfrm>
          <a:off x="130174" y="1002506"/>
          <a:ext cx="8912225" cy="5808922"/>
        </p:xfrm>
        <a:graphic>
          <a:graphicData uri="http://schemas.openxmlformats.org/presentationml/2006/ole">
            <mc:AlternateContent xmlns:mc="http://schemas.openxmlformats.org/markup-compatibility/2006">
              <mc:Choice xmlns:v="urn:schemas-microsoft-com:vml" Requires="v">
                <p:oleObj spid="_x0000_s3241" name="Document" r:id="rId3" imgW="8325471" imgH="5425374" progId="Word.Document.12">
                  <p:embed/>
                </p:oleObj>
              </mc:Choice>
              <mc:Fallback>
                <p:oleObj name="Document" r:id="rId3" imgW="8325471" imgH="5425374"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4" y="1002506"/>
                        <a:ext cx="8912225" cy="5808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10</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301649356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9781"/>
            <a:ext cx="5972807" cy="960120"/>
          </a:xfrm>
        </p:spPr>
        <p:txBody>
          <a:bodyPr anchor="ctr"/>
          <a:lstStyle/>
          <a:p>
            <a:r>
              <a:rPr lang="en-US" sz="3200" dirty="0" smtClean="0">
                <a:solidFill>
                  <a:schemeClr val="bg1">
                    <a:lumMod val="85000"/>
                  </a:schemeClr>
                </a:solidFill>
              </a:rPr>
              <a:t>Baseline and threshold </a:t>
            </a:r>
            <a:br>
              <a:rPr lang="en-US" sz="3200" dirty="0" smtClean="0">
                <a:solidFill>
                  <a:schemeClr val="bg1">
                    <a:lumMod val="85000"/>
                  </a:schemeClr>
                </a:solidFill>
              </a:rPr>
            </a:br>
            <a:r>
              <a:rPr lang="en-US" sz="3200" dirty="0" smtClean="0">
                <a:solidFill>
                  <a:schemeClr val="bg1">
                    <a:lumMod val="85000"/>
                  </a:schemeClr>
                </a:solidFill>
              </a:rPr>
              <a:t>data </a:t>
            </a:r>
            <a:r>
              <a:rPr lang="en-US" sz="3200" dirty="0">
                <a:solidFill>
                  <a:schemeClr val="bg1">
                    <a:lumMod val="85000"/>
                  </a:schemeClr>
                </a:solidFill>
              </a:rPr>
              <a:t>p</a:t>
            </a:r>
            <a:r>
              <a:rPr lang="en-US" sz="3200" dirty="0" smtClean="0">
                <a:solidFill>
                  <a:schemeClr val="bg1">
                    <a:lumMod val="85000"/>
                  </a:schemeClr>
                </a:solidFill>
              </a:rPr>
              <a:t>roducts</a:t>
            </a:r>
            <a:endParaRPr lang="en-US" sz="3200" dirty="0">
              <a:solidFill>
                <a:schemeClr val="bg1">
                  <a:lumMod val="8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766837886"/>
              </p:ext>
            </p:extLst>
          </p:nvPr>
        </p:nvGraphicFramePr>
        <p:xfrm>
          <a:off x="1723096" y="1136845"/>
          <a:ext cx="4933950" cy="2805430"/>
        </p:xfrm>
        <a:graphic>
          <a:graphicData uri="http://schemas.openxmlformats.org/drawingml/2006/table">
            <a:tbl>
              <a:tblPr firstRow="1" firstCol="1" bandRow="1">
                <a:tableStyleId>{5C22544A-7EE6-4342-B048-85BDC9FD1C3A}</a:tableStyleId>
              </a:tblPr>
              <a:tblGrid>
                <a:gridCol w="1644650"/>
                <a:gridCol w="1644650"/>
                <a:gridCol w="1644650"/>
              </a:tblGrid>
              <a:tr h="318770">
                <a:tc>
                  <a:txBody>
                    <a:bodyPr/>
                    <a:lstStyle/>
                    <a:p>
                      <a:pPr marL="0" marR="0" algn="ctr">
                        <a:spcBef>
                          <a:spcPts val="0"/>
                        </a:spcBef>
                        <a:spcAft>
                          <a:spcPts val="0"/>
                        </a:spcAft>
                      </a:pPr>
                      <a:r>
                        <a:rPr lang="en-US" sz="1400" dirty="0">
                          <a:effectLst/>
                        </a:rPr>
                        <a:t>Species/Products</a:t>
                      </a:r>
                      <a:endParaRPr lang="en-US" sz="12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1400" dirty="0">
                          <a:effectLst/>
                        </a:rPr>
                        <a:t>Required </a:t>
                      </a:r>
                      <a:r>
                        <a:rPr lang="en-US" sz="1400" dirty="0" smtClean="0">
                          <a:effectLst/>
                        </a:rPr>
                        <a:t>Precision</a:t>
                      </a:r>
                      <a:endParaRPr lang="en-US" sz="1200" dirty="0">
                        <a:effectLst/>
                        <a:latin typeface="Cambria"/>
                        <a:ea typeface="Cambria"/>
                        <a:cs typeface="Times New Roman"/>
                      </a:endParaRPr>
                    </a:p>
                    <a:p>
                      <a:pPr marL="0" marR="0" algn="ctr">
                        <a:lnSpc>
                          <a:spcPts val="900"/>
                        </a:lnSpc>
                        <a:spcBef>
                          <a:spcPts val="0"/>
                        </a:spcBef>
                        <a:spcAft>
                          <a:spcPts val="0"/>
                        </a:spcAft>
                      </a:pPr>
                      <a:r>
                        <a:rPr lang="en-US" sz="1200" dirty="0">
                          <a:effectLst/>
                        </a:rPr>
                        <a:t> </a:t>
                      </a:r>
                      <a:endParaRPr lang="en-US" sz="1200" dirty="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1400" dirty="0" smtClean="0">
                          <a:effectLst/>
                          <a:latin typeface="+mn-lt"/>
                          <a:ea typeface="Cambria"/>
                          <a:cs typeface="Times New Roman"/>
                        </a:rPr>
                        <a:t>Temporal Revisit</a:t>
                      </a:r>
                      <a:endParaRPr lang="en-US" sz="1400" dirty="0">
                        <a:solidFill>
                          <a:srgbClr val="FF0000"/>
                        </a:solidFill>
                        <a:effectLst/>
                        <a:latin typeface="+mn-lt"/>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0-2 km O</a:t>
                      </a:r>
                      <a:r>
                        <a:rPr lang="en-US" sz="1200" baseline="-25000" dirty="0">
                          <a:effectLst/>
                        </a:rPr>
                        <a:t>3</a:t>
                      </a:r>
                      <a:endParaRPr lang="en-US" sz="1200" dirty="0">
                        <a:effectLst/>
                      </a:endParaRPr>
                    </a:p>
                    <a:p>
                      <a:pPr marL="0" marR="0" algn="ctr">
                        <a:spcBef>
                          <a:spcPts val="0"/>
                        </a:spcBef>
                        <a:spcAft>
                          <a:spcPts val="0"/>
                        </a:spcAft>
                      </a:pPr>
                      <a:r>
                        <a:rPr lang="en-US" sz="1200" dirty="0" smtClean="0">
                          <a:effectLst/>
                        </a:rPr>
                        <a:t>(Selected Scenes) </a:t>
                      </a:r>
                      <a:r>
                        <a:rPr lang="en-US" sz="1200" dirty="0" smtClean="0">
                          <a:solidFill>
                            <a:srgbClr val="FFFF00"/>
                          </a:solidFill>
                          <a:effectLst/>
                        </a:rPr>
                        <a:t>Baseline only</a:t>
                      </a:r>
                      <a:endParaRPr lang="en-US" sz="1200" dirty="0">
                        <a:solidFill>
                          <a:srgbClr val="FFFF00"/>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2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Total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NO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15</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H</a:t>
                      </a:r>
                      <a:r>
                        <a:rPr lang="en-US" sz="1200" baseline="-25000" dirty="0">
                          <a:effectLst/>
                        </a:rPr>
                        <a:t>2</a:t>
                      </a:r>
                      <a:r>
                        <a:rPr lang="en-US" sz="1200" dirty="0">
                          <a:effectLst/>
                        </a:rPr>
                        <a:t>CO</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SO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Tropospheric C</a:t>
                      </a:r>
                      <a:r>
                        <a:rPr lang="en-US" sz="1200" baseline="-25000" dirty="0">
                          <a:effectLst/>
                        </a:rPr>
                        <a:t>2</a:t>
                      </a:r>
                      <a:r>
                        <a:rPr lang="en-US" sz="1200" dirty="0">
                          <a:effectLst/>
                        </a:rPr>
                        <a:t>H</a:t>
                      </a:r>
                      <a:r>
                        <a:rPr lang="en-US" sz="1200" baseline="-25000" dirty="0">
                          <a:effectLst/>
                        </a:rPr>
                        <a:t>2</a:t>
                      </a:r>
                      <a:r>
                        <a:rPr lang="en-US" sz="1200" dirty="0">
                          <a:effectLst/>
                        </a:rPr>
                        <a:t>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4.0 × 10</a:t>
                      </a:r>
                      <a:r>
                        <a:rPr lang="en-US" sz="1200" baseline="30000" dirty="0">
                          <a:effectLst/>
                        </a:rPr>
                        <a:t>14</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effectLst/>
                        </a:rPr>
                        <a:t>Aerosol Optical Depth</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0.10</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tr>
            </a:tbl>
          </a:graphicData>
        </a:graphic>
      </p:graphicFrame>
      <p:sp>
        <p:nvSpPr>
          <p:cNvPr id="8" name="Content Placeholder 5"/>
          <p:cNvSpPr txBox="1">
            <a:spLocks/>
          </p:cNvSpPr>
          <p:nvPr/>
        </p:nvSpPr>
        <p:spPr>
          <a:xfrm>
            <a:off x="199802" y="3966446"/>
            <a:ext cx="8721906" cy="27901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b="1" dirty="0" smtClean="0">
                <a:solidFill>
                  <a:srgbClr val="0D0D0D"/>
                </a:solidFill>
                <a:latin typeface="Calibri"/>
              </a:rPr>
              <a:t>Minimal set of products sufficient for constraining air quality</a:t>
            </a:r>
          </a:p>
          <a:p>
            <a:pPr>
              <a:spcBef>
                <a:spcPts val="0"/>
              </a:spcBef>
            </a:pPr>
            <a:r>
              <a:rPr lang="en-US" sz="1600" b="1" dirty="0" smtClean="0">
                <a:solidFill>
                  <a:srgbClr val="0D0D0D"/>
                </a:solidFill>
                <a:latin typeface="Calibri"/>
              </a:rPr>
              <a:t>Across Greater North America (GNA): 18°N to 58°N near 100°W, 67°W to 125°W near 42°N</a:t>
            </a:r>
          </a:p>
          <a:p>
            <a:pPr>
              <a:spcBef>
                <a:spcPts val="0"/>
              </a:spcBef>
            </a:pPr>
            <a:r>
              <a:rPr lang="en-US" sz="1600" b="1" dirty="0" smtClean="0">
                <a:solidFill>
                  <a:srgbClr val="0D0D0D"/>
                </a:solidFill>
                <a:latin typeface="Calibri"/>
              </a:rPr>
              <a:t>Data products at urban-regional spatial scales</a:t>
            </a:r>
          </a:p>
          <a:p>
            <a:pPr lvl="1">
              <a:spcBef>
                <a:spcPts val="0"/>
              </a:spcBef>
            </a:pPr>
            <a:r>
              <a:rPr lang="en-US" sz="1200" b="1" dirty="0" smtClean="0">
                <a:solidFill>
                  <a:srgbClr val="0D0D0D"/>
                </a:solidFill>
                <a:latin typeface="Calibri"/>
              </a:rPr>
              <a:t>Baseline ≤ 60 km</a:t>
            </a:r>
            <a:r>
              <a:rPr lang="en-US" sz="1200" b="1" baseline="30000" dirty="0" smtClean="0">
                <a:solidFill>
                  <a:srgbClr val="0D0D0D"/>
                </a:solidFill>
                <a:latin typeface="Calibri"/>
              </a:rPr>
              <a:t>2</a:t>
            </a:r>
            <a:r>
              <a:rPr lang="en-US" sz="1200" b="1" i="1" dirty="0" smtClean="0">
                <a:solidFill>
                  <a:srgbClr val="0D0D0D"/>
                </a:solidFill>
                <a:latin typeface="Calibri"/>
              </a:rPr>
              <a:t> </a:t>
            </a:r>
            <a:r>
              <a:rPr lang="en-US" sz="1200" b="1" dirty="0" smtClean="0">
                <a:solidFill>
                  <a:srgbClr val="0D0D0D"/>
                </a:solidFill>
                <a:latin typeface="Calibri"/>
              </a:rPr>
              <a:t>at center of Field Of Regard (FOR)</a:t>
            </a:r>
          </a:p>
          <a:p>
            <a:pPr lvl="1">
              <a:spcBef>
                <a:spcPts val="0"/>
              </a:spcBef>
            </a:pPr>
            <a:r>
              <a:rPr lang="en-US" sz="1200" b="1" dirty="0" smtClean="0">
                <a:solidFill>
                  <a:srgbClr val="0D0D0D"/>
                </a:solidFill>
                <a:latin typeface="Calibri"/>
              </a:rPr>
              <a:t>Threshold </a:t>
            </a:r>
            <a:r>
              <a:rPr lang="en-US" sz="1200" b="1" dirty="0">
                <a:solidFill>
                  <a:srgbClr val="0D0D0D"/>
                </a:solidFill>
                <a:latin typeface="Calibri"/>
              </a:rPr>
              <a:t> ≤ </a:t>
            </a:r>
            <a:r>
              <a:rPr lang="en-US" sz="1200" b="1" dirty="0" smtClean="0">
                <a:solidFill>
                  <a:srgbClr val="0D0D0D"/>
                </a:solidFill>
                <a:latin typeface="Calibri"/>
              </a:rPr>
              <a:t>300 km</a:t>
            </a:r>
            <a:r>
              <a:rPr lang="en-US" sz="1200" b="1" baseline="30000" dirty="0" smtClean="0">
                <a:solidFill>
                  <a:srgbClr val="0D0D0D"/>
                </a:solidFill>
                <a:latin typeface="Calibri"/>
              </a:rPr>
              <a:t>2 </a:t>
            </a:r>
            <a:r>
              <a:rPr lang="en-US" sz="1200" b="1" dirty="0" smtClean="0">
                <a:solidFill>
                  <a:srgbClr val="0D0D0D"/>
                </a:solidFill>
                <a:latin typeface="Calibri"/>
              </a:rPr>
              <a:t>at center </a:t>
            </a:r>
            <a:r>
              <a:rPr lang="en-US" sz="1200" b="1" dirty="0">
                <a:solidFill>
                  <a:srgbClr val="0D0D0D"/>
                </a:solidFill>
                <a:latin typeface="Calibri"/>
              </a:rPr>
              <a:t>of </a:t>
            </a:r>
            <a:r>
              <a:rPr lang="en-US" sz="1200" b="1" dirty="0" smtClean="0">
                <a:solidFill>
                  <a:srgbClr val="0D0D0D"/>
                </a:solidFill>
                <a:latin typeface="Calibri"/>
              </a:rPr>
              <a:t>FOR</a:t>
            </a:r>
          </a:p>
          <a:p>
            <a:pPr>
              <a:spcBef>
                <a:spcPts val="0"/>
              </a:spcBef>
            </a:pPr>
            <a:r>
              <a:rPr lang="en-US" sz="1600" b="1" dirty="0" smtClean="0">
                <a:solidFill>
                  <a:srgbClr val="0D0D0D"/>
                </a:solidFill>
                <a:latin typeface="Calibri"/>
              </a:rPr>
              <a:t>Temporal scales to resolve diurnal changes in pollutant distributions</a:t>
            </a:r>
            <a:endParaRPr lang="en-US" sz="1600" b="1" strike="sngStrike" dirty="0" smtClean="0">
              <a:solidFill>
                <a:srgbClr val="0D0D0D"/>
              </a:solidFill>
              <a:latin typeface="Calibri"/>
            </a:endParaRPr>
          </a:p>
          <a:p>
            <a:pPr>
              <a:spcBef>
                <a:spcPts val="0"/>
              </a:spcBef>
            </a:pPr>
            <a:r>
              <a:rPr lang="en-US" sz="1600" b="1" dirty="0" smtClean="0">
                <a:solidFill>
                  <a:srgbClr val="0D0D0D"/>
                </a:solidFill>
                <a:latin typeface="Calibri"/>
              </a:rPr>
              <a:t>Collected in cloud-free scenes </a:t>
            </a:r>
          </a:p>
          <a:p>
            <a:pPr>
              <a:spcBef>
                <a:spcPts val="0"/>
              </a:spcBef>
            </a:pPr>
            <a:r>
              <a:rPr lang="en-US" sz="1600" b="1" dirty="0" smtClean="0">
                <a:solidFill>
                  <a:srgbClr val="0D0D0D"/>
                </a:solidFill>
                <a:latin typeface="Calibri"/>
              </a:rPr>
              <a:t>Geolocation uncertainty of less than 4 km </a:t>
            </a:r>
          </a:p>
          <a:p>
            <a:pPr>
              <a:spcBef>
                <a:spcPts val="0"/>
              </a:spcBef>
            </a:pPr>
            <a:r>
              <a:rPr lang="en-US" sz="1600" b="1" dirty="0" smtClean="0">
                <a:solidFill>
                  <a:srgbClr val="0D0D0D"/>
                </a:solidFill>
                <a:latin typeface="Calibri"/>
              </a:rPr>
              <a:t>Mission duration, subject to instrument availability</a:t>
            </a:r>
          </a:p>
          <a:p>
            <a:pPr lvl="1">
              <a:spcBef>
                <a:spcPts val="0"/>
              </a:spcBef>
            </a:pPr>
            <a:r>
              <a:rPr lang="en-US" sz="1200" b="1" dirty="0" smtClean="0">
                <a:solidFill>
                  <a:srgbClr val="0D0D0D"/>
                </a:solidFill>
                <a:latin typeface="Calibri"/>
              </a:rPr>
              <a:t>Baseline 20 months</a:t>
            </a:r>
          </a:p>
          <a:p>
            <a:pPr lvl="1">
              <a:spcBef>
                <a:spcPts val="0"/>
              </a:spcBef>
            </a:pPr>
            <a:r>
              <a:rPr lang="en-US" sz="1200" b="1" dirty="0" smtClean="0">
                <a:solidFill>
                  <a:srgbClr val="0D0D0D"/>
                </a:solidFill>
                <a:latin typeface="Calibri"/>
              </a:rPr>
              <a:t>Threshold 12 months</a:t>
            </a:r>
            <a:endParaRPr lang="en-US" sz="1200" b="1" dirty="0">
              <a:solidFill>
                <a:srgbClr val="0D0D0D"/>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11</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40988261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200" dirty="0" smtClean="0">
                <a:solidFill>
                  <a:schemeClr val="bg1">
                    <a:lumMod val="85000"/>
                  </a:schemeClr>
                </a:solidFill>
              </a:rPr>
              <a:t>TEMPO instrument concept</a:t>
            </a:r>
            <a:endParaRPr lang="en-US" sz="3200" dirty="0">
              <a:solidFill>
                <a:schemeClr val="bg1">
                  <a:lumMod val="85000"/>
                </a:schemeClr>
              </a:solidFill>
            </a:endParaRPr>
          </a:p>
        </p:txBody>
      </p:sp>
      <p:sp>
        <p:nvSpPr>
          <p:cNvPr id="2" name="Rectangle 1"/>
          <p:cNvSpPr/>
          <p:nvPr/>
        </p:nvSpPr>
        <p:spPr>
          <a:xfrm>
            <a:off x="-16934" y="1259270"/>
            <a:ext cx="9160933" cy="5201424"/>
          </a:xfrm>
          <a:prstGeom prst="rect">
            <a:avLst/>
          </a:prstGeom>
        </p:spPr>
        <p:txBody>
          <a:bodyPr wrap="square">
            <a:spAutoFit/>
          </a:bodyPr>
          <a:lstStyle/>
          <a:p>
            <a:pPr marL="342900" indent="-342900" defTabSz="914400">
              <a:buFont typeface="Arial"/>
              <a:buChar char="•"/>
              <a:defRPr/>
            </a:pPr>
            <a:r>
              <a:rPr lang="en-US" sz="2000" b="1" kern="0" dirty="0">
                <a:solidFill>
                  <a:prstClr val="black">
                    <a:lumMod val="95000"/>
                    <a:lumOff val="5000"/>
                  </a:prstClr>
                </a:solidFill>
                <a:latin typeface="Arial"/>
              </a:rPr>
              <a:t>Measurement technique</a:t>
            </a:r>
          </a:p>
          <a:p>
            <a:pPr marL="742950" lvl="1" indent="-285750" defTabSz="914400">
              <a:buFont typeface="Lucida Grande"/>
              <a:buChar char="-"/>
              <a:defRPr/>
            </a:pPr>
            <a:r>
              <a:rPr lang="en-US" kern="0" dirty="0">
                <a:solidFill>
                  <a:prstClr val="black">
                    <a:lumMod val="95000"/>
                    <a:lumOff val="5000"/>
                  </a:prstClr>
                </a:solidFill>
                <a:latin typeface="Arial"/>
              </a:rPr>
              <a:t>Imaging grating spectrometer measuring solar backscattered Earth radiance </a:t>
            </a:r>
          </a:p>
          <a:p>
            <a:pPr marL="742950" lvl="1" indent="-285750" defTabSz="914400">
              <a:buFont typeface="Lucida Grande"/>
              <a:buChar char="-"/>
              <a:defRPr/>
            </a:pPr>
            <a:r>
              <a:rPr lang="en-US" kern="0" dirty="0">
                <a:solidFill>
                  <a:prstClr val="black">
                    <a:lumMod val="95000"/>
                    <a:lumOff val="5000"/>
                  </a:prstClr>
                </a:solidFill>
                <a:latin typeface="Arial"/>
              </a:rPr>
              <a:t>Spectral band &amp; resolution: 290</a:t>
            </a:r>
            <a:r>
              <a:rPr lang="en-US" kern="0" dirty="0" smtClean="0">
                <a:solidFill>
                  <a:prstClr val="black">
                    <a:lumMod val="95000"/>
                    <a:lumOff val="5000"/>
                  </a:prstClr>
                </a:solidFill>
                <a:latin typeface="Arial"/>
              </a:rPr>
              <a:t>-490 + 540-740 </a:t>
            </a:r>
            <a:r>
              <a:rPr lang="en-US" kern="0" dirty="0">
                <a:solidFill>
                  <a:prstClr val="black">
                    <a:lumMod val="95000"/>
                    <a:lumOff val="5000"/>
                  </a:prstClr>
                </a:solidFill>
                <a:latin typeface="Arial"/>
              </a:rPr>
              <a:t>nm @ 0.6 nm FWHM, </a:t>
            </a:r>
            <a:r>
              <a:rPr lang="en-US" kern="0" dirty="0" smtClean="0">
                <a:solidFill>
                  <a:prstClr val="black">
                    <a:lumMod val="95000"/>
                    <a:lumOff val="5000"/>
                  </a:prstClr>
                </a:solidFill>
                <a:latin typeface="Arial"/>
              </a:rPr>
              <a:t>0.2 </a:t>
            </a:r>
            <a:r>
              <a:rPr lang="en-US" kern="0" dirty="0">
                <a:solidFill>
                  <a:prstClr val="black">
                    <a:lumMod val="95000"/>
                    <a:lumOff val="5000"/>
                  </a:prstClr>
                </a:solidFill>
                <a:latin typeface="Arial"/>
              </a:rPr>
              <a:t>nm sampling</a:t>
            </a:r>
          </a:p>
          <a:p>
            <a:pPr marL="742950" lvl="1" indent="-285750" defTabSz="914400">
              <a:buFont typeface="Lucida Grande"/>
              <a:buChar char="-"/>
              <a:defRPr/>
            </a:pPr>
            <a:r>
              <a:rPr lang="en-US" kern="0" dirty="0" smtClean="0">
                <a:solidFill>
                  <a:prstClr val="black">
                    <a:lumMod val="95000"/>
                    <a:lumOff val="5000"/>
                  </a:prstClr>
                </a:solidFill>
                <a:latin typeface="Arial"/>
              </a:rPr>
              <a:t>2 2</a:t>
            </a:r>
            <a:r>
              <a:rPr lang="en-US" kern="0" dirty="0">
                <a:solidFill>
                  <a:prstClr val="black">
                    <a:lumMod val="95000"/>
                    <a:lumOff val="5000"/>
                  </a:prstClr>
                </a:solidFill>
                <a:latin typeface="Arial"/>
              </a:rPr>
              <a:t>-D, 2k</a:t>
            </a:r>
            <a:r>
              <a:rPr lang="en-US" kern="0" dirty="0" smtClean="0">
                <a:solidFill>
                  <a:prstClr val="black">
                    <a:lumMod val="95000"/>
                    <a:lumOff val="5000"/>
                  </a:prstClr>
                </a:solidFill>
                <a:latin typeface="Arial"/>
              </a:rPr>
              <a:t>×1k</a:t>
            </a:r>
            <a:r>
              <a:rPr lang="en-US" kern="0" dirty="0">
                <a:solidFill>
                  <a:prstClr val="black">
                    <a:lumMod val="95000"/>
                    <a:lumOff val="5000"/>
                  </a:prstClr>
                </a:solidFill>
                <a:latin typeface="Arial"/>
              </a:rPr>
              <a:t>, </a:t>
            </a:r>
            <a:r>
              <a:rPr lang="en-US" kern="0" dirty="0" smtClean="0">
                <a:solidFill>
                  <a:prstClr val="black">
                    <a:lumMod val="95000"/>
                    <a:lumOff val="5000"/>
                  </a:prstClr>
                </a:solidFill>
                <a:latin typeface="Arial"/>
              </a:rPr>
              <a:t>detectors image </a:t>
            </a:r>
            <a:r>
              <a:rPr lang="en-US" kern="0" dirty="0">
                <a:solidFill>
                  <a:prstClr val="black">
                    <a:lumMod val="95000"/>
                    <a:lumOff val="5000"/>
                  </a:prstClr>
                </a:solidFill>
                <a:latin typeface="Arial"/>
              </a:rPr>
              <a:t>the full spectral range for each geospatial scene</a:t>
            </a:r>
          </a:p>
          <a:p>
            <a:pPr marL="342900" indent="-342900" defTabSz="914400">
              <a:buFont typeface="Arial"/>
              <a:buChar char="•"/>
              <a:defRPr/>
            </a:pPr>
            <a:r>
              <a:rPr lang="en-US" sz="2000" b="1" kern="0" dirty="0">
                <a:solidFill>
                  <a:prstClr val="black">
                    <a:lumMod val="95000"/>
                    <a:lumOff val="5000"/>
                  </a:prstClr>
                </a:solidFill>
                <a:latin typeface="Arial"/>
              </a:rPr>
              <a:t>Field of Regard (FOR) and duty cycle</a:t>
            </a:r>
          </a:p>
          <a:p>
            <a:pPr marL="742950" lvl="1" indent="-285750" defTabSz="914400">
              <a:buFont typeface="Lucida Grande"/>
              <a:buChar char="-"/>
              <a:defRPr/>
            </a:pPr>
            <a:r>
              <a:rPr lang="en-US" kern="0" dirty="0">
                <a:solidFill>
                  <a:prstClr val="black">
                    <a:lumMod val="95000"/>
                    <a:lumOff val="5000"/>
                  </a:prstClr>
                </a:solidFill>
                <a:latin typeface="Arial"/>
              </a:rPr>
              <a:t>Mexico </a:t>
            </a:r>
            <a:r>
              <a:rPr lang="en-US" kern="0" dirty="0" smtClean="0">
                <a:solidFill>
                  <a:prstClr val="black">
                    <a:lumMod val="95000"/>
                    <a:lumOff val="5000"/>
                  </a:prstClr>
                </a:solidFill>
                <a:latin typeface="Arial"/>
              </a:rPr>
              <a:t>City/Yucatan Peninsula </a:t>
            </a:r>
            <a:r>
              <a:rPr lang="en-US" kern="0" dirty="0">
                <a:solidFill>
                  <a:prstClr val="black">
                    <a:lumMod val="95000"/>
                    <a:lumOff val="5000"/>
                  </a:prstClr>
                </a:solidFill>
                <a:latin typeface="Arial"/>
              </a:rPr>
              <a:t>to the Canadian tar/oil sands, Atlantic to Pacific</a:t>
            </a:r>
          </a:p>
          <a:p>
            <a:pPr marL="742950" lvl="1" indent="-285750" defTabSz="914400">
              <a:buFont typeface="Lucida Grande"/>
              <a:buChar char="-"/>
              <a:defRPr/>
            </a:pPr>
            <a:r>
              <a:rPr lang="en-US" kern="0" dirty="0">
                <a:solidFill>
                  <a:prstClr val="black">
                    <a:lumMod val="95000"/>
                    <a:lumOff val="5000"/>
                  </a:prstClr>
                </a:solidFill>
                <a:latin typeface="Arial"/>
              </a:rPr>
              <a:t>Instrument slit aligned N/S and swept across the FOR in the E/W direction, producing a radiance map of Greater North America in one hour</a:t>
            </a:r>
          </a:p>
          <a:p>
            <a:pPr marL="342900" indent="-342900" defTabSz="914400">
              <a:buFont typeface="Arial"/>
              <a:buChar char="•"/>
              <a:defRPr/>
            </a:pPr>
            <a:r>
              <a:rPr lang="en-US" sz="2000" b="1" kern="0" dirty="0">
                <a:solidFill>
                  <a:srgbClr val="0000FF"/>
                </a:solidFill>
                <a:latin typeface="Arial"/>
              </a:rPr>
              <a:t>Spatial resolution</a:t>
            </a:r>
          </a:p>
          <a:p>
            <a:pPr marL="742950" lvl="1" indent="-285750" defTabSz="914400">
              <a:buFont typeface="Lucida Grande"/>
              <a:buChar char="-"/>
              <a:defRPr/>
            </a:pPr>
            <a:r>
              <a:rPr lang="en-US" kern="0" dirty="0" smtClean="0">
                <a:solidFill>
                  <a:srgbClr val="0000FF"/>
                </a:solidFill>
                <a:latin typeface="Arial"/>
              </a:rPr>
              <a:t>2.1 </a:t>
            </a:r>
            <a:r>
              <a:rPr lang="en-US" kern="0" dirty="0">
                <a:solidFill>
                  <a:srgbClr val="0000FF"/>
                </a:solidFill>
                <a:latin typeface="Arial"/>
              </a:rPr>
              <a:t>km N/S × </a:t>
            </a:r>
            <a:r>
              <a:rPr lang="en-US" kern="0" dirty="0" smtClean="0">
                <a:solidFill>
                  <a:srgbClr val="0000FF"/>
                </a:solidFill>
                <a:latin typeface="Arial"/>
              </a:rPr>
              <a:t>4.7 </a:t>
            </a:r>
            <a:r>
              <a:rPr lang="en-US" kern="0" dirty="0">
                <a:solidFill>
                  <a:srgbClr val="0000FF"/>
                </a:solidFill>
                <a:latin typeface="Arial"/>
              </a:rPr>
              <a:t>km E/W native pixel resolution (</a:t>
            </a:r>
            <a:r>
              <a:rPr lang="en-US" kern="0" dirty="0" smtClean="0">
                <a:solidFill>
                  <a:srgbClr val="0000FF"/>
                </a:solidFill>
                <a:latin typeface="Arial"/>
              </a:rPr>
              <a:t>9.8 </a:t>
            </a:r>
            <a:r>
              <a:rPr lang="en-US" kern="0" dirty="0">
                <a:solidFill>
                  <a:srgbClr val="0000FF"/>
                </a:solidFill>
                <a:latin typeface="Arial"/>
              </a:rPr>
              <a:t>km</a:t>
            </a:r>
            <a:r>
              <a:rPr lang="en-US" kern="0" baseline="30000" dirty="0">
                <a:solidFill>
                  <a:srgbClr val="0000FF"/>
                </a:solidFill>
                <a:latin typeface="Arial"/>
              </a:rPr>
              <a:t>2</a:t>
            </a:r>
            <a:r>
              <a:rPr lang="en-US" kern="0" dirty="0">
                <a:solidFill>
                  <a:srgbClr val="0000FF"/>
                </a:solidFill>
                <a:latin typeface="Arial"/>
              </a:rPr>
              <a:t>)</a:t>
            </a:r>
          </a:p>
          <a:p>
            <a:pPr marL="742950" lvl="1" indent="-285750" defTabSz="914400">
              <a:buFont typeface="Lucida Grande"/>
              <a:buChar char="-"/>
              <a:defRPr/>
            </a:pPr>
            <a:r>
              <a:rPr lang="en-US" kern="0" dirty="0">
                <a:solidFill>
                  <a:srgbClr val="0000FF"/>
                </a:solidFill>
                <a:latin typeface="Arial"/>
              </a:rPr>
              <a:t>Co-add/cloud clear as needed for specific data products</a:t>
            </a:r>
          </a:p>
          <a:p>
            <a:pPr marL="342900" indent="-342900" defTabSz="914400">
              <a:buFont typeface="Arial"/>
              <a:buChar char="•"/>
              <a:defRPr/>
            </a:pPr>
            <a:r>
              <a:rPr lang="en-US" sz="2000" b="1" kern="0" dirty="0">
                <a:solidFill>
                  <a:srgbClr val="0000FF"/>
                </a:solidFill>
                <a:latin typeface="Arial"/>
              </a:rPr>
              <a:t>Standard data products and sampling rates</a:t>
            </a:r>
          </a:p>
          <a:p>
            <a:pPr marL="742950" lvl="1" indent="-285750" defTabSz="914400">
              <a:buFont typeface="Lucida Grande"/>
              <a:buChar char="-"/>
              <a:defRPr/>
            </a:pPr>
            <a:r>
              <a:rPr lang="en-US" kern="0" dirty="0" smtClean="0">
                <a:solidFill>
                  <a:srgbClr val="0000FF"/>
                </a:solidFill>
                <a:latin typeface="Arial"/>
              </a:rPr>
              <a:t>Most sampled </a:t>
            </a:r>
            <a:r>
              <a:rPr lang="en-US" kern="0" dirty="0">
                <a:solidFill>
                  <a:srgbClr val="0000FF"/>
                </a:solidFill>
                <a:latin typeface="Arial"/>
              </a:rPr>
              <a:t>hourly, including eXceL O</a:t>
            </a:r>
            <a:r>
              <a:rPr lang="en-US" kern="0" baseline="-25000" dirty="0">
                <a:solidFill>
                  <a:srgbClr val="0000FF"/>
                </a:solidFill>
                <a:latin typeface="Arial"/>
              </a:rPr>
              <a:t>3</a:t>
            </a:r>
            <a:r>
              <a:rPr lang="en-US" kern="0" dirty="0">
                <a:solidFill>
                  <a:srgbClr val="0000FF"/>
                </a:solidFill>
                <a:latin typeface="Arial"/>
              </a:rPr>
              <a:t> </a:t>
            </a:r>
            <a:r>
              <a:rPr lang="en-US" kern="0" dirty="0" smtClean="0">
                <a:solidFill>
                  <a:srgbClr val="0000FF"/>
                </a:solidFill>
                <a:latin typeface="Arial"/>
              </a:rPr>
              <a:t>(troposphere, PBL) for </a:t>
            </a:r>
            <a:r>
              <a:rPr lang="en-US" kern="0" dirty="0">
                <a:solidFill>
                  <a:srgbClr val="0000FF"/>
                </a:solidFill>
                <a:latin typeface="Arial"/>
              </a:rPr>
              <a:t>selected </a:t>
            </a:r>
            <a:r>
              <a:rPr lang="en-US" kern="0" dirty="0" smtClean="0">
                <a:solidFill>
                  <a:srgbClr val="0000FF"/>
                </a:solidFill>
                <a:latin typeface="Arial"/>
              </a:rPr>
              <a:t>areas</a:t>
            </a:r>
            <a:endParaRPr lang="en-US" kern="0" dirty="0">
              <a:solidFill>
                <a:srgbClr val="0000FF"/>
              </a:solidFill>
              <a:latin typeface="Arial"/>
            </a:endParaRPr>
          </a:p>
          <a:p>
            <a:pPr marL="742950" lvl="1" indent="-285750" defTabSz="914400">
              <a:buFont typeface="Lucida Grande"/>
              <a:buChar char="-"/>
              <a:defRPr/>
            </a:pPr>
            <a:r>
              <a:rPr lang="en-US" kern="0" dirty="0">
                <a:solidFill>
                  <a:srgbClr val="0000FF"/>
                </a:solidFill>
                <a:latin typeface="Arial"/>
              </a:rPr>
              <a:t>H</a:t>
            </a:r>
            <a:r>
              <a:rPr lang="en-US" kern="0" baseline="-25000" dirty="0">
                <a:solidFill>
                  <a:srgbClr val="0000FF"/>
                </a:solidFill>
                <a:latin typeface="Arial"/>
              </a:rPr>
              <a:t>2</a:t>
            </a:r>
            <a:r>
              <a:rPr lang="en-US" kern="0" dirty="0">
                <a:solidFill>
                  <a:srgbClr val="0000FF"/>
                </a:solidFill>
                <a:latin typeface="Arial"/>
              </a:rPr>
              <a:t>CO, C</a:t>
            </a:r>
            <a:r>
              <a:rPr lang="en-US" kern="0" baseline="-25000" dirty="0">
                <a:solidFill>
                  <a:srgbClr val="0000FF"/>
                </a:solidFill>
                <a:latin typeface="Arial"/>
              </a:rPr>
              <a:t>2</a:t>
            </a:r>
            <a:r>
              <a:rPr lang="en-US" kern="0" dirty="0">
                <a:solidFill>
                  <a:srgbClr val="0000FF"/>
                </a:solidFill>
                <a:latin typeface="Arial"/>
              </a:rPr>
              <a:t>H</a:t>
            </a:r>
            <a:r>
              <a:rPr lang="en-US" kern="0" baseline="-25000" dirty="0">
                <a:solidFill>
                  <a:srgbClr val="0000FF"/>
                </a:solidFill>
                <a:latin typeface="Arial"/>
              </a:rPr>
              <a:t>2</a:t>
            </a:r>
            <a:r>
              <a:rPr lang="en-US" kern="0" dirty="0">
                <a:solidFill>
                  <a:srgbClr val="0000FF"/>
                </a:solidFill>
                <a:latin typeface="Arial"/>
              </a:rPr>
              <a:t>O</a:t>
            </a:r>
            <a:r>
              <a:rPr lang="en-US" kern="0" baseline="-25000" dirty="0">
                <a:solidFill>
                  <a:srgbClr val="0000FF"/>
                </a:solidFill>
                <a:latin typeface="Arial"/>
              </a:rPr>
              <a:t>2</a:t>
            </a:r>
            <a:r>
              <a:rPr lang="en-US" kern="0" dirty="0">
                <a:solidFill>
                  <a:srgbClr val="0000FF"/>
                </a:solidFill>
                <a:latin typeface="Arial"/>
              </a:rPr>
              <a:t>, SO</a:t>
            </a:r>
            <a:r>
              <a:rPr lang="en-US" kern="0" baseline="-25000" dirty="0">
                <a:solidFill>
                  <a:srgbClr val="0000FF"/>
                </a:solidFill>
                <a:latin typeface="Arial"/>
              </a:rPr>
              <a:t>2</a:t>
            </a:r>
            <a:r>
              <a:rPr lang="en-US" kern="0" dirty="0">
                <a:solidFill>
                  <a:srgbClr val="0000FF"/>
                </a:solidFill>
                <a:latin typeface="Arial"/>
              </a:rPr>
              <a:t> sampled </a:t>
            </a:r>
            <a:r>
              <a:rPr lang="en-US" kern="0" dirty="0" smtClean="0">
                <a:solidFill>
                  <a:srgbClr val="0000FF"/>
                </a:solidFill>
                <a:latin typeface="Arial"/>
              </a:rPr>
              <a:t>hourly (average results for ≥ 3/day if needed)</a:t>
            </a:r>
            <a:endParaRPr lang="en-US" kern="0" dirty="0">
              <a:solidFill>
                <a:srgbClr val="0000FF"/>
              </a:solidFill>
              <a:latin typeface="Arial"/>
            </a:endParaRPr>
          </a:p>
          <a:p>
            <a:pPr marL="742950" lvl="1" indent="-285750" defTabSz="914400">
              <a:buFont typeface="Lucida Grande"/>
              <a:buChar char="-"/>
              <a:defRPr/>
            </a:pPr>
            <a:r>
              <a:rPr lang="en-US" kern="0" dirty="0" smtClean="0">
                <a:solidFill>
                  <a:srgbClr val="0000FF"/>
                </a:solidFill>
                <a:latin typeface="Arial"/>
              </a:rPr>
              <a:t>Nominal </a:t>
            </a:r>
            <a:r>
              <a:rPr lang="en-US" kern="0" dirty="0">
                <a:solidFill>
                  <a:srgbClr val="0000FF"/>
                </a:solidFill>
                <a:latin typeface="Arial"/>
              </a:rPr>
              <a:t>spatial resolution </a:t>
            </a:r>
            <a:r>
              <a:rPr lang="en-US" kern="0" dirty="0" smtClean="0">
                <a:solidFill>
                  <a:srgbClr val="0000FF"/>
                </a:solidFill>
                <a:latin typeface="Arial"/>
              </a:rPr>
              <a:t>8.4 </a:t>
            </a:r>
            <a:r>
              <a:rPr lang="en-US" kern="0" dirty="0">
                <a:solidFill>
                  <a:srgbClr val="0000FF"/>
                </a:solidFill>
                <a:latin typeface="Arial"/>
              </a:rPr>
              <a:t>km N/S × </a:t>
            </a:r>
            <a:r>
              <a:rPr lang="en-US" kern="0" dirty="0" smtClean="0">
                <a:solidFill>
                  <a:srgbClr val="0000FF"/>
                </a:solidFill>
                <a:latin typeface="Arial"/>
              </a:rPr>
              <a:t>4.7 </a:t>
            </a:r>
            <a:r>
              <a:rPr lang="en-US" kern="0" dirty="0">
                <a:solidFill>
                  <a:srgbClr val="0000FF"/>
                </a:solidFill>
                <a:latin typeface="Arial"/>
              </a:rPr>
              <a:t>km E/W at center of </a:t>
            </a:r>
            <a:r>
              <a:rPr lang="en-US" kern="0" dirty="0" smtClean="0">
                <a:solidFill>
                  <a:srgbClr val="0000FF"/>
                </a:solidFill>
                <a:latin typeface="Arial"/>
              </a:rPr>
              <a:t>domain (can often measure 2.1 </a:t>
            </a:r>
            <a:r>
              <a:rPr lang="en-US" kern="0" dirty="0">
                <a:solidFill>
                  <a:srgbClr val="0000FF"/>
                </a:solidFill>
                <a:latin typeface="Arial"/>
              </a:rPr>
              <a:t>km N/S × </a:t>
            </a:r>
            <a:r>
              <a:rPr lang="en-US" kern="0" dirty="0" smtClean="0">
                <a:solidFill>
                  <a:srgbClr val="0000FF"/>
                </a:solidFill>
                <a:latin typeface="Arial"/>
              </a:rPr>
              <a:t>4.7 </a:t>
            </a:r>
            <a:r>
              <a:rPr lang="en-US" kern="0" dirty="0">
                <a:solidFill>
                  <a:srgbClr val="0000FF"/>
                </a:solidFill>
                <a:latin typeface="Arial"/>
              </a:rPr>
              <a:t>km E/</a:t>
            </a:r>
            <a:r>
              <a:rPr lang="en-US" kern="0" dirty="0" smtClean="0">
                <a:solidFill>
                  <a:srgbClr val="0000FF"/>
                </a:solidFill>
                <a:latin typeface="Arial"/>
              </a:rPr>
              <a:t>W)</a:t>
            </a:r>
            <a:endParaRPr lang="en-US" kern="0" dirty="0">
              <a:solidFill>
                <a:srgbClr val="0000FF"/>
              </a:solidFill>
              <a:latin typeface="Arial"/>
            </a:endParaRPr>
          </a:p>
          <a:p>
            <a:pPr marL="742950" lvl="1" indent="-285750" defTabSz="914400">
              <a:buFont typeface="Lucida Grande"/>
              <a:buChar char="-"/>
              <a:defRPr/>
            </a:pPr>
            <a:r>
              <a:rPr lang="en-US" kern="0" dirty="0">
                <a:solidFill>
                  <a:srgbClr val="0000FF"/>
                </a:solidFill>
                <a:latin typeface="Arial"/>
              </a:rPr>
              <a:t>Measurement requirements met up to </a:t>
            </a:r>
            <a:r>
              <a:rPr lang="en-US" kern="0" dirty="0" smtClean="0">
                <a:solidFill>
                  <a:srgbClr val="0000FF"/>
                </a:solidFill>
                <a:latin typeface="Arial"/>
              </a:rPr>
              <a:t>50</a:t>
            </a:r>
            <a:r>
              <a:rPr lang="en-US" kern="0" baseline="30000" dirty="0" smtClean="0">
                <a:solidFill>
                  <a:srgbClr val="0000FF"/>
                </a:solidFill>
                <a:latin typeface="Arial"/>
              </a:rPr>
              <a:t>o</a:t>
            </a:r>
            <a:r>
              <a:rPr lang="en-US" kern="0" dirty="0" smtClean="0">
                <a:solidFill>
                  <a:srgbClr val="0000FF"/>
                </a:solidFill>
                <a:latin typeface="Arial"/>
              </a:rPr>
              <a:t> for SO</a:t>
            </a:r>
            <a:r>
              <a:rPr lang="en-US" kern="0" baseline="-25000" dirty="0" smtClean="0">
                <a:solidFill>
                  <a:srgbClr val="0000FF"/>
                </a:solidFill>
                <a:latin typeface="Arial"/>
              </a:rPr>
              <a:t>2</a:t>
            </a:r>
            <a:r>
              <a:rPr lang="en-US" kern="0" dirty="0" smtClean="0">
                <a:solidFill>
                  <a:srgbClr val="0000FF"/>
                </a:solidFill>
                <a:latin typeface="Arial"/>
              </a:rPr>
              <a:t>, 70</a:t>
            </a:r>
            <a:r>
              <a:rPr lang="en-US" kern="0" baseline="30000" dirty="0" smtClean="0">
                <a:solidFill>
                  <a:srgbClr val="0000FF"/>
                </a:solidFill>
                <a:latin typeface="Arial"/>
              </a:rPr>
              <a:t>o</a:t>
            </a:r>
            <a:r>
              <a:rPr lang="en-US" kern="0" dirty="0" smtClean="0">
                <a:solidFill>
                  <a:srgbClr val="0000FF"/>
                </a:solidFill>
                <a:latin typeface="Arial"/>
              </a:rPr>
              <a:t> SZA for </a:t>
            </a:r>
            <a:r>
              <a:rPr lang="en-US" kern="0" dirty="0">
                <a:solidFill>
                  <a:srgbClr val="0000FF"/>
                </a:solidFill>
                <a:latin typeface="Arial"/>
              </a:rPr>
              <a:t>other </a:t>
            </a:r>
            <a:r>
              <a:rPr lang="en-US" kern="0" dirty="0" smtClean="0">
                <a:solidFill>
                  <a:srgbClr val="0000FF"/>
                </a:solidFill>
                <a:latin typeface="Arial"/>
              </a:rPr>
              <a:t>products</a:t>
            </a:r>
            <a:endParaRPr lang="en-US" kern="0" dirty="0">
              <a:solidFill>
                <a:srgbClr val="0000FF"/>
              </a:solidFill>
              <a:latin typeface="Arial"/>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12</a:t>
            </a:fld>
            <a:endParaRPr lang="en-US" dirty="0">
              <a:solidFill>
                <a:prstClr val="black">
                  <a:tint val="75000"/>
                </a:prstClr>
              </a:solidFill>
              <a:latin typeface="Calibri"/>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7782304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I</a:t>
            </a:r>
            <a:r>
              <a:rPr lang="en-US" sz="4400" dirty="0" smtClean="0">
                <a:solidFill>
                  <a:schemeClr val="bg1">
                    <a:lumMod val="85000"/>
                  </a:schemeClr>
                </a:solidFill>
              </a:rPr>
              <a:t>nstrument layout</a:t>
            </a:r>
            <a:endParaRPr lang="en-US" sz="4400" dirty="0">
              <a:solidFill>
                <a:schemeClr val="bg1">
                  <a:lumMod val="85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122" y="3023677"/>
            <a:ext cx="2411951" cy="301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2001028" y="0"/>
            <a:ext cx="6231987" cy="964406"/>
          </a:xfrm>
          <a:prstGeom prst="rect">
            <a:avLst/>
          </a:prstGeom>
        </p:spPr>
        <p:txBody>
          <a:bodyPr vert="horz"/>
          <a:lstStyle>
            <a:lvl1pPr algn="ctr" defTabSz="457200" rtl="0" eaLnBrk="1" latinLnBrk="0" hangingPunct="1">
              <a:spcBef>
                <a:spcPct val="0"/>
              </a:spcBef>
              <a:buNone/>
              <a:defRPr sz="2800" kern="1200">
                <a:solidFill>
                  <a:srgbClr val="D9D9D9"/>
                </a:solidFill>
                <a:latin typeface="Arial Rounded MT Bold"/>
                <a:ea typeface="+mj-ea"/>
                <a:cs typeface="Arial Rounded MT Bold"/>
              </a:defRPr>
            </a:lvl1pPr>
          </a:lstStyle>
          <a:p>
            <a:endParaRPr lang="en-US" dirty="0"/>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57" y="1074952"/>
            <a:ext cx="4076350" cy="543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295163" y="1224684"/>
            <a:ext cx="3292440" cy="369332"/>
          </a:xfrm>
          <a:prstGeom prst="rect">
            <a:avLst/>
          </a:prstGeom>
          <a:noFill/>
        </p:spPr>
        <p:txBody>
          <a:bodyPr wrap="none" rtlCol="0">
            <a:spAutoFit/>
          </a:bodyPr>
          <a:lstStyle/>
          <a:p>
            <a:r>
              <a:rPr lang="en-US" dirty="0" smtClean="0"/>
              <a:t>Calibration Mechanism Assembly</a:t>
            </a:r>
            <a:endParaRPr lang="en-US" dirty="0"/>
          </a:p>
        </p:txBody>
      </p:sp>
      <p:sp>
        <p:nvSpPr>
          <p:cNvPr id="12" name="TextBox 11"/>
          <p:cNvSpPr txBox="1"/>
          <p:nvPr/>
        </p:nvSpPr>
        <p:spPr>
          <a:xfrm>
            <a:off x="4295163" y="1612084"/>
            <a:ext cx="2048959" cy="369332"/>
          </a:xfrm>
          <a:prstGeom prst="rect">
            <a:avLst/>
          </a:prstGeom>
          <a:noFill/>
        </p:spPr>
        <p:txBody>
          <a:bodyPr wrap="none" rtlCol="0">
            <a:spAutoFit/>
          </a:bodyPr>
          <a:lstStyle/>
          <a:p>
            <a:r>
              <a:rPr lang="en-US" dirty="0" smtClean="0"/>
              <a:t>Telescope Assembly</a:t>
            </a:r>
            <a:endParaRPr lang="en-US" dirty="0"/>
          </a:p>
        </p:txBody>
      </p:sp>
      <p:sp>
        <p:nvSpPr>
          <p:cNvPr id="13" name="TextBox 12"/>
          <p:cNvSpPr txBox="1"/>
          <p:nvPr/>
        </p:nvSpPr>
        <p:spPr>
          <a:xfrm>
            <a:off x="4314676" y="2455609"/>
            <a:ext cx="2413418" cy="369332"/>
          </a:xfrm>
          <a:prstGeom prst="rect">
            <a:avLst/>
          </a:prstGeom>
          <a:noFill/>
        </p:spPr>
        <p:txBody>
          <a:bodyPr wrap="none" rtlCol="0">
            <a:spAutoFit/>
          </a:bodyPr>
          <a:lstStyle/>
          <a:p>
            <a:r>
              <a:rPr lang="en-US" dirty="0" smtClean="0"/>
              <a:t>Spectrometer Assembly</a:t>
            </a:r>
            <a:endParaRPr lang="en-US" dirty="0"/>
          </a:p>
        </p:txBody>
      </p:sp>
      <p:sp>
        <p:nvSpPr>
          <p:cNvPr id="14" name="TextBox 13"/>
          <p:cNvSpPr txBox="1"/>
          <p:nvPr/>
        </p:nvSpPr>
        <p:spPr>
          <a:xfrm>
            <a:off x="4312786" y="2016045"/>
            <a:ext cx="2707472" cy="369332"/>
          </a:xfrm>
          <a:prstGeom prst="rect">
            <a:avLst/>
          </a:prstGeom>
          <a:noFill/>
        </p:spPr>
        <p:txBody>
          <a:bodyPr wrap="none" rtlCol="0">
            <a:spAutoFit/>
          </a:bodyPr>
          <a:lstStyle/>
          <a:p>
            <a:r>
              <a:rPr lang="en-US" dirty="0" smtClean="0"/>
              <a:t>Scan Mechanism Assembly</a:t>
            </a:r>
            <a:endParaRPr lang="en-US" dirty="0"/>
          </a:p>
        </p:txBody>
      </p:sp>
      <p:sp>
        <p:nvSpPr>
          <p:cNvPr id="15" name="TextBox 14"/>
          <p:cNvSpPr txBox="1"/>
          <p:nvPr/>
        </p:nvSpPr>
        <p:spPr>
          <a:xfrm>
            <a:off x="4311942" y="4078357"/>
            <a:ext cx="1929468" cy="646331"/>
          </a:xfrm>
          <a:prstGeom prst="rect">
            <a:avLst/>
          </a:prstGeom>
          <a:noFill/>
        </p:spPr>
        <p:txBody>
          <a:bodyPr wrap="square" rtlCol="0">
            <a:spAutoFit/>
          </a:bodyPr>
          <a:lstStyle/>
          <a:p>
            <a:r>
              <a:rPr lang="en-US" dirty="0" smtClean="0"/>
              <a:t>Focal Plane  </a:t>
            </a:r>
          </a:p>
          <a:p>
            <a:r>
              <a:rPr lang="en-US" dirty="0"/>
              <a:t> </a:t>
            </a:r>
            <a:r>
              <a:rPr lang="en-US" dirty="0" smtClean="0"/>
              <a:t>Assembly</a:t>
            </a:r>
            <a:endParaRPr lang="en-US" dirty="0"/>
          </a:p>
        </p:txBody>
      </p:sp>
      <p:sp>
        <p:nvSpPr>
          <p:cNvPr id="16" name="TextBox 15"/>
          <p:cNvSpPr txBox="1"/>
          <p:nvPr/>
        </p:nvSpPr>
        <p:spPr>
          <a:xfrm>
            <a:off x="4237055" y="3373056"/>
            <a:ext cx="1305948" cy="646331"/>
          </a:xfrm>
          <a:prstGeom prst="rect">
            <a:avLst/>
          </a:prstGeom>
          <a:noFill/>
        </p:spPr>
        <p:txBody>
          <a:bodyPr wrap="square" rtlCol="0">
            <a:spAutoFit/>
          </a:bodyPr>
          <a:lstStyle/>
          <a:p>
            <a:pPr algn="r"/>
            <a:r>
              <a:rPr lang="en-US" dirty="0" smtClean="0"/>
              <a:t>Focal Plane Electronics</a:t>
            </a:r>
            <a:endParaRPr lang="en-US" dirty="0"/>
          </a:p>
        </p:txBody>
      </p:sp>
      <p:sp>
        <p:nvSpPr>
          <p:cNvPr id="17" name="TextBox 16"/>
          <p:cNvSpPr txBox="1"/>
          <p:nvPr/>
        </p:nvSpPr>
        <p:spPr>
          <a:xfrm>
            <a:off x="4311942" y="5460715"/>
            <a:ext cx="2032180" cy="646331"/>
          </a:xfrm>
          <a:prstGeom prst="rect">
            <a:avLst/>
          </a:prstGeom>
          <a:noFill/>
        </p:spPr>
        <p:txBody>
          <a:bodyPr wrap="square" rtlCol="0">
            <a:spAutoFit/>
          </a:bodyPr>
          <a:lstStyle/>
          <a:p>
            <a:r>
              <a:rPr lang="en-US" dirty="0" smtClean="0"/>
              <a:t>Instrument Support </a:t>
            </a:r>
          </a:p>
          <a:p>
            <a:r>
              <a:rPr lang="en-US" dirty="0"/>
              <a:t> </a:t>
            </a:r>
            <a:r>
              <a:rPr lang="en-US" dirty="0" smtClean="0"/>
              <a:t>Assembly</a:t>
            </a:r>
            <a:endParaRPr lang="en-US" dirty="0"/>
          </a:p>
        </p:txBody>
      </p:sp>
      <p:sp>
        <p:nvSpPr>
          <p:cNvPr id="18" name="TextBox 17"/>
          <p:cNvSpPr txBox="1"/>
          <p:nvPr/>
        </p:nvSpPr>
        <p:spPr>
          <a:xfrm>
            <a:off x="4197300" y="2903800"/>
            <a:ext cx="2009903" cy="369332"/>
          </a:xfrm>
          <a:prstGeom prst="rect">
            <a:avLst/>
          </a:prstGeom>
          <a:noFill/>
        </p:spPr>
        <p:txBody>
          <a:bodyPr wrap="square" rtlCol="0">
            <a:spAutoFit/>
          </a:bodyPr>
          <a:lstStyle/>
          <a:p>
            <a:pPr algn="r"/>
            <a:r>
              <a:rPr lang="en-US" dirty="0" smtClean="0"/>
              <a:t>Radiator Assembly</a:t>
            </a:r>
            <a:endParaRPr lang="en-US" dirty="0"/>
          </a:p>
        </p:txBody>
      </p:sp>
      <p:cxnSp>
        <p:nvCxnSpPr>
          <p:cNvPr id="19" name="Straight Arrow Connector 18"/>
          <p:cNvCxnSpPr>
            <a:stCxn id="11" idx="1"/>
          </p:cNvCxnSpPr>
          <p:nvPr/>
        </p:nvCxnSpPr>
        <p:spPr>
          <a:xfrm flipH="1">
            <a:off x="3716323" y="1409350"/>
            <a:ext cx="578840" cy="109057"/>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2" idx="1"/>
          </p:cNvCxnSpPr>
          <p:nvPr/>
        </p:nvCxnSpPr>
        <p:spPr>
          <a:xfrm flipH="1">
            <a:off x="2290194" y="1796750"/>
            <a:ext cx="2004969" cy="89611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4" idx="1"/>
          </p:cNvCxnSpPr>
          <p:nvPr/>
        </p:nvCxnSpPr>
        <p:spPr>
          <a:xfrm flipH="1">
            <a:off x="1468073" y="2200711"/>
            <a:ext cx="2844713" cy="2279010"/>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3" idx="1"/>
          </p:cNvCxnSpPr>
          <p:nvPr/>
        </p:nvCxnSpPr>
        <p:spPr>
          <a:xfrm flipH="1">
            <a:off x="3523376" y="2640275"/>
            <a:ext cx="791300" cy="988714"/>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5" idx="1"/>
          </p:cNvCxnSpPr>
          <p:nvPr/>
        </p:nvCxnSpPr>
        <p:spPr>
          <a:xfrm flipH="1">
            <a:off x="3101009" y="4401523"/>
            <a:ext cx="1210933" cy="1180293"/>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8" idx="3"/>
          </p:cNvCxnSpPr>
          <p:nvPr/>
        </p:nvCxnSpPr>
        <p:spPr>
          <a:xfrm>
            <a:off x="6207203" y="3088466"/>
            <a:ext cx="583211" cy="65659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6" idx="3"/>
          </p:cNvCxnSpPr>
          <p:nvPr/>
        </p:nvCxnSpPr>
        <p:spPr>
          <a:xfrm>
            <a:off x="5543003" y="3696222"/>
            <a:ext cx="2612391" cy="47965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7" idx="1"/>
          </p:cNvCxnSpPr>
          <p:nvPr/>
        </p:nvCxnSpPr>
        <p:spPr>
          <a:xfrm flipH="1">
            <a:off x="4008475" y="5783881"/>
            <a:ext cx="303467" cy="48932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296884" y="4752697"/>
            <a:ext cx="2047238" cy="646331"/>
          </a:xfrm>
          <a:prstGeom prst="rect">
            <a:avLst/>
          </a:prstGeom>
          <a:noFill/>
        </p:spPr>
        <p:txBody>
          <a:bodyPr wrap="square" rtlCol="0">
            <a:spAutoFit/>
          </a:bodyPr>
          <a:lstStyle/>
          <a:p>
            <a:r>
              <a:rPr lang="en-US" dirty="0" smtClean="0"/>
              <a:t>Instrument </a:t>
            </a:r>
          </a:p>
          <a:p>
            <a:r>
              <a:rPr lang="en-US" dirty="0"/>
              <a:t> </a:t>
            </a:r>
            <a:r>
              <a:rPr lang="en-US" dirty="0" smtClean="0"/>
              <a:t>Control Electronics</a:t>
            </a:r>
            <a:endParaRPr lang="en-US" dirty="0"/>
          </a:p>
        </p:txBody>
      </p:sp>
      <p:cxnSp>
        <p:nvCxnSpPr>
          <p:cNvPr id="28" name="Straight Arrow Connector 27"/>
          <p:cNvCxnSpPr/>
          <p:nvPr/>
        </p:nvCxnSpPr>
        <p:spPr>
          <a:xfrm>
            <a:off x="5756744" y="4993420"/>
            <a:ext cx="971350" cy="22263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2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2008" y="6045851"/>
            <a:ext cx="615068" cy="60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13</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32341898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20648"/>
            <a:ext cx="5972807" cy="960120"/>
          </a:xfrm>
        </p:spPr>
        <p:txBody>
          <a:bodyPr/>
          <a:lstStyle/>
          <a:p>
            <a:r>
              <a:rPr lang="en-US" dirty="0" smtClean="0">
                <a:solidFill>
                  <a:schemeClr val="bg1">
                    <a:lumMod val="85000"/>
                  </a:schemeClr>
                </a:solidFill>
              </a:rPr>
              <a:t>Typical TEMPO-range spectra (from ESA GOME-1)</a:t>
            </a:r>
            <a:endParaRPr lang="en-US" dirty="0">
              <a:solidFill>
                <a:schemeClr val="bg1">
                  <a:lumMod val="85000"/>
                </a:schemeClr>
              </a:solidFill>
            </a:endParaRPr>
          </a:p>
        </p:txBody>
      </p:sp>
      <p:pic>
        <p:nvPicPr>
          <p:cNvPr id="7" name="Picture 6" descr="GOME-albedos-with desert.PNG"/>
          <p:cNvPicPr>
            <a:picLocks noChangeAspect="1"/>
          </p:cNvPicPr>
          <p:nvPr/>
        </p:nvPicPr>
        <p:blipFill rotWithShape="1">
          <a:blip r:embed="rId2">
            <a:extLst>
              <a:ext uri="{28A0092B-C50C-407E-A947-70E740481C1C}">
                <a14:useLocalDpi xmlns:a14="http://schemas.microsoft.com/office/drawing/2010/main" val="0"/>
              </a:ext>
            </a:extLst>
          </a:blip>
          <a:srcRect l="5503" t="9768" r="11300" b="5220"/>
          <a:stretch/>
        </p:blipFill>
        <p:spPr>
          <a:xfrm>
            <a:off x="769875" y="1130300"/>
            <a:ext cx="7607520" cy="5747631"/>
          </a:xfrm>
          <a:prstGeom prst="rect">
            <a:avLst/>
          </a:prstGeom>
        </p:spPr>
      </p:pic>
      <p:sp>
        <p:nvSpPr>
          <p:cNvPr id="3" name="Rectangle 2"/>
          <p:cNvSpPr/>
          <p:nvPr/>
        </p:nvSpPr>
        <p:spPr>
          <a:xfrm>
            <a:off x="2293834" y="1524001"/>
            <a:ext cx="2057400" cy="4365624"/>
          </a:xfrm>
          <a:prstGeom prst="rect">
            <a:avLst/>
          </a:prstGeom>
          <a:noFill/>
          <a:ln w="38100">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Rectangle 5"/>
          <p:cNvSpPr/>
          <p:nvPr/>
        </p:nvSpPr>
        <p:spPr>
          <a:xfrm>
            <a:off x="4922734" y="1533526"/>
            <a:ext cx="2057400" cy="4365624"/>
          </a:xfrm>
          <a:prstGeom prst="rect">
            <a:avLst/>
          </a:prstGeom>
          <a:noFill/>
          <a:ln w="38100">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Slide Number Placeholder 7"/>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14</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38533081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dirty="0" smtClean="0">
                <a:solidFill>
                  <a:schemeClr val="bg1">
                    <a:lumMod val="85000"/>
                  </a:schemeClr>
                </a:solidFill>
              </a:rPr>
              <a:t>Algorithm testing: OMPS H</a:t>
            </a:r>
            <a:r>
              <a:rPr lang="en-US" baseline="-25000" dirty="0" smtClean="0">
                <a:solidFill>
                  <a:schemeClr val="bg1">
                    <a:lumMod val="85000"/>
                  </a:schemeClr>
                </a:solidFill>
              </a:rPr>
              <a:t>2</a:t>
            </a:r>
            <a:r>
              <a:rPr lang="en-US" dirty="0" smtClean="0">
                <a:solidFill>
                  <a:schemeClr val="bg1">
                    <a:lumMod val="85000"/>
                  </a:schemeClr>
                </a:solidFill>
              </a:rPr>
              <a:t>CO</a:t>
            </a:r>
            <a:endParaRPr lang="en-US" dirty="0">
              <a:solidFill>
                <a:schemeClr val="bg1">
                  <a:lumMod val="85000"/>
                </a:schemeClr>
              </a:solidFill>
            </a:endParaRPr>
          </a:p>
        </p:txBody>
      </p:sp>
      <p:pic>
        <p:nvPicPr>
          <p:cNvPr id="5" name="Picture 4" descr="h2co_0720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736270" y="-697387"/>
            <a:ext cx="5670115" cy="9145348"/>
          </a:xfrm>
          <a:prstGeom prst="rect">
            <a:avLst/>
          </a:prstGeom>
        </p:spPr>
      </p:pic>
      <p:sp>
        <p:nvSpPr>
          <p:cNvPr id="7" name="TextBox 6"/>
          <p:cNvSpPr txBox="1"/>
          <p:nvPr/>
        </p:nvSpPr>
        <p:spPr>
          <a:xfrm>
            <a:off x="10988" y="4059781"/>
            <a:ext cx="2771500" cy="2031325"/>
          </a:xfrm>
          <a:prstGeom prst="rect">
            <a:avLst/>
          </a:prstGeom>
          <a:noFill/>
        </p:spPr>
        <p:txBody>
          <a:bodyPr wrap="square" rtlCol="0">
            <a:spAutoFit/>
          </a:bodyPr>
          <a:lstStyle/>
          <a:p>
            <a:r>
              <a:rPr lang="en-US" dirty="0" smtClean="0">
                <a:solidFill>
                  <a:srgbClr val="FFFF00"/>
                </a:solidFill>
                <a:latin typeface="Arial"/>
                <a:cs typeface="Arial"/>
              </a:rPr>
              <a:t>OMPS </a:t>
            </a:r>
            <a:r>
              <a:rPr lang="en-US" dirty="0">
                <a:solidFill>
                  <a:srgbClr val="FFFF00"/>
                </a:solidFill>
                <a:latin typeface="Arial"/>
                <a:cs typeface="Arial"/>
              </a:rPr>
              <a:t>slant column H</a:t>
            </a:r>
            <a:r>
              <a:rPr lang="en-US" baseline="-25000" dirty="0">
                <a:solidFill>
                  <a:srgbClr val="FFFF00"/>
                </a:solidFill>
                <a:latin typeface="Arial"/>
                <a:cs typeface="Arial"/>
              </a:rPr>
              <a:t>2</a:t>
            </a:r>
            <a:r>
              <a:rPr lang="en-US" dirty="0">
                <a:solidFill>
                  <a:srgbClr val="FFFF00"/>
                </a:solidFill>
                <a:latin typeface="Arial"/>
                <a:cs typeface="Arial"/>
              </a:rPr>
              <a:t>CO monthly average for July 2012. Because of higher SNR, the OMPS precisions are substantially higher than those from OMI</a:t>
            </a:r>
            <a:r>
              <a:rPr lang="en-US" dirty="0" smtClean="0">
                <a:solidFill>
                  <a:srgbClr val="FFFF00"/>
                </a:solidFill>
                <a:latin typeface="Arial"/>
                <a:cs typeface="Arial"/>
              </a:rPr>
              <a:t>.</a:t>
            </a:r>
            <a:endParaRPr lang="en-US" dirty="0">
              <a:solidFill>
                <a:srgbClr val="FFFF00"/>
              </a:solidFill>
              <a:latin typeface="Arial"/>
              <a:cs typeface="Arial"/>
            </a:endParaRPr>
          </a:p>
        </p:txBody>
      </p:sp>
      <p:sp>
        <p:nvSpPr>
          <p:cNvPr id="3" name="Rectangle 2"/>
          <p:cNvSpPr/>
          <p:nvPr/>
        </p:nvSpPr>
        <p:spPr>
          <a:xfrm>
            <a:off x="2426682" y="1100002"/>
            <a:ext cx="4241025" cy="294845"/>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7"/>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15</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29654196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dirty="0" smtClean="0">
                <a:solidFill>
                  <a:schemeClr val="bg1">
                    <a:lumMod val="85000"/>
                  </a:schemeClr>
                </a:solidFill>
              </a:rPr>
              <a:t>Algorithm testing: OMPS NO</a:t>
            </a:r>
            <a:r>
              <a:rPr lang="en-US" baseline="-25000" dirty="0" smtClean="0">
                <a:solidFill>
                  <a:schemeClr val="bg1">
                    <a:lumMod val="85000"/>
                  </a:schemeClr>
                </a:solidFill>
              </a:rPr>
              <a:t>2</a:t>
            </a:r>
            <a:endParaRPr lang="en-US" baseline="-25000" dirty="0">
              <a:solidFill>
                <a:schemeClr val="bg1">
                  <a:lumMod val="85000"/>
                </a:schemeClr>
              </a:solidFill>
            </a:endParaRPr>
          </a:p>
        </p:txBody>
      </p:sp>
      <p:pic>
        <p:nvPicPr>
          <p:cNvPr id="5" name="Picture 4" descr="no2_0720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748603" y="-719073"/>
            <a:ext cx="5670111" cy="9145341"/>
          </a:xfrm>
          <a:prstGeom prst="rect">
            <a:avLst/>
          </a:prstGeom>
        </p:spPr>
      </p:pic>
      <p:sp>
        <p:nvSpPr>
          <p:cNvPr id="2" name="TextBox 1"/>
          <p:cNvSpPr txBox="1"/>
          <p:nvPr/>
        </p:nvSpPr>
        <p:spPr>
          <a:xfrm>
            <a:off x="10988" y="3436081"/>
            <a:ext cx="2771500" cy="2585323"/>
          </a:xfrm>
          <a:prstGeom prst="rect">
            <a:avLst/>
          </a:prstGeom>
          <a:noFill/>
        </p:spPr>
        <p:txBody>
          <a:bodyPr wrap="square" rtlCol="0">
            <a:spAutoFit/>
          </a:bodyPr>
          <a:lstStyle/>
          <a:p>
            <a:r>
              <a:rPr lang="en-US" dirty="0" smtClean="0">
                <a:solidFill>
                  <a:srgbClr val="FFFF00"/>
                </a:solidFill>
                <a:latin typeface="Arial"/>
                <a:cs typeface="Arial"/>
              </a:rPr>
              <a:t>OMPS </a:t>
            </a:r>
            <a:r>
              <a:rPr lang="en-US" dirty="0">
                <a:solidFill>
                  <a:srgbClr val="FFFF00"/>
                </a:solidFill>
                <a:latin typeface="Arial"/>
                <a:cs typeface="Arial"/>
              </a:rPr>
              <a:t>tropospheric slant column NO</a:t>
            </a:r>
            <a:r>
              <a:rPr lang="en-US" baseline="-25000" dirty="0">
                <a:solidFill>
                  <a:srgbClr val="FFFF00"/>
                </a:solidFill>
                <a:latin typeface="Arial"/>
                <a:cs typeface="Arial"/>
              </a:rPr>
              <a:t>2</a:t>
            </a:r>
            <a:r>
              <a:rPr lang="en-US" dirty="0">
                <a:solidFill>
                  <a:srgbClr val="FFFF00"/>
                </a:solidFill>
                <a:latin typeface="Arial"/>
                <a:cs typeface="Arial"/>
              </a:rPr>
              <a:t> for July 2-7, 2012. Much optimization remains to improve fitting and remove artifacts but the data are nearly of sufficient quality for scientific studies. The SAA is readily visible</a:t>
            </a:r>
            <a:r>
              <a:rPr lang="en-US" dirty="0" smtClean="0">
                <a:solidFill>
                  <a:srgbClr val="FFFF00"/>
                </a:solidFill>
                <a:latin typeface="Arial"/>
                <a:cs typeface="Arial"/>
              </a:rPr>
              <a:t>.</a:t>
            </a:r>
            <a:endParaRPr lang="en-US" dirty="0">
              <a:solidFill>
                <a:srgbClr val="FFFF00"/>
              </a:solidFill>
              <a:latin typeface="Arial"/>
              <a:cs typeface="Arial"/>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16</a:t>
            </a:fld>
            <a:endParaRPr lang="en-US" dirty="0">
              <a:solidFill>
                <a:prstClr val="black">
                  <a:tint val="75000"/>
                </a:prstClr>
              </a:solidFill>
              <a:latin typeface="Calibri"/>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13266474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mission concept</a:t>
            </a:r>
            <a:endParaRPr lang="en-US" sz="3200" dirty="0">
              <a:solidFill>
                <a:schemeClr val="bg1">
                  <a:lumMod val="85000"/>
                </a:schemeClr>
              </a:solidFill>
            </a:endParaRPr>
          </a:p>
        </p:txBody>
      </p:sp>
      <p:sp>
        <p:nvSpPr>
          <p:cNvPr id="2" name="Rectangle 1"/>
          <p:cNvSpPr/>
          <p:nvPr/>
        </p:nvSpPr>
        <p:spPr>
          <a:xfrm>
            <a:off x="0" y="1534484"/>
            <a:ext cx="9144000" cy="4893648"/>
          </a:xfrm>
          <a:prstGeom prst="rect">
            <a:avLst/>
          </a:prstGeom>
        </p:spPr>
        <p:txBody>
          <a:bodyPr wrap="square">
            <a:spAutoFit/>
          </a:bodyPr>
          <a:lstStyle/>
          <a:p>
            <a:pPr marL="285750" indent="-285750" defTabSz="914400">
              <a:buFont typeface="Arial"/>
              <a:buChar char="•"/>
              <a:defRPr/>
            </a:pPr>
            <a:r>
              <a:rPr lang="en-US" b="1" kern="0" dirty="0">
                <a:solidFill>
                  <a:prstClr val="black">
                    <a:lumMod val="95000"/>
                    <a:lumOff val="5000"/>
                  </a:prstClr>
                </a:solidFill>
                <a:latin typeface="Arial"/>
              </a:rPr>
              <a:t>Geostationary orbit, operating on a commercial telecom satellite</a:t>
            </a:r>
          </a:p>
          <a:p>
            <a:pPr marL="742950" lvl="1" indent="-285750" defTabSz="914400">
              <a:buFont typeface="Courier New"/>
              <a:buChar char="o"/>
              <a:defRPr/>
            </a:pPr>
            <a:r>
              <a:rPr lang="en-US" sz="1600" kern="0" dirty="0">
                <a:solidFill>
                  <a:prstClr val="black">
                    <a:lumMod val="95000"/>
                    <a:lumOff val="5000"/>
                  </a:prstClr>
                </a:solidFill>
                <a:latin typeface="Arial"/>
              </a:rPr>
              <a:t>NASA will arrange launch and hosting services (per Earth Venture Instrument scope)</a:t>
            </a:r>
          </a:p>
          <a:p>
            <a:pPr marL="1200150" lvl="2" indent="-285750" defTabSz="914400">
              <a:buFont typeface="Lucida Grande"/>
              <a:buChar char="-"/>
              <a:defRPr/>
            </a:pPr>
            <a:r>
              <a:rPr lang="en-US" sz="1600" kern="0" dirty="0" smtClean="0">
                <a:solidFill>
                  <a:prstClr val="black">
                    <a:lumMod val="95000"/>
                    <a:lumOff val="5000"/>
                  </a:prstClr>
                </a:solidFill>
                <a:latin typeface="Arial"/>
              </a:rPr>
              <a:t>80-115</a:t>
            </a:r>
            <a:r>
              <a:rPr lang="en-US" sz="1600" kern="0" baseline="30000" dirty="0" smtClean="0">
                <a:solidFill>
                  <a:prstClr val="black">
                    <a:lumMod val="95000"/>
                    <a:lumOff val="5000"/>
                  </a:prstClr>
                </a:solidFill>
                <a:latin typeface="Arial"/>
              </a:rPr>
              <a:t>o</a:t>
            </a:r>
            <a:r>
              <a:rPr lang="en-US" sz="1600" kern="0" dirty="0" smtClean="0">
                <a:solidFill>
                  <a:prstClr val="black">
                    <a:lumMod val="95000"/>
                    <a:lumOff val="5000"/>
                  </a:prstClr>
                </a:solidFill>
                <a:latin typeface="Arial"/>
              </a:rPr>
              <a:t> </a:t>
            </a:r>
            <a:r>
              <a:rPr lang="en-US" sz="1600" kern="0" dirty="0">
                <a:solidFill>
                  <a:prstClr val="black">
                    <a:lumMod val="95000"/>
                    <a:lumOff val="5000"/>
                  </a:prstClr>
                </a:solidFill>
                <a:latin typeface="Arial"/>
              </a:rPr>
              <a:t>W </a:t>
            </a:r>
            <a:r>
              <a:rPr lang="en-US" sz="1600" kern="0" dirty="0" smtClean="0">
                <a:solidFill>
                  <a:prstClr val="black">
                    <a:lumMod val="95000"/>
                    <a:lumOff val="5000"/>
                  </a:prstClr>
                </a:solidFill>
                <a:latin typeface="Arial"/>
              </a:rPr>
              <a:t>acceptable latitude</a:t>
            </a:r>
            <a:endParaRPr lang="en-US" sz="1600" kern="0" dirty="0">
              <a:solidFill>
                <a:prstClr val="black">
                  <a:lumMod val="95000"/>
                  <a:lumOff val="5000"/>
                </a:prstClr>
              </a:solidFill>
              <a:latin typeface="Arial"/>
            </a:endParaRPr>
          </a:p>
          <a:p>
            <a:pPr marL="1200150" lvl="2" indent="-285750" defTabSz="914400">
              <a:buFont typeface="Lucida Grande"/>
              <a:buChar char="-"/>
              <a:defRPr/>
            </a:pPr>
            <a:r>
              <a:rPr lang="en-US" sz="1600" kern="0" dirty="0" smtClean="0">
                <a:solidFill>
                  <a:prstClr val="black">
                    <a:lumMod val="95000"/>
                    <a:lumOff val="5000"/>
                  </a:prstClr>
                </a:solidFill>
                <a:latin typeface="Arial"/>
              </a:rPr>
              <a:t>Specifying </a:t>
            </a:r>
            <a:r>
              <a:rPr lang="en-US" sz="1600" kern="0" dirty="0">
                <a:solidFill>
                  <a:prstClr val="black">
                    <a:lumMod val="95000"/>
                    <a:lumOff val="5000"/>
                  </a:prstClr>
                </a:solidFill>
                <a:latin typeface="Arial"/>
              </a:rPr>
              <a:t>satellite </a:t>
            </a:r>
            <a:r>
              <a:rPr lang="en-US" sz="1600" kern="0" dirty="0" smtClean="0">
                <a:solidFill>
                  <a:prstClr val="black">
                    <a:lumMod val="95000"/>
                    <a:lumOff val="5000"/>
                  </a:prstClr>
                </a:solidFill>
                <a:latin typeface="Arial"/>
              </a:rPr>
              <a:t>environment, accommodation</a:t>
            </a:r>
            <a:endParaRPr lang="en-US" sz="1600" kern="0" dirty="0">
              <a:solidFill>
                <a:prstClr val="black">
                  <a:lumMod val="95000"/>
                  <a:lumOff val="5000"/>
                </a:prstClr>
              </a:solidFill>
              <a:latin typeface="Arial"/>
            </a:endParaRPr>
          </a:p>
          <a:p>
            <a:pPr marL="742950" lvl="1" indent="-285750" defTabSz="914400">
              <a:buFont typeface="Courier New"/>
              <a:buChar char="o"/>
              <a:defRPr/>
            </a:pPr>
            <a:r>
              <a:rPr lang="en-US" sz="1600" kern="0" dirty="0">
                <a:solidFill>
                  <a:prstClr val="black">
                    <a:lumMod val="95000"/>
                    <a:lumOff val="5000"/>
                  </a:prstClr>
                </a:solidFill>
                <a:latin typeface="Arial"/>
              </a:rPr>
              <a:t>Hourly measurement and telemetry duty cycle for </a:t>
            </a:r>
            <a:r>
              <a:rPr lang="en-US" sz="1600" kern="0" dirty="0" smtClean="0">
                <a:solidFill>
                  <a:prstClr val="black">
                    <a:lumMod val="95000"/>
                    <a:lumOff val="5000"/>
                  </a:prstClr>
                </a:solidFill>
                <a:latin typeface="Arial"/>
              </a:rPr>
              <a:t>at least ≤</a:t>
            </a:r>
            <a:r>
              <a:rPr lang="en-US" sz="1600" kern="0" dirty="0">
                <a:solidFill>
                  <a:prstClr val="black">
                    <a:lumMod val="95000"/>
                    <a:lumOff val="5000"/>
                  </a:prstClr>
                </a:solidFill>
                <a:latin typeface="Arial"/>
              </a:rPr>
              <a:t>70</a:t>
            </a:r>
            <a:r>
              <a:rPr lang="en-US" sz="1600" kern="0" baseline="30000" dirty="0">
                <a:solidFill>
                  <a:prstClr val="black">
                    <a:lumMod val="95000"/>
                    <a:lumOff val="5000"/>
                  </a:prstClr>
                </a:solidFill>
                <a:latin typeface="Arial"/>
              </a:rPr>
              <a:t>o</a:t>
            </a:r>
            <a:r>
              <a:rPr lang="en-US" sz="1600" kern="0" dirty="0">
                <a:solidFill>
                  <a:prstClr val="black">
                    <a:lumMod val="95000"/>
                    <a:lumOff val="5000"/>
                  </a:prstClr>
                </a:solidFill>
                <a:latin typeface="Arial"/>
              </a:rPr>
              <a:t> SZA</a:t>
            </a:r>
          </a:p>
          <a:p>
            <a:pPr marL="1200150" lvl="2" indent="-285750" defTabSz="914400">
              <a:buFont typeface="Lucida Grande"/>
              <a:buChar char="-"/>
              <a:defRPr/>
            </a:pPr>
            <a:r>
              <a:rPr lang="en-US" sz="1600" b="1" kern="0" dirty="0" smtClean="0">
                <a:solidFill>
                  <a:srgbClr val="0000FF"/>
                </a:solidFill>
                <a:latin typeface="Arial"/>
              </a:rPr>
              <a:t>Hope to </a:t>
            </a:r>
            <a:r>
              <a:rPr lang="en-US" sz="1600" b="1" kern="0" dirty="0">
                <a:solidFill>
                  <a:srgbClr val="0000FF"/>
                </a:solidFill>
                <a:latin typeface="Arial"/>
              </a:rPr>
              <a:t>measure </a:t>
            </a:r>
            <a:r>
              <a:rPr lang="en-US" sz="1600" b="1" kern="0" dirty="0" smtClean="0">
                <a:solidFill>
                  <a:srgbClr val="0000FF"/>
                </a:solidFill>
                <a:latin typeface="Arial"/>
              </a:rPr>
              <a:t>up to 20 </a:t>
            </a:r>
            <a:r>
              <a:rPr lang="en-US" sz="1600" b="1" kern="0" dirty="0">
                <a:solidFill>
                  <a:srgbClr val="0000FF"/>
                </a:solidFill>
                <a:latin typeface="Arial"/>
              </a:rPr>
              <a:t>hours/day</a:t>
            </a:r>
          </a:p>
          <a:p>
            <a:pPr marL="285750" indent="-285750" defTabSz="914400">
              <a:buFont typeface="Arial"/>
              <a:buChar char="•"/>
              <a:defRPr/>
            </a:pPr>
            <a:r>
              <a:rPr lang="en-US" b="1" kern="0" dirty="0">
                <a:solidFill>
                  <a:prstClr val="black">
                    <a:lumMod val="95000"/>
                    <a:lumOff val="5000"/>
                  </a:prstClr>
                </a:solidFill>
                <a:latin typeface="Arial"/>
              </a:rPr>
              <a:t>TEMPO is low risk with significant space heritage</a:t>
            </a:r>
          </a:p>
          <a:p>
            <a:pPr marL="742950" lvl="1" indent="-285750" defTabSz="914400">
              <a:buFont typeface="Courier New"/>
              <a:buChar char="o"/>
              <a:defRPr/>
            </a:pPr>
            <a:r>
              <a:rPr lang="en-US" sz="1600" kern="0" dirty="0">
                <a:solidFill>
                  <a:prstClr val="black">
                    <a:lumMod val="95000"/>
                    <a:lumOff val="5000"/>
                  </a:prstClr>
                </a:solidFill>
                <a:latin typeface="Arial"/>
              </a:rPr>
              <a:t>All proposed TEMPO measurements have been made from low Earth orbit satellite instruments to the required precisions</a:t>
            </a:r>
          </a:p>
          <a:p>
            <a:pPr marL="742950" lvl="1" indent="-285750" defTabSz="914400">
              <a:buFont typeface="Courier New"/>
              <a:buChar char="o"/>
              <a:defRPr/>
            </a:pPr>
            <a:r>
              <a:rPr lang="en-US" sz="1600" kern="0" dirty="0">
                <a:solidFill>
                  <a:prstClr val="black">
                    <a:lumMod val="95000"/>
                    <a:lumOff val="5000"/>
                  </a:prstClr>
                </a:solidFill>
                <a:latin typeface="Arial"/>
              </a:rPr>
              <a:t>All TEMPO launch algorithms are implementations of currently operational algorithms</a:t>
            </a:r>
          </a:p>
          <a:p>
            <a:pPr marL="1200150" lvl="2" indent="-285750" defTabSz="914400">
              <a:buFont typeface="Lucida Grande"/>
              <a:buChar char="-"/>
              <a:defRPr/>
            </a:pPr>
            <a:r>
              <a:rPr lang="en-US" sz="1600" kern="0" dirty="0">
                <a:solidFill>
                  <a:prstClr val="black">
                    <a:lumMod val="95000"/>
                    <a:lumOff val="5000"/>
                  </a:prstClr>
                </a:solidFill>
                <a:latin typeface="Arial"/>
              </a:rPr>
              <a:t>NASA TOMS-type O</a:t>
            </a:r>
            <a:r>
              <a:rPr lang="en-US" sz="1600" kern="0" baseline="-25000" dirty="0">
                <a:solidFill>
                  <a:prstClr val="black">
                    <a:lumMod val="95000"/>
                    <a:lumOff val="5000"/>
                  </a:prstClr>
                </a:solidFill>
                <a:latin typeface="Arial"/>
              </a:rPr>
              <a:t>3</a:t>
            </a:r>
          </a:p>
          <a:p>
            <a:pPr marL="1200150" lvl="2" indent="-285750" defTabSz="914400">
              <a:buFont typeface="Lucida Grande"/>
              <a:buChar char="-"/>
              <a:defRPr/>
            </a:pPr>
            <a:r>
              <a:rPr lang="en-US" sz="1600" kern="0" dirty="0">
                <a:solidFill>
                  <a:prstClr val="black">
                    <a:lumMod val="95000"/>
                    <a:lumOff val="5000"/>
                  </a:prstClr>
                </a:solidFill>
                <a:latin typeface="Arial"/>
              </a:rPr>
              <a:t>SO</a:t>
            </a:r>
            <a:r>
              <a:rPr lang="en-US" sz="1600" kern="0" baseline="-25000" dirty="0">
                <a:solidFill>
                  <a:prstClr val="black">
                    <a:lumMod val="95000"/>
                    <a:lumOff val="5000"/>
                  </a:prstClr>
                </a:solidFill>
                <a:latin typeface="Arial"/>
              </a:rPr>
              <a:t>2</a:t>
            </a:r>
            <a:r>
              <a:rPr lang="en-US" sz="1600" kern="0" dirty="0">
                <a:solidFill>
                  <a:prstClr val="black">
                    <a:lumMod val="95000"/>
                    <a:lumOff val="5000"/>
                  </a:prstClr>
                </a:solidFill>
                <a:latin typeface="Arial"/>
              </a:rPr>
              <a:t>, NO</a:t>
            </a:r>
            <a:r>
              <a:rPr lang="en-US" sz="1600" kern="0" baseline="-25000" dirty="0">
                <a:solidFill>
                  <a:prstClr val="black">
                    <a:lumMod val="95000"/>
                    <a:lumOff val="5000"/>
                  </a:prstClr>
                </a:solidFill>
                <a:latin typeface="Arial"/>
              </a:rPr>
              <a:t>2</a:t>
            </a:r>
            <a:r>
              <a:rPr lang="en-US" sz="1600" kern="0" dirty="0">
                <a:solidFill>
                  <a:prstClr val="black">
                    <a:lumMod val="95000"/>
                    <a:lumOff val="5000"/>
                  </a:prstClr>
                </a:solidFill>
                <a:latin typeface="Arial"/>
              </a:rPr>
              <a:t>, H</a:t>
            </a:r>
            <a:r>
              <a:rPr lang="en-US" sz="1600" kern="0" baseline="-25000" dirty="0">
                <a:solidFill>
                  <a:prstClr val="black">
                    <a:lumMod val="95000"/>
                    <a:lumOff val="5000"/>
                  </a:prstClr>
                </a:solidFill>
                <a:latin typeface="Arial"/>
              </a:rPr>
              <a:t>2</a:t>
            </a:r>
            <a:r>
              <a:rPr lang="en-US" sz="1600" kern="0" dirty="0">
                <a:solidFill>
                  <a:prstClr val="black">
                    <a:lumMod val="95000"/>
                    <a:lumOff val="5000"/>
                  </a:prstClr>
                </a:solidFill>
                <a:latin typeface="Arial"/>
              </a:rPr>
              <a:t>CO, C</a:t>
            </a:r>
            <a:r>
              <a:rPr lang="en-US" sz="1600" kern="0" baseline="-25000" dirty="0">
                <a:solidFill>
                  <a:prstClr val="black">
                    <a:lumMod val="95000"/>
                    <a:lumOff val="5000"/>
                  </a:prstClr>
                </a:solidFill>
                <a:latin typeface="Arial"/>
              </a:rPr>
              <a:t>2</a:t>
            </a:r>
            <a:r>
              <a:rPr lang="en-US" sz="1600" kern="0" dirty="0">
                <a:solidFill>
                  <a:prstClr val="black">
                    <a:lumMod val="95000"/>
                    <a:lumOff val="5000"/>
                  </a:prstClr>
                </a:solidFill>
                <a:latin typeface="Arial"/>
              </a:rPr>
              <a:t>H</a:t>
            </a:r>
            <a:r>
              <a:rPr lang="en-US" sz="1600" kern="0" baseline="-25000" dirty="0">
                <a:solidFill>
                  <a:prstClr val="black">
                    <a:lumMod val="95000"/>
                    <a:lumOff val="5000"/>
                  </a:prstClr>
                </a:solidFill>
                <a:latin typeface="Arial"/>
              </a:rPr>
              <a:t>2</a:t>
            </a:r>
            <a:r>
              <a:rPr lang="en-US" sz="1600" kern="0" dirty="0">
                <a:solidFill>
                  <a:prstClr val="black">
                    <a:lumMod val="95000"/>
                    <a:lumOff val="5000"/>
                  </a:prstClr>
                </a:solidFill>
                <a:latin typeface="Arial"/>
              </a:rPr>
              <a:t>O</a:t>
            </a:r>
            <a:r>
              <a:rPr lang="en-US" sz="1600" kern="0" baseline="-25000" dirty="0">
                <a:solidFill>
                  <a:prstClr val="black">
                    <a:lumMod val="95000"/>
                    <a:lumOff val="5000"/>
                  </a:prstClr>
                </a:solidFill>
                <a:latin typeface="Arial"/>
              </a:rPr>
              <a:t>2</a:t>
            </a:r>
            <a:r>
              <a:rPr lang="en-US" sz="1600" kern="0" dirty="0">
                <a:solidFill>
                  <a:prstClr val="black">
                    <a:lumMod val="95000"/>
                    <a:lumOff val="5000"/>
                  </a:prstClr>
                </a:solidFill>
                <a:latin typeface="Arial"/>
              </a:rPr>
              <a:t> from </a:t>
            </a:r>
            <a:r>
              <a:rPr lang="en-US" sz="1600" kern="0" dirty="0" smtClean="0">
                <a:solidFill>
                  <a:prstClr val="black">
                    <a:lumMod val="95000"/>
                    <a:lumOff val="5000"/>
                  </a:prstClr>
                </a:solidFill>
                <a:latin typeface="Arial"/>
              </a:rPr>
              <a:t>fitting with AMF-weighted </a:t>
            </a:r>
            <a:r>
              <a:rPr lang="en-US" sz="1600" kern="0" dirty="0">
                <a:solidFill>
                  <a:prstClr val="black">
                    <a:lumMod val="95000"/>
                    <a:lumOff val="5000"/>
                  </a:prstClr>
                </a:solidFill>
                <a:latin typeface="Arial"/>
              </a:rPr>
              <a:t>cross sections</a:t>
            </a:r>
          </a:p>
          <a:p>
            <a:pPr marL="1200150" lvl="2" indent="-285750" defTabSz="914400">
              <a:buFont typeface="Lucida Grande"/>
              <a:buChar char="-"/>
              <a:defRPr/>
            </a:pPr>
            <a:r>
              <a:rPr lang="en-US" sz="1600" kern="0" dirty="0">
                <a:solidFill>
                  <a:prstClr val="black">
                    <a:lumMod val="95000"/>
                    <a:lumOff val="5000"/>
                  </a:prstClr>
                </a:solidFill>
                <a:latin typeface="Arial"/>
              </a:rPr>
              <a:t>Absorbing Aerosol Index, UV aerosol, Rotational Raman scattering </a:t>
            </a:r>
            <a:r>
              <a:rPr lang="en-US" sz="1600" kern="0" dirty="0" smtClean="0">
                <a:solidFill>
                  <a:prstClr val="black">
                    <a:lumMod val="95000"/>
                    <a:lumOff val="5000"/>
                  </a:prstClr>
                </a:solidFill>
                <a:latin typeface="Arial"/>
              </a:rPr>
              <a:t>cloud</a:t>
            </a:r>
            <a:endParaRPr lang="en-US" sz="1600" kern="0" dirty="0">
              <a:solidFill>
                <a:prstClr val="black">
                  <a:lumMod val="95000"/>
                  <a:lumOff val="5000"/>
                </a:prstClr>
              </a:solidFill>
              <a:latin typeface="Arial"/>
            </a:endParaRPr>
          </a:p>
          <a:p>
            <a:pPr marL="1200150" lvl="2" indent="-285750" defTabSz="914400">
              <a:buFont typeface="Lucida Grande"/>
              <a:buChar char="-"/>
              <a:defRPr/>
            </a:pPr>
            <a:r>
              <a:rPr lang="en-US" sz="1600" kern="0" dirty="0">
                <a:solidFill>
                  <a:prstClr val="black">
                    <a:lumMod val="95000"/>
                    <a:lumOff val="5000"/>
                  </a:prstClr>
                </a:solidFill>
                <a:latin typeface="Arial"/>
              </a:rPr>
              <a:t>eXceL </a:t>
            </a:r>
            <a:r>
              <a:rPr lang="en-US" sz="1600" kern="0" dirty="0" smtClean="0">
                <a:solidFill>
                  <a:prstClr val="black">
                    <a:lumMod val="95000"/>
                    <a:lumOff val="5000"/>
                  </a:prstClr>
                </a:solidFill>
                <a:latin typeface="Arial"/>
              </a:rPr>
              <a:t>profile/tropospheric/PBL </a:t>
            </a:r>
            <a:r>
              <a:rPr lang="en-US" sz="1600" kern="0" dirty="0">
                <a:solidFill>
                  <a:prstClr val="black">
                    <a:lumMod val="95000"/>
                    <a:lumOff val="5000"/>
                  </a:prstClr>
                </a:solidFill>
                <a:latin typeface="Arial"/>
              </a:rPr>
              <a:t>O</a:t>
            </a:r>
            <a:r>
              <a:rPr lang="en-US" sz="1600" kern="0" baseline="-25000" dirty="0">
                <a:solidFill>
                  <a:prstClr val="black">
                    <a:lumMod val="95000"/>
                    <a:lumOff val="5000"/>
                  </a:prstClr>
                </a:solidFill>
                <a:latin typeface="Arial"/>
              </a:rPr>
              <a:t>3</a:t>
            </a:r>
            <a:r>
              <a:rPr lang="en-US" sz="1600" kern="0" dirty="0">
                <a:solidFill>
                  <a:prstClr val="black">
                    <a:lumMod val="95000"/>
                    <a:lumOff val="5000"/>
                  </a:prstClr>
                </a:solidFill>
                <a:latin typeface="Arial"/>
              </a:rPr>
              <a:t> for selected geographic targets</a:t>
            </a:r>
          </a:p>
          <a:p>
            <a:pPr marL="285750" indent="-285750" defTabSz="914400">
              <a:buFont typeface="Arial"/>
              <a:buChar char="•"/>
              <a:defRPr/>
            </a:pPr>
            <a:r>
              <a:rPr lang="en-US" b="1" kern="0" dirty="0" smtClean="0">
                <a:solidFill>
                  <a:srgbClr val="0000FF"/>
                </a:solidFill>
                <a:latin typeface="Arial"/>
              </a:rPr>
              <a:t>Example </a:t>
            </a:r>
            <a:r>
              <a:rPr lang="en-US" b="1" kern="0" dirty="0">
                <a:solidFill>
                  <a:srgbClr val="0000FF"/>
                </a:solidFill>
                <a:latin typeface="Arial"/>
              </a:rPr>
              <a:t>higher-level products: </a:t>
            </a:r>
            <a:r>
              <a:rPr lang="en-US" b="1" kern="0" dirty="0" smtClean="0">
                <a:solidFill>
                  <a:srgbClr val="0000FF"/>
                </a:solidFill>
                <a:latin typeface="Arial"/>
              </a:rPr>
              <a:t>Near-real-time pollution</a:t>
            </a:r>
            <a:r>
              <a:rPr lang="en-US" b="1" kern="0" dirty="0">
                <a:solidFill>
                  <a:srgbClr val="0000FF"/>
                </a:solidFill>
                <a:latin typeface="Arial"/>
              </a:rPr>
              <a:t>/AQ </a:t>
            </a:r>
            <a:r>
              <a:rPr lang="en-US" b="1" kern="0" dirty="0" smtClean="0">
                <a:solidFill>
                  <a:srgbClr val="0000FF"/>
                </a:solidFill>
                <a:latin typeface="Arial"/>
              </a:rPr>
              <a:t>indices, UV index</a:t>
            </a:r>
          </a:p>
          <a:p>
            <a:pPr marL="285750" indent="-285750" defTabSz="914400">
              <a:buFont typeface="Arial"/>
              <a:buChar char="•"/>
              <a:defRPr/>
            </a:pPr>
            <a:r>
              <a:rPr lang="en-US" b="1" kern="0" dirty="0">
                <a:solidFill>
                  <a:prstClr val="black">
                    <a:lumMod val="95000"/>
                    <a:lumOff val="5000"/>
                  </a:prstClr>
                </a:solidFill>
                <a:latin typeface="Arial"/>
              </a:rPr>
              <a:t>TEMPO research products will greatly extend science and applications</a:t>
            </a:r>
          </a:p>
          <a:p>
            <a:pPr marL="742950" lvl="1" indent="-285750" defTabSz="914400">
              <a:buFont typeface="Courier New"/>
              <a:buChar char="o"/>
              <a:defRPr/>
            </a:pPr>
            <a:r>
              <a:rPr lang="en-US" sz="1600" b="1" kern="0" dirty="0">
                <a:solidFill>
                  <a:srgbClr val="0000FF"/>
                </a:solidFill>
                <a:latin typeface="Arial"/>
              </a:rPr>
              <a:t>Example research products:</a:t>
            </a:r>
            <a:r>
              <a:rPr lang="en-US" sz="1600" kern="0" dirty="0">
                <a:solidFill>
                  <a:srgbClr val="0000FF"/>
                </a:solidFill>
                <a:latin typeface="Arial"/>
              </a:rPr>
              <a:t> eXceL profile O</a:t>
            </a:r>
            <a:r>
              <a:rPr lang="en-US" sz="1600" kern="0" baseline="-25000" dirty="0">
                <a:solidFill>
                  <a:srgbClr val="0000FF"/>
                </a:solidFill>
                <a:latin typeface="Arial"/>
              </a:rPr>
              <a:t>3</a:t>
            </a:r>
            <a:r>
              <a:rPr lang="en-US" sz="1600" kern="0" dirty="0">
                <a:solidFill>
                  <a:srgbClr val="0000FF"/>
                </a:solidFill>
                <a:latin typeface="Arial"/>
              </a:rPr>
              <a:t> for broad regions; BrO from AMF-normalized cross sections; height-resolved SO</a:t>
            </a:r>
            <a:r>
              <a:rPr lang="en-US" sz="1600" kern="0" baseline="-25000" dirty="0">
                <a:solidFill>
                  <a:srgbClr val="0000FF"/>
                </a:solidFill>
                <a:latin typeface="Arial"/>
              </a:rPr>
              <a:t>2</a:t>
            </a:r>
            <a:r>
              <a:rPr lang="en-US" sz="1600" kern="0" dirty="0">
                <a:solidFill>
                  <a:srgbClr val="0000FF"/>
                </a:solidFill>
                <a:latin typeface="Arial"/>
              </a:rPr>
              <a:t>; additional cloud/aerosol products; vegetation </a:t>
            </a:r>
            <a:r>
              <a:rPr lang="en-US" sz="1600" kern="0" dirty="0" smtClean="0">
                <a:solidFill>
                  <a:srgbClr val="0000FF"/>
                </a:solidFill>
                <a:latin typeface="Arial"/>
              </a:rPr>
              <a:t>products</a:t>
            </a:r>
            <a:endParaRPr lang="en-US" sz="1600" kern="0" dirty="0">
              <a:solidFill>
                <a:srgbClr val="0000FF"/>
              </a:solidFill>
              <a:latin typeface="Arial"/>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17</a:t>
            </a:fld>
            <a:endParaRPr lang="en-US" dirty="0">
              <a:solidFill>
                <a:prstClr val="black">
                  <a:tint val="75000"/>
                </a:prstClr>
              </a:solidFill>
              <a:latin typeface="Calibri"/>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23119289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5514" y="20643"/>
            <a:ext cx="5972807" cy="961490"/>
          </a:xfrm>
        </p:spPr>
        <p:txBody>
          <a:bodyPr/>
          <a:lstStyle/>
          <a:p>
            <a:r>
              <a:rPr lang="en-US" b="1" dirty="0" smtClean="0">
                <a:solidFill>
                  <a:schemeClr val="bg1">
                    <a:lumMod val="85000"/>
                  </a:schemeClr>
                </a:solidFill>
              </a:rPr>
              <a:t>TEMPO footprint</a:t>
            </a:r>
            <a:r>
              <a:rPr lang="en-US" b="1" dirty="0">
                <a:solidFill>
                  <a:schemeClr val="bg1">
                    <a:lumMod val="85000"/>
                  </a:schemeClr>
                </a:solidFill>
              </a:rPr>
              <a:t>, </a:t>
            </a:r>
            <a:r>
              <a:rPr lang="en-US" b="1" dirty="0" smtClean="0">
                <a:solidFill>
                  <a:schemeClr val="bg1">
                    <a:lumMod val="85000"/>
                  </a:schemeClr>
                </a:solidFill>
              </a:rPr>
              <a:t>ground sample distance </a:t>
            </a:r>
            <a:r>
              <a:rPr lang="en-US" b="1" dirty="0">
                <a:solidFill>
                  <a:schemeClr val="bg1">
                    <a:lumMod val="85000"/>
                  </a:schemeClr>
                </a:solidFill>
              </a:rPr>
              <a:t>and </a:t>
            </a:r>
            <a:r>
              <a:rPr lang="en-US" b="1" dirty="0" smtClean="0">
                <a:solidFill>
                  <a:schemeClr val="bg1">
                    <a:lumMod val="85000"/>
                  </a:schemeClr>
                </a:solidFill>
              </a:rPr>
              <a:t>field </a:t>
            </a:r>
            <a:r>
              <a:rPr lang="en-US" b="1" dirty="0">
                <a:solidFill>
                  <a:schemeClr val="bg1">
                    <a:lumMod val="85000"/>
                  </a:schemeClr>
                </a:solidFill>
              </a:rPr>
              <a:t>of </a:t>
            </a:r>
            <a:r>
              <a:rPr lang="en-US" b="1" dirty="0" smtClean="0">
                <a:solidFill>
                  <a:schemeClr val="bg1">
                    <a:lumMod val="85000"/>
                  </a:schemeClr>
                </a:solidFill>
              </a:rPr>
              <a:t>regard</a:t>
            </a:r>
            <a:endParaRPr lang="en-US" dirty="0">
              <a:solidFill>
                <a:schemeClr val="bg1">
                  <a:lumMod val="85000"/>
                </a:schemeClr>
              </a:solidFill>
            </a:endParaRPr>
          </a:p>
        </p:txBody>
      </p:sp>
      <p:pic>
        <p:nvPicPr>
          <p:cNvPr id="3" name="Picture 2" descr="A12108_001.png"/>
          <p:cNvPicPr>
            <a:picLocks noChangeAspect="1"/>
          </p:cNvPicPr>
          <p:nvPr/>
        </p:nvPicPr>
        <p:blipFill rotWithShape="1">
          <a:blip r:embed="rId3">
            <a:extLst>
              <a:ext uri="{28A0092B-C50C-407E-A947-70E740481C1C}">
                <a14:useLocalDpi xmlns:a14="http://schemas.microsoft.com/office/drawing/2010/main" val="0"/>
              </a:ext>
            </a:extLst>
          </a:blip>
          <a:srcRect b="6616"/>
          <a:stretch/>
        </p:blipFill>
        <p:spPr>
          <a:xfrm>
            <a:off x="0" y="1020400"/>
            <a:ext cx="9144000" cy="4558966"/>
          </a:xfrm>
          <a:prstGeom prst="rect">
            <a:avLst/>
          </a:prstGeom>
        </p:spPr>
      </p:pic>
      <p:sp>
        <p:nvSpPr>
          <p:cNvPr id="2" name="Rectangle 1"/>
          <p:cNvSpPr/>
          <p:nvPr/>
        </p:nvSpPr>
        <p:spPr>
          <a:xfrm>
            <a:off x="0" y="5631239"/>
            <a:ext cx="9144000" cy="713016"/>
          </a:xfrm>
          <a:prstGeom prst="rect">
            <a:avLst/>
          </a:prstGeom>
        </p:spPr>
        <p:txBody>
          <a:bodyPr wrap="square">
            <a:spAutoFit/>
          </a:bodyPr>
          <a:lstStyle/>
          <a:p>
            <a:pPr algn="ctr" defTabSz="914400" fontAlgn="base">
              <a:lnSpc>
                <a:spcPct val="90000"/>
              </a:lnSpc>
              <a:spcBef>
                <a:spcPct val="20000"/>
              </a:spcBef>
              <a:spcAft>
                <a:spcPct val="0"/>
              </a:spcAft>
            </a:pPr>
            <a:r>
              <a:rPr lang="en-US" sz="2000" b="1" i="1" dirty="0">
                <a:solidFill>
                  <a:srgbClr val="0000FF"/>
                </a:solidFill>
                <a:latin typeface="Arial"/>
                <a:cs typeface="Arial"/>
              </a:rPr>
              <a:t>Each </a:t>
            </a:r>
            <a:r>
              <a:rPr lang="en-US" sz="2000" b="1" i="1" dirty="0" smtClean="0">
                <a:solidFill>
                  <a:srgbClr val="0000FF"/>
                </a:solidFill>
                <a:latin typeface="Arial"/>
                <a:cs typeface="Arial"/>
              </a:rPr>
              <a:t>2.1 </a:t>
            </a:r>
            <a:r>
              <a:rPr lang="en-US" sz="2000" b="1" i="1" dirty="0">
                <a:solidFill>
                  <a:srgbClr val="0000FF"/>
                </a:solidFill>
                <a:latin typeface="Arial"/>
                <a:cs typeface="Arial"/>
              </a:rPr>
              <a:t>km × </a:t>
            </a:r>
            <a:r>
              <a:rPr lang="en-US" sz="2000" b="1" i="1" dirty="0" smtClean="0">
                <a:solidFill>
                  <a:srgbClr val="0000FF"/>
                </a:solidFill>
                <a:latin typeface="Arial"/>
                <a:cs typeface="Arial"/>
              </a:rPr>
              <a:t>4.7 </a:t>
            </a:r>
            <a:r>
              <a:rPr lang="en-US" sz="2000" b="1" i="1" dirty="0">
                <a:solidFill>
                  <a:srgbClr val="0000FF"/>
                </a:solidFill>
                <a:latin typeface="Arial"/>
                <a:cs typeface="Arial"/>
              </a:rPr>
              <a:t>km pixel is a 2K element spectrum from 290</a:t>
            </a:r>
            <a:r>
              <a:rPr lang="en-US" sz="2000" b="1" i="1" dirty="0" smtClean="0">
                <a:solidFill>
                  <a:srgbClr val="0000FF"/>
                </a:solidFill>
                <a:latin typeface="Arial"/>
                <a:cs typeface="Arial"/>
              </a:rPr>
              <a:t>-740 </a:t>
            </a:r>
            <a:r>
              <a:rPr lang="en-US" sz="2000" b="1" i="1" dirty="0">
                <a:solidFill>
                  <a:srgbClr val="0000FF"/>
                </a:solidFill>
                <a:latin typeface="Arial"/>
                <a:cs typeface="Arial"/>
              </a:rPr>
              <a:t>nm</a:t>
            </a:r>
          </a:p>
          <a:p>
            <a:pPr algn="ctr" defTabSz="914400" fontAlgn="base">
              <a:lnSpc>
                <a:spcPct val="90000"/>
              </a:lnSpc>
              <a:spcBef>
                <a:spcPct val="20000"/>
              </a:spcBef>
              <a:spcAft>
                <a:spcPct val="0"/>
              </a:spcAft>
            </a:pPr>
            <a:r>
              <a:rPr lang="en-US" sz="2000" b="1" i="1" dirty="0">
                <a:solidFill>
                  <a:srgbClr val="0000FF"/>
                </a:solidFill>
                <a:latin typeface="Arial"/>
                <a:cs typeface="Arial"/>
              </a:rPr>
              <a:t>GEO platform selected by NASA for viewing Greater North America</a:t>
            </a:r>
          </a:p>
        </p:txBody>
      </p:sp>
      <p:sp>
        <p:nvSpPr>
          <p:cNvPr id="8" name="Rectangle 7"/>
          <p:cNvSpPr/>
          <p:nvPr/>
        </p:nvSpPr>
        <p:spPr>
          <a:xfrm>
            <a:off x="0" y="2177519"/>
            <a:ext cx="2097821" cy="837152"/>
          </a:xfrm>
          <a:prstGeom prst="rect">
            <a:avLst/>
          </a:prstGeom>
        </p:spPr>
        <p:txBody>
          <a:bodyPr wrap="square">
            <a:spAutoFit/>
          </a:bodyPr>
          <a:lstStyle/>
          <a:p>
            <a:pPr defTabSz="914400" fontAlgn="base">
              <a:lnSpc>
                <a:spcPct val="90000"/>
              </a:lnSpc>
              <a:spcBef>
                <a:spcPct val="20000"/>
              </a:spcBef>
              <a:spcAft>
                <a:spcPct val="0"/>
              </a:spcAft>
            </a:pPr>
            <a:r>
              <a:rPr lang="en-US" sz="2400" b="1" dirty="0" smtClean="0">
                <a:solidFill>
                  <a:srgbClr val="FFFF00"/>
                </a:solidFill>
                <a:latin typeface="Arial"/>
                <a:cs typeface="Arial"/>
              </a:rPr>
              <a:t>2.1 </a:t>
            </a:r>
            <a:r>
              <a:rPr lang="en-US" sz="2400" b="1" dirty="0">
                <a:solidFill>
                  <a:srgbClr val="FFFF00"/>
                </a:solidFill>
                <a:latin typeface="Arial"/>
                <a:cs typeface="Arial"/>
              </a:rPr>
              <a:t>km × </a:t>
            </a:r>
            <a:r>
              <a:rPr lang="en-US" sz="2400" b="1" dirty="0" smtClean="0">
                <a:solidFill>
                  <a:srgbClr val="FFFF00"/>
                </a:solidFill>
                <a:latin typeface="Arial"/>
                <a:cs typeface="Arial"/>
              </a:rPr>
              <a:t>4.7</a:t>
            </a:r>
          </a:p>
          <a:p>
            <a:pPr defTabSz="914400" fontAlgn="base">
              <a:lnSpc>
                <a:spcPct val="90000"/>
              </a:lnSpc>
              <a:spcBef>
                <a:spcPct val="20000"/>
              </a:spcBef>
              <a:spcAft>
                <a:spcPct val="0"/>
              </a:spcAft>
            </a:pPr>
            <a:r>
              <a:rPr lang="en-US" sz="2400" b="1" dirty="0" smtClean="0">
                <a:solidFill>
                  <a:srgbClr val="FFFF00"/>
                </a:solidFill>
                <a:latin typeface="Arial"/>
                <a:cs typeface="Arial"/>
              </a:rPr>
              <a:t>__________</a:t>
            </a: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18</a:t>
            </a:fld>
            <a:endParaRPr lang="en-US" dirty="0">
              <a:solidFill>
                <a:prstClr val="black">
                  <a:tint val="75000"/>
                </a:prstClr>
              </a:solidFill>
              <a:latin typeface="Calibri"/>
            </a:endParaRP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25786145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hourly NO</a:t>
            </a:r>
            <a:r>
              <a:rPr lang="en-US" sz="3200" baseline="-25000" dirty="0" smtClean="0">
                <a:solidFill>
                  <a:schemeClr val="bg1">
                    <a:lumMod val="85000"/>
                  </a:schemeClr>
                </a:solidFill>
              </a:rPr>
              <a:t>2</a:t>
            </a:r>
            <a:r>
              <a:rPr lang="en-US" sz="3200" dirty="0" smtClean="0">
                <a:solidFill>
                  <a:schemeClr val="bg1">
                    <a:lumMod val="85000"/>
                  </a:schemeClr>
                </a:solidFill>
              </a:rPr>
              <a:t> sweep</a:t>
            </a:r>
            <a:endParaRPr lang="en-US" sz="3200" dirty="0">
              <a:solidFill>
                <a:schemeClr val="bg1">
                  <a:lumMod val="85000"/>
                </a:schemeClr>
              </a:solidFill>
            </a:endParaRPr>
          </a:p>
        </p:txBody>
      </p:sp>
      <p:pic>
        <p:nvPicPr>
          <p:cNvPr id="6" name="Picture 5" descr="TEMPO_footprint_NO2_movi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05" y="1037935"/>
            <a:ext cx="7616167" cy="5820064"/>
          </a:xfrm>
          <a:prstGeom prst="rect">
            <a:avLst/>
          </a:prstGeom>
        </p:spPr>
      </p:pic>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19</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24395841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2400" dirty="0" smtClean="0">
                <a:solidFill>
                  <a:schemeClr val="bg1">
                    <a:lumMod val="85000"/>
                  </a:schemeClr>
                </a:solidFill>
              </a:rPr>
              <a:t>TEMPO measurements will capture the diurnal cycle of pollutant emissions</a:t>
            </a:r>
            <a:endParaRPr lang="en-US" sz="2400" dirty="0">
              <a:solidFill>
                <a:schemeClr val="bg1">
                  <a:lumMod val="85000"/>
                </a:schemeClr>
              </a:solidFill>
            </a:endParaRPr>
          </a:p>
        </p:txBody>
      </p:sp>
      <p:pic>
        <p:nvPicPr>
          <p:cNvPr id="6" name="Content Placeholder 11" descr="GE_geotaso_no2_scd_20140802AM.jpg"/>
          <p:cNvPicPr>
            <a:picLocks noChangeAspect="1"/>
          </p:cNvPicPr>
          <p:nvPr/>
        </p:nvPicPr>
        <p:blipFill>
          <a:blip r:embed="rId3">
            <a:extLst>
              <a:ext uri="{28A0092B-C50C-407E-A947-70E740481C1C}">
                <a14:useLocalDpi xmlns:a14="http://schemas.microsoft.com/office/drawing/2010/main" val="0"/>
              </a:ext>
            </a:extLst>
          </a:blip>
          <a:srcRect t="536" b="536"/>
          <a:stretch>
            <a:fillRect/>
          </a:stretch>
        </p:blipFill>
        <p:spPr>
          <a:xfrm>
            <a:off x="1052657" y="1563469"/>
            <a:ext cx="6584137" cy="4572000"/>
          </a:xfrm>
          <a:prstGeom prst="rect">
            <a:avLst/>
          </a:prstGeom>
        </p:spPr>
      </p:pic>
      <p:sp>
        <p:nvSpPr>
          <p:cNvPr id="7" name="Rectangle 6"/>
          <p:cNvSpPr/>
          <p:nvPr/>
        </p:nvSpPr>
        <p:spPr>
          <a:xfrm>
            <a:off x="692728" y="1062290"/>
            <a:ext cx="7432514" cy="461665"/>
          </a:xfrm>
          <a:prstGeom prst="rect">
            <a:avLst/>
          </a:prstGeom>
        </p:spPr>
        <p:txBody>
          <a:bodyPr wrap="square">
            <a:spAutoFit/>
          </a:bodyPr>
          <a:lstStyle/>
          <a:p>
            <a:r>
              <a:rPr lang="en-US" altLang="ja-JP" sz="2400" b="1" dirty="0"/>
              <a:t>GeoTASO NO</a:t>
            </a:r>
            <a:r>
              <a:rPr lang="en-US" altLang="ja-JP" sz="2400" b="1" baseline="-25000" dirty="0"/>
              <a:t>2</a:t>
            </a:r>
            <a:r>
              <a:rPr lang="en-US" altLang="ja-JP" sz="2400" b="1" dirty="0"/>
              <a:t> Slant Column, 02 August </a:t>
            </a:r>
            <a:r>
              <a:rPr lang="en-US" altLang="ja-JP" sz="2400" b="1" dirty="0" smtClean="0"/>
              <a:t>2014 </a:t>
            </a:r>
            <a:r>
              <a:rPr lang="en-US" altLang="ja-JP" sz="2400" b="1" dirty="0" smtClean="0">
                <a:solidFill>
                  <a:srgbClr val="008000"/>
                </a:solidFill>
              </a:rPr>
              <a:t>Morning</a:t>
            </a:r>
            <a:endParaRPr lang="ja-JP" altLang="en-US" sz="2400" b="1" dirty="0">
              <a:solidFill>
                <a:srgbClr val="008000"/>
              </a:solidFill>
            </a:endParaRPr>
          </a:p>
        </p:txBody>
      </p:sp>
      <p:pic>
        <p:nvPicPr>
          <p:cNvPr id="8" name="Picture 7" descr="no2_legend-0.5to2e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090" y="1993573"/>
            <a:ext cx="1146046" cy="4178295"/>
          </a:xfrm>
          <a:prstGeom prst="rect">
            <a:avLst/>
          </a:prstGeom>
        </p:spPr>
      </p:pic>
      <p:sp>
        <p:nvSpPr>
          <p:cNvPr id="9" name="TextBox 8"/>
          <p:cNvSpPr txBox="1"/>
          <p:nvPr/>
        </p:nvSpPr>
        <p:spPr>
          <a:xfrm>
            <a:off x="6836457" y="6172200"/>
            <a:ext cx="2019854" cy="707886"/>
          </a:xfrm>
          <a:prstGeom prst="rect">
            <a:avLst/>
          </a:prstGeom>
          <a:noFill/>
        </p:spPr>
        <p:txBody>
          <a:bodyPr wrap="none" rtlCol="0">
            <a:spAutoFit/>
          </a:bodyPr>
          <a:lstStyle/>
          <a:p>
            <a:r>
              <a:rPr kumimoji="1" lang="en-US" altLang="ja-JP" sz="2000" b="1" dirty="0" smtClean="0"/>
              <a:t>Preliminary data,</a:t>
            </a:r>
          </a:p>
          <a:p>
            <a:r>
              <a:rPr kumimoji="1" lang="en-US" altLang="ja-JP" sz="2000" b="1" dirty="0" smtClean="0"/>
              <a:t>C. Nowlan, SAO</a:t>
            </a:r>
            <a:endParaRPr kumimoji="1" lang="ja-JP" altLang="en-US" sz="2000" b="1" dirty="0"/>
          </a:p>
        </p:txBody>
      </p:sp>
      <p:sp>
        <p:nvSpPr>
          <p:cNvPr id="10" name="TextBox 9"/>
          <p:cNvSpPr txBox="1"/>
          <p:nvPr/>
        </p:nvSpPr>
        <p:spPr>
          <a:xfrm>
            <a:off x="76200" y="6089289"/>
            <a:ext cx="2106391" cy="646331"/>
          </a:xfrm>
          <a:prstGeom prst="rect">
            <a:avLst/>
          </a:prstGeom>
          <a:noFill/>
        </p:spPr>
        <p:txBody>
          <a:bodyPr wrap="none" rtlCol="0">
            <a:spAutoFit/>
          </a:bodyPr>
          <a:lstStyle/>
          <a:p>
            <a:r>
              <a:rPr kumimoji="1" lang="en-US" altLang="ja-JP" dirty="0" smtClean="0"/>
              <a:t>Co-added to approx. </a:t>
            </a:r>
            <a:br>
              <a:rPr kumimoji="1" lang="en-US" altLang="ja-JP" dirty="0" smtClean="0"/>
            </a:br>
            <a:r>
              <a:rPr kumimoji="1" lang="en-US" altLang="ja-JP" dirty="0" smtClean="0"/>
              <a:t>500m x 450m</a:t>
            </a:r>
            <a:endParaRPr kumimoji="1" lang="ja-JP" altLang="en-US" dirty="0"/>
          </a:p>
        </p:txBody>
      </p:sp>
      <p:sp>
        <p:nvSpPr>
          <p:cNvPr id="11" name="TextBox 10"/>
          <p:cNvSpPr txBox="1"/>
          <p:nvPr/>
        </p:nvSpPr>
        <p:spPr>
          <a:xfrm>
            <a:off x="2133600" y="6172200"/>
            <a:ext cx="4800600" cy="523220"/>
          </a:xfrm>
          <a:prstGeom prst="rect">
            <a:avLst/>
          </a:prstGeom>
          <a:noFill/>
        </p:spPr>
        <p:txBody>
          <a:bodyPr wrap="square" rtlCol="0">
            <a:spAutoFit/>
          </a:bodyPr>
          <a:lstStyle/>
          <a:p>
            <a:pPr algn="ctr"/>
            <a:r>
              <a:rPr kumimoji="1" lang="en-US" altLang="ja-JP" sz="2800" b="1" dirty="0" smtClean="0">
                <a:solidFill>
                  <a:srgbClr val="008000"/>
                </a:solidFill>
              </a:rPr>
              <a:t>Morning</a:t>
            </a:r>
            <a:r>
              <a:rPr kumimoji="1" lang="en-US" altLang="ja-JP" sz="2800" b="1" dirty="0" smtClean="0"/>
              <a:t> vs. Afternoon</a:t>
            </a:r>
            <a:endParaRPr kumimoji="1" lang="ja-JP" altLang="en-US" sz="2800" b="1" dirty="0"/>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465296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8814" y="19723"/>
            <a:ext cx="5972807" cy="961490"/>
          </a:xfrm>
        </p:spPr>
        <p:txBody>
          <a:bodyPr anchor="ctr"/>
          <a:lstStyle/>
          <a:p>
            <a:r>
              <a:rPr lang="en-US" b="1" dirty="0" smtClean="0">
                <a:solidFill>
                  <a:schemeClr val="bg1">
                    <a:lumMod val="85000"/>
                  </a:schemeClr>
                </a:solidFill>
              </a:rPr>
              <a:t>TEMPO footprint (GEO at 100º W)</a:t>
            </a:r>
            <a:endParaRPr lang="en-US" dirty="0">
              <a:solidFill>
                <a:schemeClr val="bg1">
                  <a:lumMod val="85000"/>
                </a:schemeClr>
              </a:solidFill>
            </a:endParaRPr>
          </a:p>
        </p:txBody>
      </p:sp>
      <p:pic>
        <p:nvPicPr>
          <p:cNvPr id="13" name="Picture 12" descr="TEMPO_footprint_size_100W.png"/>
          <p:cNvPicPr>
            <a:picLocks noChangeAspect="1"/>
          </p:cNvPicPr>
          <p:nvPr/>
        </p:nvPicPr>
        <p:blipFill>
          <a:blip r:embed="rId3"/>
          <a:srcRect l="13016" t="20556" r="1400" b="11667"/>
          <a:stretch>
            <a:fillRect/>
          </a:stretch>
        </p:blipFill>
        <p:spPr>
          <a:xfrm>
            <a:off x="195660" y="1185334"/>
            <a:ext cx="4240337" cy="5318692"/>
          </a:xfrm>
          <a:prstGeom prst="rect">
            <a:avLst/>
          </a:prstGeom>
        </p:spPr>
      </p:pic>
      <p:sp>
        <p:nvSpPr>
          <p:cNvPr id="9" name="Rectangle 8"/>
          <p:cNvSpPr/>
          <p:nvPr/>
        </p:nvSpPr>
        <p:spPr>
          <a:xfrm>
            <a:off x="4432300" y="5899090"/>
            <a:ext cx="4628631" cy="769441"/>
          </a:xfrm>
          <a:prstGeom prst="rect">
            <a:avLst/>
          </a:prstGeom>
        </p:spPr>
        <p:txBody>
          <a:bodyPr wrap="square">
            <a:spAutoFit/>
          </a:bodyPr>
          <a:lstStyle/>
          <a:p>
            <a:pPr defTabSz="914400" fontAlgn="base">
              <a:spcAft>
                <a:spcPct val="0"/>
              </a:spcAft>
            </a:pPr>
            <a:r>
              <a:rPr lang="en-US" sz="2200" b="1" dirty="0" smtClean="0">
                <a:solidFill>
                  <a:srgbClr val="000090"/>
                </a:solidFill>
                <a:latin typeface="Arial"/>
                <a:cs typeface="Arial"/>
              </a:rPr>
              <a:t>For GEO at 80ºW, pixel size at 36.5ºN, 100ºW is 2.2 km × 5.2 km.</a:t>
            </a:r>
          </a:p>
        </p:txBody>
      </p:sp>
      <p:graphicFrame>
        <p:nvGraphicFramePr>
          <p:cNvPr id="10" name="Table 9"/>
          <p:cNvGraphicFramePr>
            <a:graphicFrameLocks noGrp="1"/>
          </p:cNvGraphicFramePr>
          <p:nvPr>
            <p:extLst>
              <p:ext uri="{D42A27DB-BD31-4B8C-83A1-F6EECF244321}">
                <p14:modId xmlns:p14="http://schemas.microsoft.com/office/powerpoint/2010/main" val="1786957127"/>
              </p:ext>
            </p:extLst>
          </p:nvPr>
        </p:nvGraphicFramePr>
        <p:xfrm>
          <a:off x="4557040" y="1506334"/>
          <a:ext cx="4558516" cy="4093211"/>
        </p:xfrm>
        <a:graphic>
          <a:graphicData uri="http://schemas.openxmlformats.org/drawingml/2006/table">
            <a:tbl>
              <a:tblPr firstRow="1" bandRow="1">
                <a:tableStyleId>{5C22544A-7EE6-4342-B048-85BDC9FD1C3A}</a:tableStyleId>
              </a:tblPr>
              <a:tblGrid>
                <a:gridCol w="2292101"/>
                <a:gridCol w="725737"/>
                <a:gridCol w="725736"/>
                <a:gridCol w="814942"/>
              </a:tblGrid>
              <a:tr h="527051">
                <a:tc>
                  <a:txBody>
                    <a:bodyPr/>
                    <a:lstStyle/>
                    <a:p>
                      <a:pPr algn="ctr"/>
                      <a:r>
                        <a:rPr lang="en-US" dirty="0" smtClean="0">
                          <a:solidFill>
                            <a:srgbClr val="000090"/>
                          </a:solidFill>
                          <a:latin typeface="Arial"/>
                          <a:cs typeface="Arial"/>
                        </a:rPr>
                        <a:t>Location</a:t>
                      </a:r>
                      <a:endParaRPr lang="en-US" dirty="0">
                        <a:solidFill>
                          <a:srgbClr val="000090"/>
                        </a:solidFill>
                        <a:latin typeface="Arial"/>
                        <a:cs typeface="Arial"/>
                      </a:endParaRPr>
                    </a:p>
                  </a:txBody>
                  <a:tcPr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N/S</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E/W</a:t>
                      </a:r>
                    </a:p>
                    <a:p>
                      <a:pPr algn="ctr"/>
                      <a:r>
                        <a:rPr lang="en-US" dirty="0" smtClean="0">
                          <a:solidFill>
                            <a:srgbClr val="000090"/>
                          </a:solidFill>
                          <a:latin typeface="Arial"/>
                          <a:cs typeface="Arial"/>
                        </a:rPr>
                        <a:t>(km)</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GSA</a:t>
                      </a:r>
                    </a:p>
                    <a:p>
                      <a:pPr algn="ctr"/>
                      <a:r>
                        <a:rPr lang="en-US" dirty="0" smtClean="0">
                          <a:solidFill>
                            <a:srgbClr val="000090"/>
                          </a:solidFill>
                          <a:latin typeface="Arial"/>
                          <a:cs typeface="Arial"/>
                        </a:rPr>
                        <a:t>(km</a:t>
                      </a:r>
                      <a:r>
                        <a:rPr lang="en-US" baseline="30000" dirty="0" smtClean="0">
                          <a:solidFill>
                            <a:srgbClr val="000090"/>
                          </a:solidFill>
                          <a:latin typeface="Arial"/>
                          <a:cs typeface="Arial"/>
                        </a:rPr>
                        <a:t>2</a:t>
                      </a:r>
                      <a:r>
                        <a:rPr lang="en-US" dirty="0" smtClean="0">
                          <a:solidFill>
                            <a:srgbClr val="000090"/>
                          </a:solidFill>
                          <a:latin typeface="Arial"/>
                          <a:cs typeface="Arial"/>
                        </a:rPr>
                        <a:t>)</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48429">
                <a:tc>
                  <a:txBody>
                    <a:bodyPr/>
                    <a:lstStyle/>
                    <a:p>
                      <a:r>
                        <a:rPr lang="en-US" dirty="0" smtClean="0">
                          <a:solidFill>
                            <a:srgbClr val="000090"/>
                          </a:solidFill>
                          <a:latin typeface="Arial"/>
                          <a:cs typeface="Arial"/>
                        </a:rPr>
                        <a:t>36.5</a:t>
                      </a:r>
                      <a:r>
                        <a:rPr lang="en-US" baseline="30000" dirty="0" smtClean="0">
                          <a:solidFill>
                            <a:srgbClr val="000090"/>
                          </a:solidFill>
                          <a:latin typeface="Arial"/>
                          <a:cs typeface="Arial"/>
                        </a:rPr>
                        <a:t>o</a:t>
                      </a:r>
                      <a:r>
                        <a:rPr lang="en-US" dirty="0" smtClean="0">
                          <a:solidFill>
                            <a:srgbClr val="000090"/>
                          </a:solidFill>
                          <a:latin typeface="Arial"/>
                          <a:cs typeface="Arial"/>
                        </a:rPr>
                        <a:t>N, 100</a:t>
                      </a:r>
                      <a:r>
                        <a:rPr lang="en-US" baseline="30000" dirty="0" smtClean="0">
                          <a:solidFill>
                            <a:srgbClr val="000090"/>
                          </a:solidFill>
                          <a:latin typeface="Arial"/>
                          <a:cs typeface="Arial"/>
                        </a:rPr>
                        <a:t>o</a:t>
                      </a:r>
                      <a:r>
                        <a:rPr lang="en-US" dirty="0" smtClean="0">
                          <a:solidFill>
                            <a:srgbClr val="000090"/>
                          </a:solidFill>
                          <a:latin typeface="Arial"/>
                          <a:cs typeface="Arial"/>
                        </a:rPr>
                        <a:t>W</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2.11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4.65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9.8</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322876">
                <a:tc>
                  <a:txBody>
                    <a:bodyPr/>
                    <a:lstStyle/>
                    <a:p>
                      <a:r>
                        <a:rPr lang="en-US" dirty="0" smtClean="0">
                          <a:solidFill>
                            <a:srgbClr val="000090"/>
                          </a:solidFill>
                          <a:latin typeface="Arial"/>
                          <a:cs typeface="Arial"/>
                        </a:rPr>
                        <a:t>Washington,</a:t>
                      </a:r>
                      <a:r>
                        <a:rPr lang="en-US" baseline="0" dirty="0" smtClean="0">
                          <a:solidFill>
                            <a:srgbClr val="000090"/>
                          </a:solidFill>
                          <a:latin typeface="Arial"/>
                          <a:cs typeface="Arial"/>
                        </a:rPr>
                        <a:t> DC</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2.37</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5.36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11.9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Seattle</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2.99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5.46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14.9</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Los Angeles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2.09</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10.2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Boston</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2.71</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14.1</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Miami</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1.83</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Mexico City</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1.65</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4.54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7.5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285982">
                <a:tc>
                  <a:txBody>
                    <a:bodyPr/>
                    <a:lstStyle/>
                    <a:p>
                      <a:r>
                        <a:rPr lang="en-US" dirty="0" smtClean="0">
                          <a:solidFill>
                            <a:srgbClr val="000090"/>
                          </a:solidFill>
                          <a:latin typeface="Arial"/>
                          <a:cs typeface="Arial"/>
                        </a:rPr>
                        <a:t>Canadian tar sands</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smtClean="0">
                          <a:solidFill>
                            <a:srgbClr val="000090"/>
                          </a:solidFill>
                          <a:latin typeface="Arial"/>
                          <a:cs typeface="Arial"/>
                        </a:rPr>
                        <a:t>3.94</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5.05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latin typeface="Arial"/>
                          <a:cs typeface="Arial"/>
                        </a:rPr>
                        <a:t>19.2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r>
              <a:tr h="527051">
                <a:tc gridSpan="4">
                  <a:txBody>
                    <a:bodyPr/>
                    <a:lstStyle/>
                    <a:p>
                      <a:r>
                        <a:rPr lang="en-US" b="1" dirty="0" smtClean="0">
                          <a:solidFill>
                            <a:srgbClr val="000090"/>
                          </a:solidFill>
                          <a:latin typeface="Arial"/>
                          <a:cs typeface="Arial"/>
                        </a:rPr>
                        <a:t>Assumes</a:t>
                      </a:r>
                      <a:r>
                        <a:rPr lang="en-US" b="1" baseline="0" dirty="0" smtClean="0">
                          <a:solidFill>
                            <a:srgbClr val="000090"/>
                          </a:solidFill>
                          <a:latin typeface="Arial"/>
                          <a:cs typeface="Arial"/>
                        </a:rPr>
                        <a:t> 2000 N/S pixels</a:t>
                      </a:r>
                      <a:endParaRPr lang="en-US" b="1" dirty="0">
                        <a:solidFill>
                          <a:srgbClr val="000090"/>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r>
            </a:tbl>
          </a:graphicData>
        </a:graphic>
      </p:graphicFrame>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20</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11799045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TEMPO baseline products</a:t>
            </a:r>
            <a:endParaRPr lang="en-US" sz="3200" dirty="0">
              <a:solidFill>
                <a:schemeClr val="bg1">
                  <a:lumMod val="85000"/>
                </a:schemeClr>
              </a:solidFill>
            </a:endParaRPr>
          </a:p>
        </p:txBody>
      </p:sp>
      <p:pic>
        <p:nvPicPr>
          <p:cNvPr id="7" name="Picture 6" descr="Pages from TEMPO_NSPIRES_12-EVI1 12-0007_Final.png"/>
          <p:cNvPicPr>
            <a:picLocks noChangeAspect="1"/>
          </p:cNvPicPr>
          <p:nvPr/>
        </p:nvPicPr>
        <p:blipFill rotWithShape="1">
          <a:blip r:embed="rId3">
            <a:extLst>
              <a:ext uri="{28A0092B-C50C-407E-A947-70E740481C1C}">
                <a14:useLocalDpi xmlns:a14="http://schemas.microsoft.com/office/drawing/2010/main" val="0"/>
              </a:ext>
            </a:extLst>
          </a:blip>
          <a:srcRect l="49740" t="11164" r="9646" b="48051"/>
          <a:stretch/>
        </p:blipFill>
        <p:spPr>
          <a:xfrm>
            <a:off x="4690635" y="1092502"/>
            <a:ext cx="4444899" cy="5776287"/>
          </a:xfrm>
          <a:prstGeom prst="rect">
            <a:avLst/>
          </a:prstGeom>
        </p:spPr>
      </p:pic>
      <p:sp>
        <p:nvSpPr>
          <p:cNvPr id="3" name="TextBox 2"/>
          <p:cNvSpPr txBox="1"/>
          <p:nvPr/>
        </p:nvSpPr>
        <p:spPr>
          <a:xfrm>
            <a:off x="22416" y="1116322"/>
            <a:ext cx="3968490" cy="5693867"/>
          </a:xfrm>
          <a:prstGeom prst="rect">
            <a:avLst/>
          </a:prstGeom>
          <a:noFill/>
        </p:spPr>
        <p:txBody>
          <a:bodyPr wrap="square" rtlCol="0">
            <a:spAutoFit/>
          </a:bodyPr>
          <a:lstStyle/>
          <a:p>
            <a:r>
              <a:rPr lang="en-US" sz="2800" dirty="0" smtClean="0">
                <a:solidFill>
                  <a:srgbClr val="000090"/>
                </a:solidFill>
                <a:latin typeface="Arial"/>
                <a:cs typeface="Arial"/>
              </a:rPr>
              <a:t>TEMPO has a minimally-redundant measurement set</a:t>
            </a:r>
            <a:r>
              <a:rPr lang="en-US" sz="2800" dirty="0">
                <a:solidFill>
                  <a:srgbClr val="000090"/>
                </a:solidFill>
                <a:latin typeface="Arial"/>
                <a:cs typeface="Arial"/>
              </a:rPr>
              <a:t> </a:t>
            </a:r>
            <a:r>
              <a:rPr lang="en-US" sz="2800" dirty="0" smtClean="0">
                <a:solidFill>
                  <a:srgbClr val="000090"/>
                </a:solidFill>
                <a:latin typeface="Arial"/>
                <a:cs typeface="Arial"/>
              </a:rPr>
              <a:t>for air quality.</a:t>
            </a:r>
          </a:p>
          <a:p>
            <a:endParaRPr lang="en-US" sz="2800" dirty="0">
              <a:solidFill>
                <a:srgbClr val="000090"/>
              </a:solidFill>
              <a:latin typeface="Arial"/>
              <a:cs typeface="Arial"/>
            </a:endParaRPr>
          </a:p>
          <a:p>
            <a:r>
              <a:rPr lang="en-US" sz="2800" dirty="0" smtClean="0">
                <a:solidFill>
                  <a:srgbClr val="000090"/>
                </a:solidFill>
                <a:latin typeface="Arial"/>
                <a:cs typeface="Arial"/>
              </a:rPr>
              <a:t>Near-real time products will allow for pollution alerts, chemical weather, app-based local air quality.</a:t>
            </a:r>
          </a:p>
          <a:p>
            <a:endParaRPr lang="en-US" sz="2800" dirty="0">
              <a:solidFill>
                <a:srgbClr val="000090"/>
              </a:solidFill>
              <a:latin typeface="Arial"/>
              <a:cs typeface="Arial"/>
            </a:endParaRPr>
          </a:p>
          <a:p>
            <a:r>
              <a:rPr lang="en-US" sz="2800" dirty="0" smtClean="0">
                <a:solidFill>
                  <a:srgbClr val="000090"/>
                </a:solidFill>
                <a:latin typeface="Arial"/>
                <a:cs typeface="Arial"/>
              </a:rPr>
              <a:t>Revised PLRA has O</a:t>
            </a:r>
            <a:r>
              <a:rPr lang="en-US" sz="2800" baseline="-25000" dirty="0" smtClean="0">
                <a:solidFill>
                  <a:srgbClr val="000090"/>
                </a:solidFill>
                <a:latin typeface="Arial"/>
                <a:cs typeface="Arial"/>
              </a:rPr>
              <a:t>3</a:t>
            </a:r>
            <a:r>
              <a:rPr lang="en-US" sz="2800" dirty="0" smtClean="0">
                <a:solidFill>
                  <a:srgbClr val="000090"/>
                </a:solidFill>
                <a:latin typeface="Arial"/>
                <a:cs typeface="Arial"/>
              </a:rPr>
              <a:t>, NO</a:t>
            </a:r>
            <a:r>
              <a:rPr lang="en-US" sz="2800" baseline="-25000" dirty="0" smtClean="0">
                <a:solidFill>
                  <a:srgbClr val="000090"/>
                </a:solidFill>
                <a:latin typeface="Arial"/>
                <a:cs typeface="Arial"/>
              </a:rPr>
              <a:t>2</a:t>
            </a:r>
            <a:r>
              <a:rPr lang="en-US" sz="2800" dirty="0" smtClean="0">
                <a:solidFill>
                  <a:srgbClr val="000090"/>
                </a:solidFill>
                <a:latin typeface="Arial"/>
                <a:cs typeface="Arial"/>
              </a:rPr>
              <a:t>, H</a:t>
            </a:r>
            <a:r>
              <a:rPr lang="en-US" sz="2800" baseline="-25000" dirty="0" smtClean="0">
                <a:solidFill>
                  <a:srgbClr val="000090"/>
                </a:solidFill>
                <a:latin typeface="Arial"/>
                <a:cs typeface="Arial"/>
              </a:rPr>
              <a:t>2</a:t>
            </a:r>
            <a:r>
              <a:rPr lang="en-US" sz="2800" dirty="0" smtClean="0">
                <a:solidFill>
                  <a:srgbClr val="000090"/>
                </a:solidFill>
                <a:latin typeface="Arial"/>
                <a:cs typeface="Arial"/>
              </a:rPr>
              <a:t>CO as baseline</a:t>
            </a: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21</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216169225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Bay Area coverage</a:t>
            </a:r>
            <a:endParaRPr lang="en-US" sz="3200" dirty="0">
              <a:solidFill>
                <a:schemeClr val="bg1">
                  <a:lumMod val="85000"/>
                </a:schemeClr>
              </a:solidFill>
            </a:endParaRPr>
          </a:p>
        </p:txBody>
      </p:sp>
      <p:pic>
        <p:nvPicPr>
          <p:cNvPr id="10" name="Picture 9" descr="Screen Shot 2014-12-12 at 4.15.12 PM.png"/>
          <p:cNvPicPr>
            <a:picLocks noChangeAspect="1"/>
          </p:cNvPicPr>
          <p:nvPr/>
        </p:nvPicPr>
        <p:blipFill rotWithShape="1">
          <a:blip r:embed="rId3">
            <a:extLst>
              <a:ext uri="{28A0092B-C50C-407E-A947-70E740481C1C}">
                <a14:useLocalDpi xmlns:a14="http://schemas.microsoft.com/office/drawing/2010/main" val="0"/>
              </a:ext>
            </a:extLst>
          </a:blip>
          <a:srcRect b="6142"/>
          <a:stretch/>
        </p:blipFill>
        <p:spPr>
          <a:xfrm>
            <a:off x="0" y="1040008"/>
            <a:ext cx="9144000" cy="5583546"/>
          </a:xfrm>
          <a:prstGeom prst="rect">
            <a:avLst/>
          </a:prstGeom>
        </p:spPr>
      </p:pic>
      <p:sp>
        <p:nvSpPr>
          <p:cNvPr id="11" name="TextBox 10"/>
          <p:cNvSpPr txBox="1"/>
          <p:nvPr/>
        </p:nvSpPr>
        <p:spPr>
          <a:xfrm rot="18960000">
            <a:off x="1724319" y="3194559"/>
            <a:ext cx="5885846" cy="1323439"/>
          </a:xfrm>
          <a:prstGeom prst="rect">
            <a:avLst/>
          </a:prstGeom>
          <a:noFill/>
        </p:spPr>
        <p:txBody>
          <a:bodyPr wrap="none" rtlCol="0">
            <a:spAutoFit/>
          </a:bodyPr>
          <a:lstStyle/>
          <a:p>
            <a:r>
              <a:rPr lang="en-US" sz="8000" b="1" dirty="0" smtClean="0">
                <a:solidFill>
                  <a:srgbClr val="FFFF00"/>
                </a:solidFill>
                <a:latin typeface="Arial"/>
                <a:cs typeface="Arial"/>
              </a:rPr>
              <a:t>Every hour!</a:t>
            </a:r>
            <a:endParaRPr lang="en-US" sz="8000" b="1" dirty="0">
              <a:solidFill>
                <a:srgbClr val="FFFF00"/>
              </a:solidFill>
              <a:latin typeface="Arial"/>
              <a:cs typeface="Arial"/>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22</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2110762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smtClean="0">
                <a:solidFill>
                  <a:schemeClr val="bg1">
                    <a:lumMod val="85000"/>
                  </a:schemeClr>
                </a:solidFill>
              </a:rPr>
              <a:t>Mexico City coverage</a:t>
            </a:r>
            <a:endParaRPr lang="en-US" sz="3200" dirty="0">
              <a:solidFill>
                <a:schemeClr val="bg1">
                  <a:lumMod val="85000"/>
                </a:schemeClr>
              </a:solidFill>
            </a:endParaRPr>
          </a:p>
        </p:txBody>
      </p:sp>
      <p:pic>
        <p:nvPicPr>
          <p:cNvPr id="12" name="Picture 11" descr="mexi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 y="1023990"/>
            <a:ext cx="9462008" cy="5905246"/>
          </a:xfrm>
          <a:prstGeom prst="rect">
            <a:avLst/>
          </a:prstGeom>
        </p:spPr>
      </p:pic>
      <p:pic>
        <p:nvPicPr>
          <p:cNvPr id="13" name="Picture 12" descr="bigred.png"/>
          <p:cNvPicPr>
            <a:picLocks/>
          </p:cNvPicPr>
          <p:nvPr/>
        </p:nvPicPr>
        <p:blipFill rotWithShape="1">
          <a:blip r:embed="rId4">
            <a:extLst>
              <a:ext uri="{28A0092B-C50C-407E-A947-70E740481C1C}">
                <a14:useLocalDpi xmlns:a14="http://schemas.microsoft.com/office/drawing/2010/main" val="0"/>
              </a:ext>
            </a:extLst>
          </a:blip>
          <a:srcRect l="50" t="10384" r="186" b="2368"/>
          <a:stretch/>
        </p:blipFill>
        <p:spPr>
          <a:xfrm>
            <a:off x="0" y="1023990"/>
            <a:ext cx="9060930" cy="5905246"/>
          </a:xfrm>
          <a:prstGeom prst="rect">
            <a:avLst/>
          </a:prstGeom>
        </p:spPr>
      </p:pic>
      <p:sp>
        <p:nvSpPr>
          <p:cNvPr id="14" name="TextBox 13"/>
          <p:cNvSpPr txBox="1"/>
          <p:nvPr/>
        </p:nvSpPr>
        <p:spPr>
          <a:xfrm rot="18960000">
            <a:off x="1724820" y="3194559"/>
            <a:ext cx="5884844" cy="1323439"/>
          </a:xfrm>
          <a:prstGeom prst="rect">
            <a:avLst/>
          </a:prstGeom>
          <a:noFill/>
        </p:spPr>
        <p:txBody>
          <a:bodyPr wrap="none" rtlCol="0">
            <a:spAutoFit/>
          </a:bodyPr>
          <a:lstStyle/>
          <a:p>
            <a:r>
              <a:rPr lang="en-US" sz="8000" b="1" dirty="0" smtClean="0">
                <a:solidFill>
                  <a:srgbClr val="FFFF00"/>
                </a:solidFill>
                <a:latin typeface="Arial"/>
                <a:cs typeface="Arial"/>
              </a:rPr>
              <a:t>¡</a:t>
            </a:r>
            <a:r>
              <a:rPr lang="en-US" sz="8000" b="1" dirty="0">
                <a:solidFill>
                  <a:srgbClr val="FFFF00"/>
                </a:solidFill>
                <a:latin typeface="Arial"/>
                <a:cs typeface="Arial"/>
              </a:rPr>
              <a:t>C</a:t>
            </a:r>
            <a:r>
              <a:rPr lang="en-US" sz="8000" b="1" dirty="0" smtClean="0">
                <a:solidFill>
                  <a:srgbClr val="FFFF00"/>
                </a:solidFill>
                <a:latin typeface="Arial"/>
                <a:cs typeface="Arial"/>
              </a:rPr>
              <a:t>ada hora!</a:t>
            </a:r>
            <a:endParaRPr lang="en-US" sz="8000" b="1" dirty="0">
              <a:solidFill>
                <a:srgbClr val="FFFF00"/>
              </a:solidFill>
              <a:latin typeface="Arial"/>
              <a:cs typeface="Arial"/>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23</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262278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333" y="13818"/>
            <a:ext cx="6885432" cy="960120"/>
          </a:xfrm>
        </p:spPr>
        <p:txBody>
          <a:bodyPr anchor="ctr"/>
          <a:lstStyle/>
          <a:p>
            <a:r>
              <a:rPr lang="en-US" sz="3600" dirty="0" smtClean="0">
                <a:solidFill>
                  <a:schemeClr val="bg1">
                    <a:lumMod val="85000"/>
                  </a:schemeClr>
                </a:solidFill>
              </a:rPr>
              <a:t>Global </a:t>
            </a:r>
            <a:r>
              <a:rPr lang="en-US" sz="3600" dirty="0" smtClean="0">
                <a:solidFill>
                  <a:schemeClr val="bg1">
                    <a:lumMod val="85000"/>
                  </a:schemeClr>
                </a:solidFill>
              </a:rPr>
              <a:t>pollution</a:t>
            </a:r>
            <a:br>
              <a:rPr lang="en-US" sz="3600" dirty="0" smtClean="0">
                <a:solidFill>
                  <a:schemeClr val="bg1">
                    <a:lumMod val="85000"/>
                  </a:schemeClr>
                </a:solidFill>
              </a:rPr>
            </a:br>
            <a:r>
              <a:rPr lang="en-US" sz="3600" dirty="0" smtClean="0">
                <a:solidFill>
                  <a:schemeClr val="bg1">
                    <a:lumMod val="85000"/>
                  </a:schemeClr>
                </a:solidFill>
              </a:rPr>
              <a:t>monitoring constellation</a:t>
            </a:r>
            <a:endParaRPr lang="en-US" sz="3600" dirty="0">
              <a:solidFill>
                <a:schemeClr val="bg1">
                  <a:lumMod val="85000"/>
                </a:schemeClr>
              </a:solidFill>
            </a:endParaRPr>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2" name="Slide Number Placeholder 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24</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da-DK" smtClean="0">
                <a:solidFill>
                  <a:prstClr val="black">
                    <a:tint val="75000"/>
                  </a:prstClr>
                </a:solidFill>
                <a:latin typeface="Calibri"/>
              </a:rPr>
              <a:t>ACC-11</a:t>
            </a:r>
            <a:endParaRPr lang="en-US" dirty="0">
              <a:solidFill>
                <a:prstClr val="black">
                  <a:tint val="75000"/>
                </a:prstClr>
              </a:solidFill>
              <a:latin typeface="Calibri"/>
            </a:endParaRPr>
          </a:p>
        </p:txBody>
      </p:sp>
      <p:grpSp>
        <p:nvGrpSpPr>
          <p:cNvPr id="30" name="Group 2"/>
          <p:cNvGrpSpPr>
            <a:grpSpLocks/>
          </p:cNvGrpSpPr>
          <p:nvPr/>
        </p:nvGrpSpPr>
        <p:grpSpPr bwMode="auto">
          <a:xfrm>
            <a:off x="212725" y="1026166"/>
            <a:ext cx="8688388" cy="4979987"/>
            <a:chOff x="213358" y="886968"/>
            <a:chExt cx="8687329" cy="4980432"/>
          </a:xfrm>
        </p:grpSpPr>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l="7175" t="9802" r="7201" b="4393"/>
            <a:stretch>
              <a:fillRect/>
            </a:stretch>
          </p:blipFill>
          <p:spPr bwMode="auto">
            <a:xfrm>
              <a:off x="213358" y="909192"/>
              <a:ext cx="8687329" cy="488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4384799" y="886968"/>
              <a:ext cx="1098416" cy="63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sp>
          <p:nvSpPr>
            <p:cNvPr id="33" name="Rectangle 32"/>
            <p:cNvSpPr/>
            <p:nvPr/>
          </p:nvSpPr>
          <p:spPr>
            <a:xfrm>
              <a:off x="749868" y="4419471"/>
              <a:ext cx="2095245" cy="646171"/>
            </a:xfrm>
            <a:prstGeom prst="rect">
              <a:avLst/>
            </a:prstGeom>
          </p:spPr>
          <p:txBody>
            <a:bodyPr lIns="91326" tIns="45664" rIns="91326" bIns="45664">
              <a:spAutoFit/>
            </a:bodyPr>
            <a:lstStyle/>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Sentinel-5P</a:t>
              </a:r>
            </a:p>
            <a:p>
              <a:pPr algn="ctr" defTabSz="456633">
                <a:defRPr/>
              </a:pPr>
              <a:r>
                <a:rPr lang="en-US" b="1" i="1" dirty="0" smtClean="0">
                  <a:solidFill>
                    <a:srgbClr val="FF3300"/>
                  </a:solidFill>
                  <a:effectLst>
                    <a:outerShdw blurRad="38100" dist="38100" dir="2700000" algn="tl">
                      <a:srgbClr val="000000"/>
                    </a:outerShdw>
                  </a:effectLst>
                  <a:latin typeface="Verdana"/>
                  <a:ea typeface="ＭＳ Ｐゴシック" charset="0"/>
                  <a:cs typeface="Verdana"/>
                </a:rPr>
                <a:t>(once </a:t>
              </a:r>
              <a:r>
                <a:rPr lang="en-US" b="1" i="1" dirty="0">
                  <a:solidFill>
                    <a:srgbClr val="FF3300"/>
                  </a:solidFill>
                  <a:effectLst>
                    <a:outerShdw blurRad="38100" dist="38100" dir="2700000" algn="tl">
                      <a:srgbClr val="000000"/>
                    </a:outerShdw>
                  </a:effectLst>
                  <a:latin typeface="Verdana"/>
                  <a:ea typeface="ＭＳ Ｐゴシック" charset="0"/>
                  <a:cs typeface="Verdana"/>
                </a:rPr>
                <a:t>per day)</a:t>
              </a:r>
              <a:endParaRPr lang="en-US" dirty="0">
                <a:solidFill>
                  <a:prstClr val="black"/>
                </a:solidFill>
                <a:latin typeface="Verdana"/>
                <a:ea typeface="ＭＳ Ｐゴシック" charset="0"/>
                <a:cs typeface="Verdana"/>
              </a:endParaRPr>
            </a:p>
          </p:txBody>
        </p:sp>
        <p:sp>
          <p:nvSpPr>
            <p:cNvPr id="34" name="직사각형 10"/>
            <p:cNvSpPr/>
            <p:nvPr/>
          </p:nvSpPr>
          <p:spPr bwMode="auto">
            <a:xfrm>
              <a:off x="1786379" y="1142578"/>
              <a:ext cx="1925402" cy="1590817"/>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b="1" i="1">
                <a:solidFill>
                  <a:srgbClr val="FF3300"/>
                </a:solidFill>
                <a:effectLst>
                  <a:outerShdw blurRad="38100" dist="38100" dir="2700000" algn="tl">
                    <a:srgbClr val="000000"/>
                  </a:outerShdw>
                </a:effectLst>
                <a:latin typeface="맑은 고딕" charset="0"/>
                <a:ea typeface="ＭＳ Ｐゴシック" charset="0"/>
                <a:cs typeface="맑은 고딕" charset="0"/>
              </a:endParaRPr>
            </a:p>
          </p:txBody>
        </p:sp>
        <p:sp>
          <p:nvSpPr>
            <p:cNvPr id="35" name="직사각형 11"/>
            <p:cNvSpPr/>
            <p:nvPr/>
          </p:nvSpPr>
          <p:spPr bwMode="auto">
            <a:xfrm>
              <a:off x="4303847" y="1023505"/>
              <a:ext cx="1679370" cy="1232010"/>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6" name="직사각형 5"/>
            <p:cNvSpPr/>
            <p:nvPr/>
          </p:nvSpPr>
          <p:spPr bwMode="auto">
            <a:xfrm>
              <a:off x="6314964" y="1599819"/>
              <a:ext cx="1600005" cy="2057584"/>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7" name="Rectangle 36"/>
            <p:cNvSpPr/>
            <p:nvPr/>
          </p:nvSpPr>
          <p:spPr>
            <a:xfrm>
              <a:off x="2029237" y="1547014"/>
              <a:ext cx="1312703"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TEMPO</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8" name="Rectangle 37"/>
            <p:cNvSpPr/>
            <p:nvPr/>
          </p:nvSpPr>
          <p:spPr>
            <a:xfrm>
              <a:off x="4365752" y="1260653"/>
              <a:ext cx="1574608"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Sentinel-4</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9" name="Rectangle 38"/>
            <p:cNvSpPr/>
            <p:nvPr/>
          </p:nvSpPr>
          <p:spPr>
            <a:xfrm>
              <a:off x="6460996" y="1688585"/>
              <a:ext cx="1374607"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GEMS</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40" name="TextBox 15"/>
            <p:cNvSpPr txBox="1">
              <a:spLocks noChangeArrowheads="1"/>
            </p:cNvSpPr>
            <p:nvPr/>
          </p:nvSpPr>
          <p:spPr bwMode="auto">
            <a:xfrm>
              <a:off x="5633983" y="4639911"/>
              <a:ext cx="2240520" cy="52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6" tIns="45664" rIns="91326" bIns="4566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ja-JP" sz="1400" b="1" i="1" dirty="0" smtClean="0">
                  <a:solidFill>
                    <a:srgbClr val="FFFFFF"/>
                  </a:solidFill>
                  <a:latin typeface="Verdana" charset="0"/>
                </a:rPr>
                <a:t>Courtesy Jhoon Kim,</a:t>
              </a:r>
            </a:p>
            <a:p>
              <a:pPr defTabSz="914400" fontAlgn="base">
                <a:spcBef>
                  <a:spcPct val="0"/>
                </a:spcBef>
                <a:spcAft>
                  <a:spcPct val="0"/>
                </a:spcAft>
              </a:pPr>
              <a:r>
                <a:rPr lang="en-US" altLang="ja-JP" sz="1400" b="1" i="1" dirty="0" smtClean="0">
                  <a:solidFill>
                    <a:srgbClr val="FFFFFF"/>
                  </a:solidFill>
                  <a:latin typeface="Verdana" charset="0"/>
                </a:rPr>
                <a:t>Andreas Richter</a:t>
              </a:r>
            </a:p>
          </p:txBody>
        </p:sp>
        <p:sp>
          <p:nvSpPr>
            <p:cNvPr id="41" name="Rectangle 40"/>
            <p:cNvSpPr/>
            <p:nvPr/>
          </p:nvSpPr>
          <p:spPr>
            <a:xfrm>
              <a:off x="3962576" y="5486366"/>
              <a:ext cx="1600005" cy="3810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grpSp>
      <p:sp>
        <p:nvSpPr>
          <p:cNvPr id="42" name="TextBox 41"/>
          <p:cNvSpPr txBox="1"/>
          <p:nvPr/>
        </p:nvSpPr>
        <p:spPr>
          <a:xfrm>
            <a:off x="76200" y="5540375"/>
            <a:ext cx="8915400" cy="1092200"/>
          </a:xfrm>
          <a:prstGeom prst="rect">
            <a:avLst/>
          </a:prstGeom>
          <a:solidFill>
            <a:schemeClr val="bg1"/>
          </a:solidFill>
        </p:spPr>
        <p:txBody>
          <a:bodyPr lIns="182653" tIns="45664" rIns="182653" bIns="45664">
            <a:spAutoFit/>
          </a:bodyPr>
          <a:lstStyle/>
          <a:p>
            <a:pPr defTabSz="456633">
              <a:defRPr/>
            </a:pPr>
            <a:r>
              <a:rPr lang="en-US" sz="1600" b="1" dirty="0">
                <a:solidFill>
                  <a:prstClr val="black"/>
                </a:solidFill>
                <a:latin typeface="Arial"/>
                <a:ea typeface="ヒラギノ角ゴ Pro W3" charset="-128"/>
                <a:cs typeface="Arial"/>
              </a:rPr>
              <a:t>Policy-relevant science and environmental services enabled by common observations</a:t>
            </a:r>
          </a:p>
          <a:p>
            <a:pPr marL="347235" indent="-169655" defTabSz="456633">
              <a:buFont typeface="Arial"/>
              <a:buChar char="•"/>
              <a:defRPr/>
            </a:pPr>
            <a:r>
              <a:rPr lang="en-US" sz="1400" dirty="0">
                <a:solidFill>
                  <a:prstClr val="black"/>
                </a:solidFill>
                <a:latin typeface="Arial"/>
                <a:ea typeface="ヒラギノ角ゴ Pro W3" charset="-128"/>
                <a:cs typeface="Arial"/>
              </a:rPr>
              <a:t>Improved emissions, at common confidence levels, over industrialized Northern Hemisphere</a:t>
            </a:r>
          </a:p>
          <a:p>
            <a:pPr marL="347235" indent="-169655" defTabSz="456633">
              <a:buFont typeface="Arial"/>
              <a:buChar char="•"/>
              <a:defRPr/>
            </a:pPr>
            <a:r>
              <a:rPr lang="en-US" sz="1400" dirty="0">
                <a:solidFill>
                  <a:prstClr val="black"/>
                </a:solidFill>
                <a:latin typeface="Arial"/>
                <a:ea typeface="ヒラギノ角ゴ Pro W3" charset="-128"/>
                <a:cs typeface="Arial"/>
              </a:rPr>
              <a:t>Improved air quality forecasts and assimilation systems</a:t>
            </a:r>
          </a:p>
          <a:p>
            <a:pPr marL="347235" indent="-169655" defTabSz="456633">
              <a:buFont typeface="Arial"/>
              <a:buChar char="•"/>
              <a:defRPr/>
            </a:pPr>
            <a:r>
              <a:rPr lang="en-US" sz="1400" dirty="0">
                <a:solidFill>
                  <a:prstClr val="black"/>
                </a:solidFill>
                <a:latin typeface="Arial"/>
                <a:ea typeface="ヒラギノ角ゴ Pro W3" charset="-128"/>
                <a:cs typeface="Arial"/>
              </a:rPr>
              <a:t>Improved assessment, e.g., observations to support United Nations Convention on Long Range Transboundary Air Pollution</a:t>
            </a:r>
          </a:p>
        </p:txBody>
      </p:sp>
      <p:cxnSp>
        <p:nvCxnSpPr>
          <p:cNvPr id="7" name="Straight Arrow Connector 6"/>
          <p:cNvCxnSpPr/>
          <p:nvPr/>
        </p:nvCxnSpPr>
        <p:spPr>
          <a:xfrm>
            <a:off x="2161718" y="3609307"/>
            <a:ext cx="822960" cy="0"/>
          </a:xfrm>
          <a:prstGeom prst="straightConnector1">
            <a:avLst/>
          </a:prstGeom>
          <a:ln w="4445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4629887" y="3518601"/>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a:spLocks noChangeAspect="1"/>
          </p:cNvSpPr>
          <p:nvPr/>
        </p:nvSpPr>
        <p:spPr>
          <a:xfrm>
            <a:off x="7460013" y="3522113"/>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827065" y="3684720"/>
            <a:ext cx="1577171" cy="369332"/>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80-115°W</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7" name="TextBox 26"/>
          <p:cNvSpPr txBox="1"/>
          <p:nvPr/>
        </p:nvSpPr>
        <p:spPr>
          <a:xfrm>
            <a:off x="4478380" y="3762080"/>
            <a:ext cx="2047515"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0°</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2021+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
        <p:nvSpPr>
          <p:cNvPr id="28" name="TextBox 27"/>
          <p:cNvSpPr txBox="1"/>
          <p:nvPr/>
        </p:nvSpPr>
        <p:spPr>
          <a:xfrm>
            <a:off x="6938635" y="3774215"/>
            <a:ext cx="1847340" cy="646331"/>
          </a:xfrm>
          <a:prstGeom prst="rect">
            <a:avLst/>
          </a:prstGeom>
          <a:noFill/>
        </p:spPr>
        <p:txBody>
          <a:bodyPr wrap="none" rtlCol="0">
            <a:spAutoFit/>
          </a:bodyPr>
          <a:lstStyle/>
          <a:p>
            <a:r>
              <a:rPr lang="en-US" b="1" i="1" dirty="0" smtClean="0">
                <a:solidFill>
                  <a:srgbClr val="FF0000"/>
                </a:solidFill>
                <a:effectLst>
                  <a:outerShdw blurRad="50800" dist="38100" dir="2700000" algn="tl" rotWithShape="0">
                    <a:prstClr val="black">
                      <a:alpha val="40000"/>
                    </a:prstClr>
                  </a:outerShdw>
                </a:effectLst>
                <a:latin typeface="Verdana"/>
                <a:cs typeface="Verdana"/>
              </a:rPr>
              <a:t>128.2°E</a:t>
            </a:r>
          </a:p>
          <a:p>
            <a:r>
              <a:rPr lang="en-US" b="1" i="1" dirty="0" smtClean="0">
                <a:solidFill>
                  <a:srgbClr val="FF0000"/>
                </a:solidFill>
                <a:effectLst>
                  <a:outerShdw blurRad="50800" dist="38100" dir="2700000" algn="tl" rotWithShape="0">
                    <a:prstClr val="black">
                      <a:alpha val="40000"/>
                    </a:prstClr>
                  </a:outerShdw>
                </a:effectLst>
                <a:latin typeface="Verdana"/>
                <a:cs typeface="Verdana"/>
              </a:rPr>
              <a:t>2019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Tree>
    <p:extLst>
      <p:ext uri="{BB962C8B-B14F-4D97-AF65-F5344CB8AC3E}">
        <p14:creationId xmlns:p14="http://schemas.microsoft.com/office/powerpoint/2010/main" val="7705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dirty="0" smtClean="0">
                <a:solidFill>
                  <a:schemeClr val="bg1">
                    <a:lumMod val="85000"/>
                  </a:schemeClr>
                </a:solidFill>
              </a:rPr>
              <a:t>www.</a:t>
            </a:r>
            <a:r>
              <a:rPr lang="en-US" sz="4400" b="1" dirty="0" smtClean="0">
                <a:solidFill>
                  <a:schemeClr val="bg1">
                    <a:lumMod val="85000"/>
                  </a:schemeClr>
                </a:solidFill>
              </a:rPr>
              <a:t>epa</a:t>
            </a:r>
            <a:r>
              <a:rPr lang="en-US" sz="4400" dirty="0" smtClean="0">
                <a:solidFill>
                  <a:schemeClr val="bg1">
                    <a:lumMod val="85000"/>
                  </a:schemeClr>
                </a:solidFill>
              </a:rPr>
              <a:t>.gov</a:t>
            </a:r>
            <a:r>
              <a:rPr lang="en-US" sz="4400" dirty="0">
                <a:solidFill>
                  <a:schemeClr val="bg1">
                    <a:lumMod val="85000"/>
                  </a:schemeClr>
                </a:solidFill>
              </a:rPr>
              <a:t>/</a:t>
            </a:r>
            <a:r>
              <a:rPr lang="en-US" sz="4400" b="1" dirty="0" smtClean="0">
                <a:solidFill>
                  <a:schemeClr val="bg1">
                    <a:lumMod val="85000"/>
                  </a:schemeClr>
                </a:solidFill>
              </a:rPr>
              <a:t>rs</a:t>
            </a:r>
            <a:r>
              <a:rPr lang="en-US" sz="4400" dirty="0" smtClean="0">
                <a:solidFill>
                  <a:schemeClr val="bg1">
                    <a:lumMod val="85000"/>
                  </a:schemeClr>
                </a:solidFill>
              </a:rPr>
              <a:t>ig</a:t>
            </a:r>
            <a:endParaRPr lang="en-US" sz="4400" dirty="0">
              <a:solidFill>
                <a:schemeClr val="bg1">
                  <a:lumMod val="85000"/>
                </a:schemeClr>
              </a:solidFill>
            </a:endParaRPr>
          </a:p>
        </p:txBody>
      </p:sp>
      <p:pic>
        <p:nvPicPr>
          <p:cNvPr id="5" name="Picture 4" descr="Screen Shot 2014-06-05 at 2.4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634" y="2407758"/>
            <a:ext cx="6927330" cy="4071790"/>
          </a:xfrm>
          <a:prstGeom prst="rect">
            <a:avLst/>
          </a:prstGeom>
        </p:spPr>
      </p:pic>
      <p:sp>
        <p:nvSpPr>
          <p:cNvPr id="8" name="TextBox 7"/>
          <p:cNvSpPr txBox="1"/>
          <p:nvPr/>
        </p:nvSpPr>
        <p:spPr>
          <a:xfrm>
            <a:off x="0" y="1154228"/>
            <a:ext cx="9144000" cy="1200328"/>
          </a:xfrm>
          <a:prstGeom prst="rect">
            <a:avLst/>
          </a:prstGeom>
          <a:noFill/>
        </p:spPr>
        <p:txBody>
          <a:bodyPr wrap="square" rtlCol="0">
            <a:spAutoFit/>
          </a:bodyPr>
          <a:lstStyle/>
          <a:p>
            <a:r>
              <a:rPr lang="en-US" sz="2400" b="1" dirty="0" smtClean="0">
                <a:latin typeface="Arial"/>
                <a:cs typeface="Arial"/>
              </a:rPr>
              <a:t>TEMPO will use the EPA’s Remote Sensing Information Gateway (RSIG) for subsetting, visualization, and product distribution – </a:t>
            </a:r>
            <a:r>
              <a:rPr lang="en-US" sz="2400" b="1" i="1" dirty="0" smtClean="0">
                <a:latin typeface="Arial"/>
                <a:cs typeface="Arial"/>
              </a:rPr>
              <a:t>to make TEMPO YOUR instrument</a:t>
            </a: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25</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42924276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TEMPO s</a:t>
            </a:r>
            <a:r>
              <a:rPr lang="en-US" sz="4400" dirty="0" smtClean="0">
                <a:solidFill>
                  <a:schemeClr val="bg1">
                    <a:lumMod val="85000"/>
                  </a:schemeClr>
                </a:solidFill>
              </a:rPr>
              <a:t>ummary</a:t>
            </a:r>
            <a:endParaRPr lang="en-US" sz="4400" dirty="0">
              <a:solidFill>
                <a:schemeClr val="bg1">
                  <a:lumMod val="85000"/>
                </a:schemeClr>
              </a:solidFill>
            </a:endParaRPr>
          </a:p>
        </p:txBody>
      </p:sp>
      <p:sp>
        <p:nvSpPr>
          <p:cNvPr id="5" name="TextBox 4"/>
          <p:cNvSpPr txBox="1"/>
          <p:nvPr/>
        </p:nvSpPr>
        <p:spPr>
          <a:xfrm>
            <a:off x="130251" y="1186080"/>
            <a:ext cx="8840759" cy="5303902"/>
          </a:xfrm>
          <a:prstGeom prst="rect">
            <a:avLst/>
          </a:prstGeom>
          <a:noFill/>
        </p:spPr>
        <p:txBody>
          <a:bodyPr wrap="square" lIns="91326" tIns="45664" rIns="91326" bIns="45664" rtlCol="0">
            <a:spAutoFit/>
          </a:bodyPr>
          <a:lstStyle/>
          <a:p>
            <a:pPr marL="285404" indent="-285404" defTabSz="456633">
              <a:spcBef>
                <a:spcPts val="1200"/>
              </a:spcBef>
              <a:buFont typeface="Arial"/>
              <a:buChar char="•"/>
            </a:pPr>
            <a:r>
              <a:rPr lang="en-US" sz="2400" b="1" dirty="0" smtClean="0">
                <a:solidFill>
                  <a:srgbClr val="000090"/>
                </a:solidFill>
                <a:latin typeface="Arial"/>
                <a:ea typeface="ＭＳ Ｐゴシック" charset="0"/>
                <a:cs typeface="Arial"/>
              </a:rPr>
              <a:t>Currently on-schedule and on-budget</a:t>
            </a:r>
          </a:p>
          <a:p>
            <a:pPr marL="742037" lvl="1" indent="-285404" defTabSz="456633">
              <a:spcBef>
                <a:spcPts val="400"/>
              </a:spcBef>
              <a:buFont typeface="Arial"/>
              <a:buChar char="•"/>
            </a:pPr>
            <a:r>
              <a:rPr lang="en-US" sz="2000" b="1" dirty="0">
                <a:solidFill>
                  <a:srgbClr val="000090"/>
                </a:solidFill>
                <a:latin typeface="Arial"/>
                <a:ea typeface="ＭＳ Ｐゴシック" charset="0"/>
                <a:cs typeface="Arial"/>
              </a:rPr>
              <a:t>Passed System Requirements Review and Mission Definition Review in November 2013</a:t>
            </a:r>
          </a:p>
          <a:p>
            <a:pPr marL="742037" lvl="1" indent="-285404" defTabSz="456633">
              <a:spcBef>
                <a:spcPts val="400"/>
              </a:spcBef>
              <a:buFont typeface="Arial"/>
              <a:buChar char="•"/>
            </a:pPr>
            <a:r>
              <a:rPr lang="en-US" sz="2000" b="1" dirty="0">
                <a:solidFill>
                  <a:srgbClr val="000090"/>
                </a:solidFill>
                <a:latin typeface="Arial"/>
                <a:ea typeface="ＭＳ Ｐゴシック" charset="0"/>
                <a:cs typeface="Arial"/>
              </a:rPr>
              <a:t>Passed KDP-B April </a:t>
            </a:r>
            <a:r>
              <a:rPr lang="en-US" sz="2000" b="1" dirty="0" smtClean="0">
                <a:solidFill>
                  <a:srgbClr val="000090"/>
                </a:solidFill>
                <a:latin typeface="Arial"/>
                <a:ea typeface="ＭＳ Ｐゴシック" charset="0"/>
                <a:cs typeface="Arial"/>
              </a:rPr>
              <a:t>2014</a:t>
            </a:r>
          </a:p>
          <a:p>
            <a:pPr marL="742037" lvl="1" indent="-285404" defTabSz="456633">
              <a:spcBef>
                <a:spcPts val="400"/>
              </a:spcBef>
              <a:buFont typeface="Arial"/>
              <a:buChar char="•"/>
            </a:pPr>
            <a:r>
              <a:rPr lang="en-US" sz="2000" b="1" dirty="0">
                <a:solidFill>
                  <a:srgbClr val="000090"/>
                </a:solidFill>
                <a:latin typeface="Arial"/>
                <a:cs typeface="Arial"/>
              </a:rPr>
              <a:t>Most technical issues solved at the preliminary design level, following technical interchange meeting at Ball, April 2014</a:t>
            </a:r>
            <a:endParaRPr lang="en-US" sz="2000" b="1" dirty="0">
              <a:solidFill>
                <a:srgbClr val="000090"/>
              </a:solidFill>
              <a:latin typeface="Arial"/>
              <a:ea typeface="ＭＳ Ｐゴシック" charset="0"/>
              <a:cs typeface="Arial"/>
            </a:endParaRP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Passed PDR on July 31, 2014</a:t>
            </a:r>
          </a:p>
          <a:p>
            <a:pPr marL="742037" lvl="1" indent="-285404" defTabSz="456633">
              <a:spcBef>
                <a:spcPts val="400"/>
              </a:spcBef>
              <a:buFont typeface="Arial"/>
              <a:buChar char="•"/>
            </a:pPr>
            <a:r>
              <a:rPr lang="en-US" sz="2000" b="1" dirty="0" smtClean="0">
                <a:solidFill>
                  <a:srgbClr val="FF0000"/>
                </a:solidFill>
                <a:latin typeface="Arial"/>
                <a:ea typeface="ＭＳ Ｐゴシック" charset="0"/>
                <a:cs typeface="Arial"/>
              </a:rPr>
              <a:t>In</a:t>
            </a:r>
            <a:r>
              <a:rPr lang="en-US" sz="2000" b="1" dirty="0" smtClean="0">
                <a:solidFill>
                  <a:srgbClr val="FF0000"/>
                </a:solidFill>
                <a:latin typeface="Arial"/>
                <a:ea typeface="ＭＳ Ｐゴシック" charset="0"/>
                <a:cs typeface="Arial"/>
              </a:rPr>
              <a:t> </a:t>
            </a:r>
            <a:r>
              <a:rPr lang="en-US" sz="2000" b="1" dirty="0" smtClean="0">
                <a:solidFill>
                  <a:srgbClr val="FF0000"/>
                </a:solidFill>
                <a:latin typeface="Arial"/>
                <a:ea typeface="ＭＳ Ｐゴシック" charset="0"/>
                <a:cs typeface="Arial"/>
              </a:rPr>
              <a:t>Phase </a:t>
            </a:r>
            <a:r>
              <a:rPr lang="en-US" sz="2000" b="1" dirty="0" smtClean="0">
                <a:solidFill>
                  <a:srgbClr val="FF0000"/>
                </a:solidFill>
                <a:latin typeface="Arial"/>
                <a:ea typeface="ＭＳ Ｐゴシック" charset="0"/>
                <a:cs typeface="Arial"/>
              </a:rPr>
              <a:t>C: </a:t>
            </a:r>
            <a:r>
              <a:rPr lang="en-US" sz="2000" b="1" dirty="0" smtClean="0">
                <a:solidFill>
                  <a:srgbClr val="FF0000"/>
                </a:solidFill>
                <a:latin typeface="Arial"/>
                <a:ea typeface="ＭＳ Ｐゴシック" charset="0"/>
                <a:cs typeface="Arial"/>
              </a:rPr>
              <a:t>KDP-</a:t>
            </a:r>
            <a:r>
              <a:rPr lang="en-US" sz="2000" b="1" dirty="0" smtClean="0">
                <a:solidFill>
                  <a:srgbClr val="FF0000"/>
                </a:solidFill>
                <a:latin typeface="Arial"/>
                <a:ea typeface="ＭＳ Ｐゴシック" charset="0"/>
                <a:cs typeface="Arial"/>
              </a:rPr>
              <a:t>C April 10</a:t>
            </a:r>
            <a:r>
              <a:rPr lang="en-US" sz="2000" b="1" smtClean="0">
                <a:solidFill>
                  <a:srgbClr val="FF0000"/>
                </a:solidFill>
                <a:latin typeface="Arial"/>
                <a:ea typeface="ＭＳ Ｐゴシック" charset="0"/>
                <a:cs typeface="Arial"/>
              </a:rPr>
              <a:t>, 2015!</a:t>
            </a:r>
            <a:endParaRPr lang="en-US" sz="2000" b="1" dirty="0" smtClean="0">
              <a:solidFill>
                <a:srgbClr val="FF0000"/>
              </a:solidFill>
              <a:latin typeface="Arial"/>
              <a:ea typeface="ＭＳ Ｐゴシック" charset="0"/>
              <a:cs typeface="Arial"/>
            </a:endParaRP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Detectors in-house, grating and optical bench ordered</a:t>
            </a: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Ground systems development at SAO on schedule</a:t>
            </a:r>
            <a:endParaRPr lang="en-US" sz="2000"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400" b="1" dirty="0" smtClean="0">
                <a:solidFill>
                  <a:srgbClr val="000090"/>
                </a:solidFill>
                <a:latin typeface="Arial"/>
                <a:ea typeface="ＭＳ Ｐゴシック" charset="0"/>
                <a:cs typeface="Arial"/>
              </a:rPr>
              <a:t>Instrument CDR summer 2015, select satellite </a:t>
            </a:r>
            <a:r>
              <a:rPr lang="en-US" sz="2400" b="1" dirty="0">
                <a:solidFill>
                  <a:srgbClr val="000090"/>
                </a:solidFill>
                <a:latin typeface="Arial"/>
                <a:ea typeface="ＭＳ Ｐゴシック" charset="0"/>
                <a:cs typeface="Arial"/>
              </a:rPr>
              <a:t>host </a:t>
            </a:r>
            <a:r>
              <a:rPr lang="en-US" sz="2400" b="1" dirty="0" smtClean="0">
                <a:solidFill>
                  <a:srgbClr val="000090"/>
                </a:solidFill>
                <a:latin typeface="Arial"/>
                <a:ea typeface="ＭＳ Ｐゴシック" charset="0"/>
                <a:cs typeface="Arial"/>
              </a:rPr>
              <a:t>2017+</a:t>
            </a:r>
            <a:endParaRPr lang="en-US" sz="2400" b="1" dirty="0" smtClean="0">
              <a:solidFill>
                <a:srgbClr val="000090"/>
              </a:solidFill>
              <a:latin typeface="Arial"/>
              <a:ea typeface="ＭＳ Ｐゴシック" charset="0"/>
              <a:cs typeface="Arial"/>
            </a:endParaRPr>
          </a:p>
          <a:p>
            <a:pPr marL="742037" lvl="1" indent="-285404" defTabSz="456633">
              <a:spcBef>
                <a:spcPts val="400"/>
              </a:spcBef>
              <a:buFont typeface="Arial"/>
              <a:buChar char="•"/>
            </a:pPr>
            <a:r>
              <a:rPr lang="en-US" sz="2000" b="1" dirty="0" smtClean="0">
                <a:solidFill>
                  <a:srgbClr val="000090"/>
                </a:solidFill>
                <a:latin typeface="Arial"/>
                <a:ea typeface="ＭＳ Ｐゴシック" charset="0"/>
                <a:cs typeface="Arial"/>
              </a:rPr>
              <a:t>TEMPO operating longitude and launch date are not known until after host selection</a:t>
            </a:r>
            <a:endParaRPr lang="en-US" sz="2000" b="1" dirty="0">
              <a:solidFill>
                <a:srgbClr val="000090"/>
              </a:solidFill>
              <a:latin typeface="Arial"/>
              <a:ea typeface="ＭＳ Ｐゴシック" charset="0"/>
              <a:cs typeface="Arial"/>
            </a:endParaRPr>
          </a:p>
          <a:p>
            <a:pPr marL="285404" indent="-285404" defTabSz="456633">
              <a:spcBef>
                <a:spcPts val="1200"/>
              </a:spcBef>
              <a:buFont typeface="Arial"/>
              <a:buChar char="•"/>
            </a:pPr>
            <a:r>
              <a:rPr lang="en-US" sz="2400" b="1" dirty="0">
                <a:solidFill>
                  <a:srgbClr val="000090"/>
                </a:solidFill>
                <a:latin typeface="Arial"/>
                <a:ea typeface="ＭＳ Ｐゴシック" charset="0"/>
                <a:cs typeface="Arial"/>
              </a:rPr>
              <a:t>Instrument </a:t>
            </a:r>
            <a:r>
              <a:rPr lang="en-US" sz="2400" b="1" dirty="0" smtClean="0">
                <a:solidFill>
                  <a:srgbClr val="000090"/>
                </a:solidFill>
                <a:latin typeface="Arial"/>
                <a:ea typeface="ＭＳ Ｐゴシック" charset="0"/>
                <a:cs typeface="Arial"/>
              </a:rPr>
              <a:t>delivery 05/2017 for launch </a:t>
            </a:r>
            <a:r>
              <a:rPr lang="en-US" sz="2400" b="1" dirty="0">
                <a:solidFill>
                  <a:srgbClr val="000090"/>
                </a:solidFill>
                <a:latin typeface="Arial"/>
                <a:ea typeface="ＭＳ Ｐゴシック" charset="0"/>
                <a:cs typeface="Arial"/>
              </a:rPr>
              <a:t>11/</a:t>
            </a:r>
            <a:r>
              <a:rPr lang="en-US" sz="2400" b="1" dirty="0" smtClean="0">
                <a:solidFill>
                  <a:srgbClr val="000090"/>
                </a:solidFill>
                <a:latin typeface="Arial"/>
                <a:ea typeface="ＭＳ Ｐゴシック" charset="0"/>
                <a:cs typeface="Arial"/>
              </a:rPr>
              <a:t>2018 or later</a:t>
            </a:r>
            <a:endParaRPr lang="en-US" sz="2400" b="1" dirty="0">
              <a:solidFill>
                <a:srgbClr val="000090"/>
              </a:solidFill>
              <a:latin typeface="Arial"/>
              <a:ea typeface="ＭＳ Ｐゴシック" charset="0"/>
              <a:cs typeface="Arial"/>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26</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31595653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4800" dirty="0" smtClean="0">
                <a:solidFill>
                  <a:schemeClr val="bg1">
                    <a:lumMod val="85000"/>
                  </a:schemeClr>
                </a:solidFill>
              </a:rPr>
              <a:t>The end!</a:t>
            </a:r>
            <a:endParaRPr lang="en-US" sz="4800" dirty="0">
              <a:solidFill>
                <a:schemeClr val="bg1">
                  <a:lumMod val="85000"/>
                </a:schemeClr>
              </a:solidFill>
            </a:endParaRP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67" y="1385620"/>
            <a:ext cx="990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 y="1412301"/>
            <a:ext cx="1434587" cy="15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779" y="1425803"/>
            <a:ext cx="1490353" cy="14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396" y="3295104"/>
            <a:ext cx="1575846" cy="1575846"/>
          </a:xfrm>
          <a:prstGeom prst="rect">
            <a:avLst/>
          </a:prstGeom>
        </p:spPr>
      </p:pic>
      <p:pic>
        <p:nvPicPr>
          <p:cNvPr id="9" name="Picture 24" descr="uah"/>
          <p:cNvPicPr>
            <a:picLocks noChangeAspect="1" noChangeArrowheads="1"/>
          </p:cNvPicPr>
          <p:nvPr/>
        </p:nvPicPr>
        <p:blipFill>
          <a:blip r:embed="rId7">
            <a:extLst>
              <a:ext uri="{28A0092B-C50C-407E-A947-70E740481C1C}">
                <a14:useLocalDpi xmlns:a14="http://schemas.microsoft.com/office/drawing/2010/main" val="0"/>
              </a:ext>
            </a:extLst>
          </a:blip>
          <a:srcRect r="76500" b="10800"/>
          <a:stretch>
            <a:fillRect/>
          </a:stretch>
        </p:blipFill>
        <p:spPr bwMode="auto">
          <a:xfrm>
            <a:off x="3652028" y="3443583"/>
            <a:ext cx="1404042" cy="133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U_N4c_L_4c.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0289" y="5202915"/>
            <a:ext cx="2202262" cy="876630"/>
          </a:xfrm>
          <a:prstGeom prst="rect">
            <a:avLst/>
          </a:prstGeom>
        </p:spPr>
      </p:pic>
      <p:pic>
        <p:nvPicPr>
          <p:cNvPr id="11" name="Picture 10" descr="UMBC_Se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148" y="4891752"/>
            <a:ext cx="1626234" cy="1626234"/>
          </a:xfrm>
          <a:prstGeom prst="rect">
            <a:avLst/>
          </a:prstGeom>
        </p:spPr>
      </p:pic>
      <p:pic>
        <p:nvPicPr>
          <p:cNvPr id="12" name="Picture 6" descr="logo_large"/>
          <p:cNvPicPr>
            <a:picLocks noChangeAspect="1" noChangeArrowheads="1"/>
          </p:cNvPicPr>
          <p:nvPr/>
        </p:nvPicPr>
        <p:blipFill>
          <a:blip r:embed="rId10">
            <a:lum contrast="-4000"/>
            <a:extLst>
              <a:ext uri="{28A0092B-C50C-407E-A947-70E740481C1C}">
                <a14:useLocalDpi xmlns:a14="http://schemas.microsoft.com/office/drawing/2010/main" val="0"/>
              </a:ext>
            </a:extLst>
          </a:blip>
          <a:srcRect/>
          <a:stretch>
            <a:fillRect/>
          </a:stretch>
        </p:blipFill>
        <p:spPr bwMode="auto">
          <a:xfrm>
            <a:off x="5588000" y="3084348"/>
            <a:ext cx="1877438" cy="16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0216" y="5094485"/>
            <a:ext cx="1833814" cy="1139707"/>
          </a:xfrm>
          <a:prstGeom prst="rect">
            <a:avLst/>
          </a:prstGeom>
        </p:spPr>
      </p:pic>
      <p:pic>
        <p:nvPicPr>
          <p:cNvPr id="14" name="Picture 13" descr="homepage.png"/>
          <p:cNvPicPr>
            <a:picLocks noChangeAspect="1"/>
          </p:cNvPicPr>
          <p:nvPr/>
        </p:nvPicPr>
        <p:blipFill rotWithShape="1">
          <a:blip r:embed="rId12">
            <a:extLst>
              <a:ext uri="{28A0092B-C50C-407E-A947-70E740481C1C}">
                <a14:useLocalDpi xmlns:a14="http://schemas.microsoft.com/office/drawing/2010/main" val="0"/>
              </a:ext>
            </a:extLst>
          </a:blip>
          <a:srcRect l="1928" t="10063" r="72155" b="8352"/>
          <a:stretch/>
        </p:blipFill>
        <p:spPr>
          <a:xfrm>
            <a:off x="6932129" y="4776766"/>
            <a:ext cx="1883752" cy="1760622"/>
          </a:xfrm>
          <a:prstGeom prst="rect">
            <a:avLst/>
          </a:prstGeom>
        </p:spPr>
      </p:pic>
      <p:pic>
        <p:nvPicPr>
          <p:cNvPr id="15" name="Picture 15" descr="ncar"/>
          <p:cNvPicPr>
            <a:picLocks noChangeAspect="1" noChangeArrowheads="1"/>
          </p:cNvPicPr>
          <p:nvPr/>
        </p:nvPicPr>
        <p:blipFill>
          <a:blip r:embed="rId13">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324725" y="1900539"/>
            <a:ext cx="18192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24181" y="1046558"/>
            <a:ext cx="1358265" cy="1869440"/>
          </a:xfrm>
          <a:prstGeom prst="rect">
            <a:avLst/>
          </a:prstGeom>
        </p:spPr>
      </p:pic>
      <p:sp>
        <p:nvSpPr>
          <p:cNvPr id="17" name="Slide Number Placeholder 1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27</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81027162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4800" dirty="0" smtClean="0">
                <a:solidFill>
                  <a:schemeClr val="bg1">
                    <a:lumMod val="85000"/>
                  </a:schemeClr>
                </a:solidFill>
              </a:rPr>
              <a:t>Backups</a:t>
            </a:r>
            <a:endParaRPr lang="en-US" sz="4800" dirty="0">
              <a:solidFill>
                <a:schemeClr val="bg1">
                  <a:lumMod val="85000"/>
                </a:schemeClr>
              </a:solidFill>
            </a:endParaRPr>
          </a:p>
        </p:txBody>
      </p:sp>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67" y="1385620"/>
            <a:ext cx="990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 y="1412301"/>
            <a:ext cx="1434587" cy="156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779" y="1425803"/>
            <a:ext cx="1490353" cy="14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396" y="3295104"/>
            <a:ext cx="1575846" cy="1575846"/>
          </a:xfrm>
          <a:prstGeom prst="rect">
            <a:avLst/>
          </a:prstGeom>
        </p:spPr>
      </p:pic>
      <p:pic>
        <p:nvPicPr>
          <p:cNvPr id="9" name="Picture 24" descr="uah"/>
          <p:cNvPicPr>
            <a:picLocks noChangeAspect="1" noChangeArrowheads="1"/>
          </p:cNvPicPr>
          <p:nvPr/>
        </p:nvPicPr>
        <p:blipFill>
          <a:blip r:embed="rId7">
            <a:extLst>
              <a:ext uri="{28A0092B-C50C-407E-A947-70E740481C1C}">
                <a14:useLocalDpi xmlns:a14="http://schemas.microsoft.com/office/drawing/2010/main" val="0"/>
              </a:ext>
            </a:extLst>
          </a:blip>
          <a:srcRect r="76500" b="10800"/>
          <a:stretch>
            <a:fillRect/>
          </a:stretch>
        </p:blipFill>
        <p:spPr bwMode="auto">
          <a:xfrm>
            <a:off x="3652028" y="3443583"/>
            <a:ext cx="1404042" cy="133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U_N4c_L_4c.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80289" y="5202915"/>
            <a:ext cx="2202262" cy="876630"/>
          </a:xfrm>
          <a:prstGeom prst="rect">
            <a:avLst/>
          </a:prstGeom>
        </p:spPr>
      </p:pic>
      <p:pic>
        <p:nvPicPr>
          <p:cNvPr id="11" name="Picture 10" descr="UMBC_Sea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148" y="4891752"/>
            <a:ext cx="1626234" cy="1626234"/>
          </a:xfrm>
          <a:prstGeom prst="rect">
            <a:avLst/>
          </a:prstGeom>
        </p:spPr>
      </p:pic>
      <p:pic>
        <p:nvPicPr>
          <p:cNvPr id="12" name="Picture 6" descr="logo_large"/>
          <p:cNvPicPr>
            <a:picLocks noChangeAspect="1" noChangeArrowheads="1"/>
          </p:cNvPicPr>
          <p:nvPr/>
        </p:nvPicPr>
        <p:blipFill>
          <a:blip r:embed="rId10">
            <a:lum contrast="-4000"/>
            <a:extLst>
              <a:ext uri="{28A0092B-C50C-407E-A947-70E740481C1C}">
                <a14:useLocalDpi xmlns:a14="http://schemas.microsoft.com/office/drawing/2010/main" val="0"/>
              </a:ext>
            </a:extLst>
          </a:blip>
          <a:srcRect/>
          <a:stretch>
            <a:fillRect/>
          </a:stretch>
        </p:blipFill>
        <p:spPr bwMode="auto">
          <a:xfrm>
            <a:off x="5588000" y="3084348"/>
            <a:ext cx="1877438" cy="169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0216" y="5094485"/>
            <a:ext cx="1833814" cy="1139707"/>
          </a:xfrm>
          <a:prstGeom prst="rect">
            <a:avLst/>
          </a:prstGeom>
        </p:spPr>
      </p:pic>
      <p:pic>
        <p:nvPicPr>
          <p:cNvPr id="14" name="Picture 13" descr="homepage.png"/>
          <p:cNvPicPr>
            <a:picLocks noChangeAspect="1"/>
          </p:cNvPicPr>
          <p:nvPr/>
        </p:nvPicPr>
        <p:blipFill rotWithShape="1">
          <a:blip r:embed="rId12">
            <a:extLst>
              <a:ext uri="{28A0092B-C50C-407E-A947-70E740481C1C}">
                <a14:useLocalDpi xmlns:a14="http://schemas.microsoft.com/office/drawing/2010/main" val="0"/>
              </a:ext>
            </a:extLst>
          </a:blip>
          <a:srcRect l="1928" t="10063" r="72155" b="8352"/>
          <a:stretch/>
        </p:blipFill>
        <p:spPr>
          <a:xfrm>
            <a:off x="6932129" y="4776766"/>
            <a:ext cx="1883752" cy="1760622"/>
          </a:xfrm>
          <a:prstGeom prst="rect">
            <a:avLst/>
          </a:prstGeom>
        </p:spPr>
      </p:pic>
      <p:pic>
        <p:nvPicPr>
          <p:cNvPr id="15" name="Picture 15" descr="ncar"/>
          <p:cNvPicPr>
            <a:picLocks noChangeAspect="1" noChangeArrowheads="1"/>
          </p:cNvPicPr>
          <p:nvPr/>
        </p:nvPicPr>
        <p:blipFill>
          <a:blip r:embed="rId13">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324725" y="1900539"/>
            <a:ext cx="18192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24181" y="1046558"/>
            <a:ext cx="1358265" cy="1869440"/>
          </a:xfrm>
          <a:prstGeom prst="rect">
            <a:avLst/>
          </a:prstGeom>
        </p:spPr>
      </p:pic>
      <p:sp>
        <p:nvSpPr>
          <p:cNvPr id="17" name="Slide Number Placeholder 1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28</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10706204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chemeClr val="bg1">
                    <a:lumMod val="85000"/>
                  </a:schemeClr>
                </a:solidFill>
                <a:latin typeface="Arial Rounded MT Bold"/>
                <a:cs typeface="Arial Rounded MT Bold"/>
              </a:rPr>
              <a:t>TEMPO mission </a:t>
            </a:r>
            <a:r>
              <a:rPr lang="en-US" dirty="0">
                <a:solidFill>
                  <a:schemeClr val="bg1">
                    <a:lumMod val="85000"/>
                  </a:schemeClr>
                </a:solidFill>
                <a:latin typeface="Arial Rounded MT Bold"/>
                <a:cs typeface="Arial Rounded MT Bold"/>
              </a:rPr>
              <a:t>p</a:t>
            </a:r>
            <a:r>
              <a:rPr lang="en-US" dirty="0" smtClean="0">
                <a:solidFill>
                  <a:schemeClr val="bg1">
                    <a:lumMod val="85000"/>
                  </a:schemeClr>
                </a:solidFill>
                <a:latin typeface="Arial Rounded MT Bold"/>
                <a:cs typeface="Arial Rounded MT Bold"/>
              </a:rPr>
              <a:t>roject</a:t>
            </a:r>
            <a:br>
              <a:rPr lang="en-US" dirty="0" smtClean="0">
                <a:solidFill>
                  <a:schemeClr val="bg1">
                    <a:lumMod val="85000"/>
                  </a:schemeClr>
                </a:solidFill>
                <a:latin typeface="Arial Rounded MT Bold"/>
                <a:cs typeface="Arial Rounded MT Bold"/>
              </a:rPr>
            </a:br>
            <a:r>
              <a:rPr lang="en-US" dirty="0" smtClean="0">
                <a:solidFill>
                  <a:schemeClr val="bg1">
                    <a:lumMod val="85000"/>
                  </a:schemeClr>
                </a:solidFill>
                <a:latin typeface="Arial Rounded MT Bold"/>
                <a:cs typeface="Arial Rounded MT Bold"/>
              </a:rPr>
              <a:t>integrated </a:t>
            </a:r>
            <a:r>
              <a:rPr lang="en-US" dirty="0">
                <a:solidFill>
                  <a:schemeClr val="bg1">
                    <a:lumMod val="85000"/>
                  </a:schemeClr>
                </a:solidFill>
                <a:latin typeface="Arial Rounded MT Bold"/>
                <a:cs typeface="Arial Rounded MT Bold"/>
              </a:rPr>
              <a:t>m</a:t>
            </a:r>
            <a:r>
              <a:rPr lang="en-US" dirty="0" smtClean="0">
                <a:solidFill>
                  <a:schemeClr val="bg1">
                    <a:lumMod val="85000"/>
                  </a:schemeClr>
                </a:solidFill>
                <a:latin typeface="Arial Rounded MT Bold"/>
                <a:cs typeface="Arial Rounded MT Bold"/>
              </a:rPr>
              <a:t>aster </a:t>
            </a:r>
            <a:r>
              <a:rPr lang="en-US" dirty="0">
                <a:solidFill>
                  <a:schemeClr val="bg1">
                    <a:lumMod val="85000"/>
                  </a:schemeClr>
                </a:solidFill>
                <a:latin typeface="Arial Rounded MT Bold"/>
                <a:cs typeface="Arial Rounded MT Bold"/>
              </a:rPr>
              <a:t>s</a:t>
            </a:r>
            <a:r>
              <a:rPr lang="en-US" dirty="0" smtClean="0">
                <a:solidFill>
                  <a:schemeClr val="bg1">
                    <a:lumMod val="85000"/>
                  </a:schemeClr>
                </a:solidFill>
                <a:latin typeface="Arial Rounded MT Bold"/>
                <a:cs typeface="Arial Rounded MT Bold"/>
              </a:rPr>
              <a:t>chedule</a:t>
            </a:r>
            <a:endParaRPr lang="en-US" dirty="0">
              <a:solidFill>
                <a:schemeClr val="bg1">
                  <a:lumMod val="85000"/>
                </a:schemeClr>
              </a:solidFill>
              <a:latin typeface="Arial Rounded MT Bold"/>
              <a:cs typeface="Arial Rounded MT Bold"/>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0704"/>
            <a:ext cx="9144000" cy="5599161"/>
          </a:xfrm>
          <a:prstGeom prst="rect">
            <a:avLst/>
          </a:prstGeom>
        </p:spPr>
      </p:pic>
      <p:sp>
        <p:nvSpPr>
          <p:cNvPr id="5" name="Slide Number Placeholder 4"/>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29</a:t>
            </a:fld>
            <a:endParaRPr lang="en-US" dirty="0">
              <a:solidFill>
                <a:prstClr val="black">
                  <a:tint val="75000"/>
                </a:prstClr>
              </a:solidFill>
              <a:latin typeface="Calibri"/>
            </a:endParaRPr>
          </a:p>
        </p:txBody>
      </p:sp>
      <p:sp>
        <p:nvSpPr>
          <p:cNvPr id="2" name="Date Placeholder 1"/>
          <p:cNvSpPr>
            <a:spLocks noGrp="1"/>
          </p:cNvSpPr>
          <p:nvPr>
            <p:ph type="dt" sz="half" idx="12"/>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3" name="Footer Placeholder 2"/>
          <p:cNvSpPr>
            <a:spLocks noGrp="1"/>
          </p:cNvSpPr>
          <p:nvPr>
            <p:ph type="ftr" sz="quarter" idx="10"/>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17119242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2400" dirty="0" smtClean="0">
                <a:solidFill>
                  <a:schemeClr val="bg1">
                    <a:lumMod val="85000"/>
                  </a:schemeClr>
                </a:solidFill>
              </a:rPr>
              <a:t>TEMPO measurements will capture the diurnal cycle of pollutant emissions</a:t>
            </a:r>
            <a:endParaRPr lang="en-US" sz="2400" dirty="0">
              <a:solidFill>
                <a:schemeClr val="bg1">
                  <a:lumMod val="85000"/>
                </a:schemeClr>
              </a:solidFill>
            </a:endParaRPr>
          </a:p>
        </p:txBody>
      </p:sp>
      <p:sp>
        <p:nvSpPr>
          <p:cNvPr id="7" name="Rectangle 6"/>
          <p:cNvSpPr/>
          <p:nvPr/>
        </p:nvSpPr>
        <p:spPr>
          <a:xfrm>
            <a:off x="692728" y="1062290"/>
            <a:ext cx="7432514" cy="461665"/>
          </a:xfrm>
          <a:prstGeom prst="rect">
            <a:avLst/>
          </a:prstGeom>
        </p:spPr>
        <p:txBody>
          <a:bodyPr wrap="square">
            <a:spAutoFit/>
          </a:bodyPr>
          <a:lstStyle/>
          <a:p>
            <a:r>
              <a:rPr lang="en-US" altLang="ja-JP" sz="2400" b="1" dirty="0"/>
              <a:t>GeoTASO NO</a:t>
            </a:r>
            <a:r>
              <a:rPr lang="en-US" altLang="ja-JP" sz="2400" b="1" baseline="-25000" dirty="0"/>
              <a:t>2</a:t>
            </a:r>
            <a:r>
              <a:rPr lang="en-US" altLang="ja-JP" sz="2400" b="1" dirty="0"/>
              <a:t> Slant Column, 02 August </a:t>
            </a:r>
            <a:r>
              <a:rPr lang="en-US" altLang="ja-JP" sz="2400" b="1" dirty="0" smtClean="0"/>
              <a:t>2014 </a:t>
            </a:r>
            <a:r>
              <a:rPr lang="en-US" altLang="ja-JP" sz="2400" b="1" dirty="0" smtClean="0">
                <a:solidFill>
                  <a:srgbClr val="008000"/>
                </a:solidFill>
              </a:rPr>
              <a:t>Afternoon</a:t>
            </a:r>
            <a:endParaRPr lang="ja-JP" altLang="en-US" sz="2400" b="1" dirty="0">
              <a:solidFill>
                <a:srgbClr val="008000"/>
              </a:solidFill>
            </a:endParaRPr>
          </a:p>
        </p:txBody>
      </p:sp>
      <p:pic>
        <p:nvPicPr>
          <p:cNvPr id="8" name="Picture 7" descr="no2_legend-0.5to2e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090" y="1993573"/>
            <a:ext cx="1146046" cy="4178295"/>
          </a:xfrm>
          <a:prstGeom prst="rect">
            <a:avLst/>
          </a:prstGeom>
        </p:spPr>
      </p:pic>
      <p:sp>
        <p:nvSpPr>
          <p:cNvPr id="9" name="TextBox 8"/>
          <p:cNvSpPr txBox="1"/>
          <p:nvPr/>
        </p:nvSpPr>
        <p:spPr>
          <a:xfrm>
            <a:off x="6836457" y="6172200"/>
            <a:ext cx="2019854" cy="707886"/>
          </a:xfrm>
          <a:prstGeom prst="rect">
            <a:avLst/>
          </a:prstGeom>
          <a:noFill/>
        </p:spPr>
        <p:txBody>
          <a:bodyPr wrap="none" rtlCol="0">
            <a:spAutoFit/>
          </a:bodyPr>
          <a:lstStyle/>
          <a:p>
            <a:r>
              <a:rPr kumimoji="1" lang="en-US" altLang="ja-JP" sz="2000" b="1" dirty="0" smtClean="0"/>
              <a:t>Preliminary data,</a:t>
            </a:r>
          </a:p>
          <a:p>
            <a:r>
              <a:rPr kumimoji="1" lang="en-US" altLang="ja-JP" sz="2000" b="1" dirty="0" smtClean="0"/>
              <a:t>C. Nowlan, SAO</a:t>
            </a:r>
            <a:endParaRPr kumimoji="1" lang="ja-JP" altLang="en-US" sz="2000" b="1" dirty="0"/>
          </a:p>
        </p:txBody>
      </p:sp>
      <p:sp>
        <p:nvSpPr>
          <p:cNvPr id="10" name="TextBox 9"/>
          <p:cNvSpPr txBox="1"/>
          <p:nvPr/>
        </p:nvSpPr>
        <p:spPr>
          <a:xfrm>
            <a:off x="76200" y="6089289"/>
            <a:ext cx="2106391" cy="646331"/>
          </a:xfrm>
          <a:prstGeom prst="rect">
            <a:avLst/>
          </a:prstGeom>
          <a:noFill/>
        </p:spPr>
        <p:txBody>
          <a:bodyPr wrap="none" rtlCol="0">
            <a:spAutoFit/>
          </a:bodyPr>
          <a:lstStyle/>
          <a:p>
            <a:r>
              <a:rPr kumimoji="1" lang="en-US" altLang="ja-JP" dirty="0" smtClean="0"/>
              <a:t>Co-added to approx. </a:t>
            </a:r>
            <a:br>
              <a:rPr kumimoji="1" lang="en-US" altLang="ja-JP" dirty="0" smtClean="0"/>
            </a:br>
            <a:r>
              <a:rPr kumimoji="1" lang="en-US" altLang="ja-JP" dirty="0" smtClean="0"/>
              <a:t>500m x 450m</a:t>
            </a:r>
            <a:endParaRPr kumimoji="1" lang="ja-JP" altLang="en-US" dirty="0"/>
          </a:p>
        </p:txBody>
      </p:sp>
      <p:sp>
        <p:nvSpPr>
          <p:cNvPr id="11" name="TextBox 10"/>
          <p:cNvSpPr txBox="1"/>
          <p:nvPr/>
        </p:nvSpPr>
        <p:spPr>
          <a:xfrm>
            <a:off x="2133600" y="6172200"/>
            <a:ext cx="4800600" cy="523220"/>
          </a:xfrm>
          <a:prstGeom prst="rect">
            <a:avLst/>
          </a:prstGeom>
          <a:noFill/>
        </p:spPr>
        <p:txBody>
          <a:bodyPr wrap="square" rtlCol="0">
            <a:spAutoFit/>
          </a:bodyPr>
          <a:lstStyle/>
          <a:p>
            <a:pPr algn="ctr"/>
            <a:r>
              <a:rPr kumimoji="1" lang="en-US" altLang="ja-JP" sz="2800" b="1" dirty="0" smtClean="0">
                <a:solidFill>
                  <a:schemeClr val="tx1">
                    <a:lumMod val="95000"/>
                    <a:lumOff val="5000"/>
                  </a:schemeClr>
                </a:solidFill>
              </a:rPr>
              <a:t>Morning v</a:t>
            </a:r>
            <a:r>
              <a:rPr kumimoji="1" lang="en-US" altLang="ja-JP" sz="2800" b="1" dirty="0" smtClean="0"/>
              <a:t>s. </a:t>
            </a:r>
            <a:r>
              <a:rPr kumimoji="1" lang="en-US" altLang="ja-JP" sz="2800" b="1" dirty="0" smtClean="0">
                <a:solidFill>
                  <a:srgbClr val="008000"/>
                </a:solidFill>
              </a:rPr>
              <a:t>Afternoon</a:t>
            </a:r>
            <a:endParaRPr kumimoji="1" lang="ja-JP" altLang="en-US" sz="2800" b="1" dirty="0">
              <a:solidFill>
                <a:srgbClr val="008000"/>
              </a:solidFill>
            </a:endParaRPr>
          </a:p>
        </p:txBody>
      </p:sp>
      <p:pic>
        <p:nvPicPr>
          <p:cNvPr id="12" name="Content Placeholder 10" descr="GE_geotaso_no2_scd_20140802PM.jpg"/>
          <p:cNvPicPr>
            <a:picLocks noChangeAspect="1"/>
          </p:cNvPicPr>
          <p:nvPr/>
        </p:nvPicPr>
        <p:blipFill>
          <a:blip r:embed="rId4">
            <a:extLst>
              <a:ext uri="{28A0092B-C50C-407E-A947-70E740481C1C}">
                <a14:useLocalDpi xmlns:a14="http://schemas.microsoft.com/office/drawing/2010/main" val="0"/>
              </a:ext>
            </a:extLst>
          </a:blip>
          <a:srcRect t="536" b="536"/>
          <a:stretch>
            <a:fillRect/>
          </a:stretch>
        </p:blipFill>
        <p:spPr>
          <a:xfrm>
            <a:off x="1052660" y="1563469"/>
            <a:ext cx="6584137" cy="4572000"/>
          </a:xfrm>
          <a:prstGeom prst="rect">
            <a:avLst/>
          </a:prstGeom>
        </p:spPr>
      </p:pic>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084740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7993" y="16112"/>
            <a:ext cx="5972807" cy="960120"/>
          </a:xfrm>
        </p:spPr>
        <p:txBody>
          <a:bodyPr anchor="ctr"/>
          <a:lstStyle/>
          <a:p>
            <a:r>
              <a:rPr lang="en-US" sz="3200" dirty="0" smtClean="0">
                <a:solidFill>
                  <a:schemeClr val="bg1">
                    <a:lumMod val="85000"/>
                  </a:schemeClr>
                </a:solidFill>
              </a:rPr>
              <a:t>Data product </a:t>
            </a:r>
            <a:r>
              <a:rPr lang="en-US" sz="3200" dirty="0">
                <a:solidFill>
                  <a:schemeClr val="bg1">
                    <a:lumMod val="85000"/>
                  </a:schemeClr>
                </a:solidFill>
              </a:rPr>
              <a:t>d</a:t>
            </a:r>
            <a:r>
              <a:rPr lang="en-US" sz="3200" dirty="0" smtClean="0">
                <a:solidFill>
                  <a:schemeClr val="bg1">
                    <a:lumMod val="85000"/>
                  </a:schemeClr>
                </a:solidFill>
              </a:rPr>
              <a:t>efinitions</a:t>
            </a:r>
            <a:br>
              <a:rPr lang="en-US" sz="3200" dirty="0" smtClean="0">
                <a:solidFill>
                  <a:schemeClr val="bg1">
                    <a:lumMod val="85000"/>
                  </a:schemeClr>
                </a:solidFill>
              </a:rPr>
            </a:br>
            <a:r>
              <a:rPr lang="en-US" sz="3200" dirty="0" smtClean="0">
                <a:solidFill>
                  <a:schemeClr val="bg1">
                    <a:lumMod val="85000"/>
                  </a:schemeClr>
                </a:solidFill>
              </a:rPr>
              <a:t> and details</a:t>
            </a:r>
            <a:endParaRPr lang="en-US" sz="3200" dirty="0">
              <a:solidFill>
                <a:schemeClr val="bg1">
                  <a:lumMod val="8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212549263"/>
              </p:ext>
            </p:extLst>
          </p:nvPr>
        </p:nvGraphicFramePr>
        <p:xfrm>
          <a:off x="173960" y="1153382"/>
          <a:ext cx="8802596" cy="2936018"/>
        </p:xfrm>
        <a:graphic>
          <a:graphicData uri="http://schemas.openxmlformats.org/drawingml/2006/table">
            <a:tbl>
              <a:tblPr firstRow="1" firstCol="1" bandRow="1">
                <a:tableStyleId>{5C22544A-7EE6-4342-B048-85BDC9FD1C3A}</a:tableStyleId>
              </a:tblPr>
              <a:tblGrid>
                <a:gridCol w="2200649"/>
                <a:gridCol w="2200649"/>
                <a:gridCol w="2200649"/>
                <a:gridCol w="2200649"/>
              </a:tblGrid>
              <a:tr h="589315">
                <a:tc>
                  <a:txBody>
                    <a:bodyPr/>
                    <a:lstStyle/>
                    <a:p>
                      <a:pPr marL="0" marR="0" algn="ctr">
                        <a:spcBef>
                          <a:spcPts val="0"/>
                        </a:spcBef>
                        <a:spcAft>
                          <a:spcPts val="0"/>
                        </a:spcAft>
                      </a:pPr>
                      <a:r>
                        <a:rPr lang="en-US" sz="1200" dirty="0" smtClean="0">
                          <a:effectLst/>
                          <a:latin typeface="+mn-lt"/>
                          <a:ea typeface="Cambria"/>
                          <a:cs typeface="Times New Roman"/>
                        </a:rPr>
                        <a:t>Data</a:t>
                      </a:r>
                      <a:r>
                        <a:rPr lang="en-US" sz="1200" baseline="0" dirty="0" smtClean="0">
                          <a:effectLst/>
                          <a:latin typeface="+mn-lt"/>
                          <a:ea typeface="Cambria"/>
                          <a:cs typeface="Times New Roman"/>
                        </a:rPr>
                        <a:t> Product</a:t>
                      </a:r>
                      <a:endParaRPr lang="en-US" sz="1200" dirty="0">
                        <a:effectLst/>
                        <a:latin typeface="+mn-lt"/>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smtClean="0">
                          <a:effectLst/>
                          <a:latin typeface="+mn-lt"/>
                          <a:ea typeface="+mn-ea"/>
                          <a:cs typeface="+mn-cs"/>
                        </a:rPr>
                        <a:t>Description</a:t>
                      </a:r>
                      <a:endParaRPr lang="en-US" sz="1200" dirty="0">
                        <a:effectLst/>
                        <a:latin typeface="+mn-lt"/>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smtClean="0">
                          <a:effectLst/>
                          <a:latin typeface="+mn-lt"/>
                          <a:ea typeface="+mn-ea"/>
                          <a:cs typeface="+mn-cs"/>
                        </a:rPr>
                        <a:t>Time</a:t>
                      </a:r>
                      <a:r>
                        <a:rPr lang="en-US" sz="1200" baseline="0" dirty="0" smtClean="0">
                          <a:effectLst/>
                          <a:latin typeface="+mn-lt"/>
                          <a:ea typeface="+mn-ea"/>
                          <a:cs typeface="+mn-cs"/>
                        </a:rPr>
                        <a:t> beyond on-orbit checkout to deliver initial data</a:t>
                      </a:r>
                      <a:endParaRPr lang="en-US" sz="1200" dirty="0">
                        <a:effectLst/>
                        <a:latin typeface="+mn-lt"/>
                        <a:ea typeface="Cambria"/>
                        <a:cs typeface="Times New Roman"/>
                      </a:endParaRPr>
                    </a:p>
                  </a:txBody>
                  <a:tcPr marL="8890" marR="8890" marT="8890" marB="88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lt1"/>
                          </a:solidFill>
                          <a:effectLst/>
                          <a:latin typeface="+mn-lt"/>
                          <a:ea typeface="+mn-ea"/>
                          <a:cs typeface="+mn-cs"/>
                        </a:rPr>
                        <a:t>Maximum data latency after first release for ≥ 80% of all products</a:t>
                      </a:r>
                      <a:r>
                        <a:rPr lang="en-US" sz="1200" b="1" kern="1200" baseline="30000" dirty="0" smtClean="0">
                          <a:solidFill>
                            <a:schemeClr val="lt1"/>
                          </a:solidFill>
                          <a:effectLst/>
                          <a:latin typeface="+mn-lt"/>
                          <a:ea typeface="+mn-ea"/>
                          <a:cs typeface="+mn-cs"/>
                        </a:rPr>
                        <a:t>†</a:t>
                      </a:r>
                      <a:r>
                        <a:rPr lang="en-US" sz="1200" dirty="0" smtClean="0">
                          <a:effectLst/>
                          <a:latin typeface="+mn-lt"/>
                        </a:rPr>
                        <a:t> </a:t>
                      </a:r>
                      <a:endParaRPr lang="en-US" sz="1200" dirty="0">
                        <a:effectLst/>
                        <a:latin typeface="+mn-lt"/>
                        <a:ea typeface="Cambria"/>
                        <a:cs typeface="Times New Roman"/>
                      </a:endParaRPr>
                    </a:p>
                  </a:txBody>
                  <a:tcPr marL="8890" marR="8890" marT="8890" marB="8890" anchor="ctr"/>
                </a:tc>
              </a:tr>
              <a:tr h="554582">
                <a:tc>
                  <a:txBody>
                    <a:bodyPr/>
                    <a:lstStyle/>
                    <a:p>
                      <a:pPr marL="0" marR="0" algn="l">
                        <a:spcBef>
                          <a:spcPts val="0"/>
                        </a:spcBef>
                        <a:spcAft>
                          <a:spcPts val="0"/>
                        </a:spcAft>
                      </a:pPr>
                      <a:r>
                        <a:rPr lang="en-US" sz="1200" dirty="0">
                          <a:effectLst/>
                          <a:latin typeface="+mn-lt"/>
                          <a:ea typeface="Times New Roman"/>
                          <a:cs typeface="Times New Roman"/>
                        </a:rPr>
                        <a:t>Level 0</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Reconstructed, Unprocessed Instrument Data</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2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Within 2 hours of receipt at SAO</a:t>
                      </a:r>
                    </a:p>
                  </a:txBody>
                  <a:tcPr marL="68580" marR="68580" marT="0" marB="0" anchor="ctr"/>
                </a:tc>
              </a:tr>
              <a:tr h="544814">
                <a:tc>
                  <a:txBody>
                    <a:bodyPr/>
                    <a:lstStyle/>
                    <a:p>
                      <a:pPr marL="0" marR="0" algn="l">
                        <a:spcBef>
                          <a:spcPts val="0"/>
                        </a:spcBef>
                        <a:spcAft>
                          <a:spcPts val="0"/>
                        </a:spcAft>
                      </a:pPr>
                      <a:r>
                        <a:rPr lang="en-US" sz="1200" dirty="0">
                          <a:effectLst/>
                          <a:latin typeface="+mn-lt"/>
                          <a:ea typeface="Times New Roman"/>
                          <a:cs typeface="Times New Roman"/>
                        </a:rPr>
                        <a:t>Level 1b</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Calibrated, Geolocated Radiances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4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Within 3 hours of Level 0 and ancillary data receipt at SAO</a:t>
                      </a:r>
                    </a:p>
                  </a:txBody>
                  <a:tcPr marL="68580" marR="68580" marT="0" marB="0" anchor="ctr"/>
                </a:tc>
              </a:tr>
              <a:tr h="544813">
                <a:tc>
                  <a:txBody>
                    <a:bodyPr/>
                    <a:lstStyle/>
                    <a:p>
                      <a:pPr marL="0" marR="0" algn="l">
                        <a:spcBef>
                          <a:spcPts val="0"/>
                        </a:spcBef>
                        <a:spcAft>
                          <a:spcPts val="0"/>
                        </a:spcAft>
                      </a:pPr>
                      <a:r>
                        <a:rPr lang="en-US" sz="1200" dirty="0">
                          <a:effectLst/>
                          <a:latin typeface="+mn-lt"/>
                          <a:ea typeface="Times New Roman"/>
                          <a:cs typeface="Times New Roman"/>
                        </a:rPr>
                        <a:t>Level 2</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Derived Geophysical Data Products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6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Within 24 hours of production of Level 1 at SAO</a:t>
                      </a:r>
                    </a:p>
                  </a:txBody>
                  <a:tcPr marL="68580" marR="68580" marT="0" marB="0" anchor="ctr"/>
                </a:tc>
              </a:tr>
              <a:tr h="702494">
                <a:tc>
                  <a:txBody>
                    <a:bodyPr/>
                    <a:lstStyle/>
                    <a:p>
                      <a:pPr marL="0" marR="0" algn="l">
                        <a:spcBef>
                          <a:spcPts val="0"/>
                        </a:spcBef>
                        <a:spcAft>
                          <a:spcPts val="0"/>
                        </a:spcAft>
                      </a:pPr>
                      <a:r>
                        <a:rPr lang="en-US" sz="1200" dirty="0">
                          <a:effectLst/>
                          <a:latin typeface="+mn-lt"/>
                          <a:ea typeface="Times New Roman"/>
                          <a:cs typeface="Times New Roman"/>
                        </a:rPr>
                        <a:t>Level 3</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Derived Gridded Geophysical Data Products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6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1 month after completion of data accumulation required for individual geophysical products</a:t>
                      </a:r>
                    </a:p>
                  </a:txBody>
                  <a:tcPr marL="68580" marR="68580" marT="0" marB="0" anchor="ctr"/>
                </a:tc>
              </a:tr>
            </a:tbl>
          </a:graphicData>
        </a:graphic>
      </p:graphicFrame>
      <p:sp>
        <p:nvSpPr>
          <p:cNvPr id="6" name="Content Placeholder 5"/>
          <p:cNvSpPr txBox="1">
            <a:spLocks/>
          </p:cNvSpPr>
          <p:nvPr/>
        </p:nvSpPr>
        <p:spPr>
          <a:xfrm>
            <a:off x="37266" y="4196033"/>
            <a:ext cx="9089338" cy="22047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smtClean="0">
                <a:solidFill>
                  <a:prstClr val="black">
                    <a:lumMod val="95000"/>
                    <a:lumOff val="5000"/>
                  </a:prstClr>
                </a:solidFill>
                <a:latin typeface="Calibri"/>
              </a:rPr>
              <a:t>All original observation data and standard science data products listed here, along with the scientific source code for algorithm software, coefficients, and ancillary data used to generate these products, shall be delivered to the designated NASA SMD/ESD-assigned DAAC within six months of completion of the prime mission.  </a:t>
            </a:r>
            <a:r>
              <a:rPr lang="en-US" sz="2000" b="1" i="1" dirty="0" smtClean="0">
                <a:solidFill>
                  <a:prstClr val="black">
                    <a:lumMod val="95000"/>
                    <a:lumOff val="5000"/>
                  </a:prstClr>
                </a:solidFill>
                <a:latin typeface="Calibri"/>
              </a:rPr>
              <a:t>Data products are publicly distributed during the mission</a:t>
            </a:r>
            <a:r>
              <a:rPr lang="en-US" sz="2000" b="1" dirty="0" smtClean="0">
                <a:solidFill>
                  <a:prstClr val="black">
                    <a:lumMod val="95000"/>
                    <a:lumOff val="5000"/>
                  </a:prstClr>
                </a:solidFill>
                <a:latin typeface="Calibri"/>
              </a:rPr>
              <a:t>.</a:t>
            </a:r>
          </a:p>
          <a:p>
            <a:pPr marL="0" indent="0">
              <a:buFont typeface="Arial"/>
              <a:buNone/>
            </a:pPr>
            <a:endParaRPr lang="en-US" sz="1600" b="1" dirty="0">
              <a:solidFill>
                <a:prstClr val="black">
                  <a:lumMod val="95000"/>
                  <a:lumOff val="5000"/>
                </a:prstClr>
              </a:solidFill>
              <a:latin typeface="Calibri"/>
            </a:endParaRPr>
          </a:p>
          <a:p>
            <a:pPr marL="0" indent="0">
              <a:buFont typeface="Arial"/>
              <a:buNone/>
            </a:pPr>
            <a:r>
              <a:rPr lang="en-US" sz="1600" b="1" baseline="30000" dirty="0" smtClean="0">
                <a:solidFill>
                  <a:prstClr val="black">
                    <a:lumMod val="95000"/>
                    <a:lumOff val="5000"/>
                  </a:prstClr>
                </a:solidFill>
                <a:latin typeface="Calibri"/>
              </a:rPr>
              <a:t>†</a:t>
            </a:r>
            <a:r>
              <a:rPr lang="en-US" sz="1600" b="1" dirty="0" smtClean="0">
                <a:solidFill>
                  <a:prstClr val="black">
                    <a:lumMod val="95000"/>
                    <a:lumOff val="5000"/>
                  </a:prstClr>
                </a:solidFill>
                <a:latin typeface="Calibri"/>
              </a:rPr>
              <a:t>80% of the products, not 80% of the product types, will be produced within this latency time.</a:t>
            </a: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30</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35650162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7219" y="16933"/>
            <a:ext cx="5105182" cy="963868"/>
          </a:xfrm>
        </p:spPr>
        <p:txBody>
          <a:bodyPr anchor="ctr"/>
          <a:lstStyle/>
          <a:p>
            <a:r>
              <a:rPr lang="en-US" sz="3200" dirty="0"/>
              <a:t>I</a:t>
            </a:r>
            <a:r>
              <a:rPr lang="en-US" sz="3200" dirty="0" smtClean="0"/>
              <a:t>nstrument progress</a:t>
            </a:r>
            <a:br>
              <a:rPr lang="en-US" sz="3200" dirty="0" smtClean="0"/>
            </a:br>
            <a:r>
              <a:rPr lang="en-US" sz="3200" dirty="0" smtClean="0"/>
              <a:t>since KDP-B</a:t>
            </a:r>
            <a:endParaRPr lang="en-US" sz="3200" dirty="0">
              <a:solidFill>
                <a:srgbClr val="FF0000"/>
              </a:solidFill>
            </a:endParaRPr>
          </a:p>
        </p:txBody>
      </p:sp>
      <p:sp>
        <p:nvSpPr>
          <p:cNvPr id="3" name="TextBox 2"/>
          <p:cNvSpPr txBox="1"/>
          <p:nvPr/>
        </p:nvSpPr>
        <p:spPr>
          <a:xfrm>
            <a:off x="72042" y="1260220"/>
            <a:ext cx="9026598" cy="4555094"/>
          </a:xfrm>
          <a:prstGeom prst="rect">
            <a:avLst/>
          </a:prstGeom>
          <a:noFill/>
        </p:spPr>
        <p:txBody>
          <a:bodyPr wrap="square" rtlCol="0">
            <a:spAutoFit/>
          </a:bodyPr>
          <a:lstStyle/>
          <a:p>
            <a:r>
              <a:rPr lang="en-US" sz="2000" b="1" dirty="0" smtClean="0">
                <a:solidFill>
                  <a:srgbClr val="000090"/>
                </a:solidFill>
                <a:latin typeface="Arial"/>
                <a:cs typeface="Arial"/>
              </a:rPr>
              <a:t>TIM @ Ball in April plus follow-on studies:</a:t>
            </a:r>
          </a:p>
          <a:p>
            <a:pPr marL="457200" indent="-457200">
              <a:buFont typeface="Arial" panose="020B0604020202020204" pitchFamily="34" charset="0"/>
              <a:buChar char="•"/>
            </a:pPr>
            <a:r>
              <a:rPr lang="en-US" b="1" dirty="0" smtClean="0">
                <a:solidFill>
                  <a:srgbClr val="000090"/>
                </a:solidFill>
                <a:latin typeface="Arial"/>
                <a:cs typeface="Arial"/>
              </a:rPr>
              <a:t>S/N now meets reqs. with high margin (engineering &amp; retrieval studies)</a:t>
            </a:r>
          </a:p>
          <a:p>
            <a:pPr marL="457200" indent="-457200">
              <a:buFont typeface="Arial" panose="020B0604020202020204" pitchFamily="34" charset="0"/>
              <a:buChar char="•"/>
            </a:pPr>
            <a:r>
              <a:rPr lang="en-US" b="1" dirty="0" smtClean="0">
                <a:solidFill>
                  <a:srgbClr val="000090"/>
                </a:solidFill>
                <a:latin typeface="Arial"/>
                <a:cs typeface="Arial"/>
              </a:rPr>
              <a:t>Wavelength stability accepted, will use cross-correlation algorithm solution</a:t>
            </a:r>
          </a:p>
          <a:p>
            <a:pPr marL="457200" indent="-457200">
              <a:buFont typeface="Arial" panose="020B0604020202020204" pitchFamily="34" charset="0"/>
              <a:buChar char="•"/>
            </a:pPr>
            <a:r>
              <a:rPr lang="en-US" b="1" dirty="0" smtClean="0">
                <a:solidFill>
                  <a:srgbClr val="000090"/>
                </a:solidFill>
                <a:latin typeface="Arial"/>
                <a:cs typeface="Arial"/>
              </a:rPr>
              <a:t>Polarization sensitivity modeled to be acceptable with high margin</a:t>
            </a:r>
          </a:p>
          <a:p>
            <a:pPr marL="457200" indent="-457200">
              <a:buFont typeface="Arial" panose="020B0604020202020204" pitchFamily="34" charset="0"/>
              <a:buChar char="•"/>
            </a:pPr>
            <a:r>
              <a:rPr lang="en-US" b="1" dirty="0">
                <a:solidFill>
                  <a:srgbClr val="000090"/>
                </a:solidFill>
                <a:latin typeface="Arial"/>
                <a:cs typeface="Arial"/>
              </a:rPr>
              <a:t>Field of regard (instrument plus mission jitter budget) </a:t>
            </a:r>
            <a:r>
              <a:rPr lang="en-US" b="1" dirty="0" smtClean="0">
                <a:solidFill>
                  <a:srgbClr val="000090"/>
                </a:solidFill>
                <a:latin typeface="Arial"/>
                <a:cs typeface="Arial"/>
              </a:rPr>
              <a:t>resolved by </a:t>
            </a:r>
            <a:r>
              <a:rPr lang="en-US" b="1" dirty="0">
                <a:solidFill>
                  <a:srgbClr val="000090"/>
                </a:solidFill>
                <a:latin typeface="Arial"/>
                <a:cs typeface="Arial"/>
              </a:rPr>
              <a:t>changing acceptable range, still including Mexico City, Canadian oil sands</a:t>
            </a:r>
          </a:p>
          <a:p>
            <a:pPr marL="457200" indent="-457200">
              <a:buFont typeface="Arial" panose="020B0604020202020204" pitchFamily="34" charset="0"/>
              <a:buChar char="•"/>
            </a:pPr>
            <a:r>
              <a:rPr lang="en-US" b="1" dirty="0">
                <a:solidFill>
                  <a:srgbClr val="000090"/>
                </a:solidFill>
                <a:latin typeface="Arial"/>
                <a:cs typeface="Arial"/>
              </a:rPr>
              <a:t>N/S </a:t>
            </a:r>
            <a:r>
              <a:rPr lang="en-US" b="1" dirty="0" smtClean="0">
                <a:solidFill>
                  <a:srgbClr val="000090"/>
                </a:solidFill>
                <a:latin typeface="Arial"/>
                <a:cs typeface="Arial"/>
              </a:rPr>
              <a:t>modulation transfer function (MTF) issue resolved by analysis</a:t>
            </a:r>
          </a:p>
          <a:p>
            <a:pPr marL="914400" lvl="1" indent="-457200">
              <a:buFont typeface="Lucida Grande"/>
              <a:buChar char="-"/>
            </a:pPr>
            <a:r>
              <a:rPr lang="en-US" dirty="0" smtClean="0">
                <a:solidFill>
                  <a:srgbClr val="000090"/>
                </a:solidFill>
                <a:latin typeface="Arial"/>
                <a:cs typeface="Arial"/>
              </a:rPr>
              <a:t>May reduce MTF requirements to threshold near slit edge, beyond CONUS</a:t>
            </a:r>
            <a:endParaRPr lang="en-US" dirty="0">
              <a:solidFill>
                <a:srgbClr val="000090"/>
              </a:solidFill>
              <a:latin typeface="Arial"/>
              <a:cs typeface="Arial"/>
            </a:endParaRPr>
          </a:p>
          <a:p>
            <a:pPr marL="457200" indent="-457200">
              <a:buFont typeface="Arial" panose="020B0604020202020204" pitchFamily="34" charset="0"/>
              <a:buChar char="•"/>
            </a:pPr>
            <a:r>
              <a:rPr lang="en-US" b="1" dirty="0" smtClean="0">
                <a:solidFill>
                  <a:srgbClr val="000090"/>
                </a:solidFill>
                <a:latin typeface="Arial"/>
                <a:cs typeface="Arial"/>
              </a:rPr>
              <a:t>Stray light modeled to be well within acceptable levels</a:t>
            </a:r>
          </a:p>
          <a:p>
            <a:pPr marL="914400" lvl="1" indent="-457200">
              <a:buFont typeface="Lucida Grande"/>
              <a:buChar char="-"/>
            </a:pPr>
            <a:r>
              <a:rPr lang="en-US" dirty="0" smtClean="0">
                <a:solidFill>
                  <a:srgbClr val="000090"/>
                </a:solidFill>
                <a:latin typeface="Arial"/>
                <a:cs typeface="Arial"/>
              </a:rPr>
              <a:t>Stray light instrument specifications now accepted </a:t>
            </a:r>
          </a:p>
          <a:p>
            <a:pPr marL="914400" lvl="1" indent="-457200">
              <a:buFont typeface="Lucida Grande"/>
              <a:buChar char="-"/>
            </a:pPr>
            <a:r>
              <a:rPr lang="en-US" dirty="0" smtClean="0">
                <a:solidFill>
                  <a:srgbClr val="000090"/>
                </a:solidFill>
                <a:latin typeface="Arial"/>
                <a:cs typeface="Arial"/>
              </a:rPr>
              <a:t>Stray </a:t>
            </a:r>
            <a:r>
              <a:rPr lang="en-US" dirty="0">
                <a:solidFill>
                  <a:srgbClr val="000090"/>
                </a:solidFill>
                <a:latin typeface="Arial"/>
                <a:cs typeface="Arial"/>
              </a:rPr>
              <a:t>light knowledge and levels are nominal for this type of instrument (GOME, SCIA, OMI, OMPS</a:t>
            </a:r>
            <a:r>
              <a:rPr lang="en-US" dirty="0" smtClean="0">
                <a:solidFill>
                  <a:srgbClr val="000090"/>
                </a:solidFill>
                <a:latin typeface="Arial"/>
                <a:cs typeface="Arial"/>
              </a:rPr>
              <a:t>)</a:t>
            </a:r>
          </a:p>
          <a:p>
            <a:pPr marL="914400" lvl="1" indent="-457200">
              <a:buFont typeface="Lucida Grande"/>
              <a:buChar char="-"/>
            </a:pPr>
            <a:r>
              <a:rPr lang="en-US" dirty="0" smtClean="0">
                <a:solidFill>
                  <a:srgbClr val="000090"/>
                </a:solidFill>
                <a:latin typeface="Arial"/>
                <a:cs typeface="Arial"/>
              </a:rPr>
              <a:t>Normal stray light correction is in 0-1 algorithm, as planned. Low risk of additional resources being required</a:t>
            </a:r>
          </a:p>
          <a:p>
            <a:pPr marL="914400" lvl="1" indent="-457200">
              <a:buFont typeface="Lucida Grande"/>
              <a:buChar char="-"/>
            </a:pPr>
            <a:r>
              <a:rPr lang="en-US" dirty="0" smtClean="0">
                <a:solidFill>
                  <a:srgbClr val="000090"/>
                </a:solidFill>
                <a:latin typeface="Arial"/>
                <a:cs typeface="Arial"/>
              </a:rPr>
              <a:t>Developing details of verification/characterization/calibration/testing is </a:t>
            </a:r>
            <a:r>
              <a:rPr lang="en-US" dirty="0">
                <a:solidFill>
                  <a:srgbClr val="000090"/>
                </a:solidFill>
                <a:latin typeface="Arial"/>
                <a:cs typeface="Arial"/>
              </a:rPr>
              <a:t>normal planned engineering </a:t>
            </a:r>
            <a:r>
              <a:rPr lang="en-US" dirty="0" smtClean="0">
                <a:solidFill>
                  <a:srgbClr val="000090"/>
                </a:solidFill>
                <a:latin typeface="Arial"/>
                <a:cs typeface="Arial"/>
              </a:rPr>
              <a:t>work</a:t>
            </a:r>
            <a:endParaRPr lang="en-US" dirty="0">
              <a:solidFill>
                <a:srgbClr val="000090"/>
              </a:solidFill>
              <a:latin typeface="Arial"/>
              <a:cs typeface="Arial"/>
            </a:endParaRPr>
          </a:p>
        </p:txBody>
      </p:sp>
      <p:sp>
        <p:nvSpPr>
          <p:cNvPr id="7" name="TextBox 6"/>
          <p:cNvSpPr txBox="1"/>
          <p:nvPr/>
        </p:nvSpPr>
        <p:spPr>
          <a:xfrm>
            <a:off x="117402" y="5970722"/>
            <a:ext cx="8858500" cy="646331"/>
          </a:xfrm>
          <a:prstGeom prst="rect">
            <a:avLst/>
          </a:prstGeom>
          <a:solidFill>
            <a:srgbClr val="FFFF99"/>
          </a:solidFill>
          <a:ln>
            <a:solidFill>
              <a:schemeClr val="accent1"/>
            </a:solidFill>
          </a:ln>
        </p:spPr>
        <p:txBody>
          <a:bodyPr wrap="square" rtlCol="0">
            <a:spAutoFit/>
          </a:bodyPr>
          <a:lstStyle/>
          <a:p>
            <a:pPr marL="0" lvl="1"/>
            <a:r>
              <a:rPr lang="en-US" b="1" dirty="0" smtClean="0">
                <a:solidFill>
                  <a:srgbClr val="000090"/>
                </a:solidFill>
                <a:latin typeface="Arial"/>
                <a:cs typeface="Arial"/>
              </a:rPr>
              <a:t>The TEMPO </a:t>
            </a:r>
            <a:r>
              <a:rPr lang="en-US" b="1" dirty="0">
                <a:solidFill>
                  <a:srgbClr val="000090"/>
                </a:solidFill>
                <a:latin typeface="Arial"/>
                <a:cs typeface="Arial"/>
              </a:rPr>
              <a:t>instrument design </a:t>
            </a:r>
            <a:r>
              <a:rPr lang="en-US" b="1" dirty="0" smtClean="0">
                <a:solidFill>
                  <a:srgbClr val="000090"/>
                </a:solidFill>
                <a:latin typeface="Arial"/>
                <a:cs typeface="Arial"/>
              </a:rPr>
              <a:t>is capable </a:t>
            </a:r>
            <a:r>
              <a:rPr lang="en-US" b="1" dirty="0">
                <a:solidFill>
                  <a:srgbClr val="000090"/>
                </a:solidFill>
                <a:latin typeface="Arial"/>
                <a:cs typeface="Arial"/>
              </a:rPr>
              <a:t>of meeting </a:t>
            </a:r>
            <a:r>
              <a:rPr lang="en-US" b="1" dirty="0" smtClean="0">
                <a:solidFill>
                  <a:srgbClr val="000090"/>
                </a:solidFill>
                <a:latin typeface="Arial"/>
                <a:cs typeface="Arial"/>
              </a:rPr>
              <a:t>Baseline Level </a:t>
            </a:r>
            <a:r>
              <a:rPr lang="en-US" b="1" dirty="0">
                <a:solidFill>
                  <a:srgbClr val="000090"/>
                </a:solidFill>
                <a:latin typeface="Arial"/>
                <a:cs typeface="Arial"/>
              </a:rPr>
              <a:t>1 science </a:t>
            </a:r>
            <a:r>
              <a:rPr lang="en-US" b="1" dirty="0" smtClean="0">
                <a:solidFill>
                  <a:srgbClr val="000090"/>
                </a:solidFill>
                <a:latin typeface="Arial"/>
                <a:cs typeface="Arial"/>
              </a:rPr>
              <a:t>requirements</a:t>
            </a:r>
            <a:endParaRPr lang="en-US" b="1" dirty="0">
              <a:solidFill>
                <a:srgbClr val="000090"/>
              </a:solidFill>
              <a:latin typeface="Arial"/>
              <a:cs typeface="Arial"/>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pPr/>
              <a:t>31</a:t>
            </a:fld>
            <a:endParaRPr lang="en-US" dirty="0"/>
          </a:p>
        </p:txBody>
      </p:sp>
      <p:sp>
        <p:nvSpPr>
          <p:cNvPr id="2" name="Date Placeholder 1"/>
          <p:cNvSpPr>
            <a:spLocks noGrp="1"/>
          </p:cNvSpPr>
          <p:nvPr>
            <p:ph type="dt" sz="half" idx="10"/>
          </p:nvPr>
        </p:nvSpPr>
        <p:spPr/>
        <p:txBody>
          <a:bodyPr/>
          <a:lstStyle/>
          <a:p>
            <a:r>
              <a:rPr lang="en-US" smtClean="0"/>
              <a:t>4/29/15</a:t>
            </a:r>
            <a:endParaRPr lang="en-US" dirty="0"/>
          </a:p>
        </p:txBody>
      </p:sp>
      <p:sp>
        <p:nvSpPr>
          <p:cNvPr id="6" name="Footer Placeholder 5"/>
          <p:cNvSpPr>
            <a:spLocks noGrp="1"/>
          </p:cNvSpPr>
          <p:nvPr>
            <p:ph type="ftr" sz="quarter" idx="11"/>
          </p:nvPr>
        </p:nvSpPr>
        <p:spPr/>
        <p:txBody>
          <a:bodyPr/>
          <a:lstStyle/>
          <a:p>
            <a:r>
              <a:rPr lang="en-US" smtClean="0"/>
              <a:t>ACC-11</a:t>
            </a:r>
            <a:endParaRPr lang="en-US" dirty="0"/>
          </a:p>
        </p:txBody>
      </p:sp>
    </p:spTree>
    <p:extLst>
      <p:ext uri="{BB962C8B-B14F-4D97-AF65-F5344CB8AC3E}">
        <p14:creationId xmlns:p14="http://schemas.microsoft.com/office/powerpoint/2010/main" val="2126957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3175" y="-1204913"/>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lnSpc>
                <a:spcPct val="100000"/>
              </a:lnSpc>
              <a:spcBef>
                <a:spcPct val="0"/>
              </a:spcBef>
              <a:buFontTx/>
              <a:buNone/>
              <a:defRPr/>
            </a:pPr>
            <a:r>
              <a:rPr lang="en-US" sz="1000" b="0" dirty="0">
                <a:solidFill>
                  <a:srgbClr val="000000"/>
                </a:solidFill>
                <a:latin typeface="Times New Roman" charset="0"/>
                <a:cs typeface="Times New Roman" charset="0"/>
              </a:rPr>
              <a:t>Table 1. UV/Visible/IR Satellite Array Spectrometers</a:t>
            </a:r>
          </a:p>
          <a:p>
            <a:pPr algn="just" eaLnBrk="0" hangingPunct="0">
              <a:lnSpc>
                <a:spcPct val="100000"/>
              </a:lnSpc>
              <a:spcBef>
                <a:spcPct val="0"/>
              </a:spcBef>
              <a:buFontTx/>
              <a:buNone/>
              <a:defRPr/>
            </a:pPr>
            <a:r>
              <a:rPr lang="en-US" sz="1400" b="0" dirty="0">
                <a:solidFill>
                  <a:srgbClr val="000000"/>
                </a:solidFill>
                <a:latin typeface="Times New Roman" charset="0"/>
                <a:cs typeface="Times New Roman" charset="0"/>
              </a:rPr>
              <a:t> </a:t>
            </a:r>
            <a:endParaRPr lang="en-US" sz="1000" b="0" dirty="0">
              <a:solidFill>
                <a:srgbClr val="000000"/>
              </a:solidFill>
              <a:latin typeface="Times New Roman" charset="0"/>
              <a:cs typeface="Times New Roman" charset="0"/>
            </a:endParaRP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grpSp>
        <p:nvGrpSpPr>
          <p:cNvPr id="44035" name="Group 3"/>
          <p:cNvGrpSpPr>
            <a:grpSpLocks/>
          </p:cNvGrpSpPr>
          <p:nvPr/>
        </p:nvGrpSpPr>
        <p:grpSpPr bwMode="auto">
          <a:xfrm>
            <a:off x="557213" y="1455738"/>
            <a:ext cx="8024812" cy="4714875"/>
            <a:chOff x="-3" y="515"/>
            <a:chExt cx="3655" cy="4806"/>
          </a:xfrm>
        </p:grpSpPr>
        <p:grpSp>
          <p:nvGrpSpPr>
            <p:cNvPr id="44040" name="Group 4"/>
            <p:cNvGrpSpPr>
              <a:grpSpLocks/>
            </p:cNvGrpSpPr>
            <p:nvPr/>
          </p:nvGrpSpPr>
          <p:grpSpPr bwMode="auto">
            <a:xfrm>
              <a:off x="0" y="518"/>
              <a:ext cx="3649" cy="4800"/>
              <a:chOff x="0" y="518"/>
              <a:chExt cx="3649" cy="4800"/>
            </a:xfrm>
          </p:grpSpPr>
          <p:grpSp>
            <p:nvGrpSpPr>
              <p:cNvPr id="44042" name="Group 5"/>
              <p:cNvGrpSpPr>
                <a:grpSpLocks/>
              </p:cNvGrpSpPr>
              <p:nvPr/>
            </p:nvGrpSpPr>
            <p:grpSpPr bwMode="auto">
              <a:xfrm>
                <a:off x="0" y="518"/>
                <a:ext cx="777" cy="576"/>
                <a:chOff x="0" y="518"/>
                <a:chExt cx="777" cy="576"/>
              </a:xfrm>
            </p:grpSpPr>
            <p:sp>
              <p:nvSpPr>
                <p:cNvPr id="95238" name="Rectangle 6"/>
                <p:cNvSpPr>
                  <a:spLocks noChangeArrowheads="1"/>
                </p:cNvSpPr>
                <p:nvPr/>
              </p:nvSpPr>
              <p:spPr bwMode="auto">
                <a:xfrm>
                  <a:off x="43" y="518"/>
                  <a:ext cx="693"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Instrument</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39" name="Rectangle 7"/>
                <p:cNvSpPr>
                  <a:spLocks noChangeArrowheads="1"/>
                </p:cNvSpPr>
                <p:nvPr/>
              </p:nvSpPr>
              <p:spPr bwMode="auto">
                <a:xfrm>
                  <a:off x="0" y="518"/>
                  <a:ext cx="777"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43" name="Group 8"/>
              <p:cNvGrpSpPr>
                <a:grpSpLocks/>
              </p:cNvGrpSpPr>
              <p:nvPr/>
            </p:nvGrpSpPr>
            <p:grpSpPr bwMode="auto">
              <a:xfrm>
                <a:off x="777" y="518"/>
                <a:ext cx="471" cy="576"/>
                <a:chOff x="777" y="518"/>
                <a:chExt cx="471" cy="576"/>
              </a:xfrm>
            </p:grpSpPr>
            <p:sp>
              <p:nvSpPr>
                <p:cNvPr id="95241" name="Rectangle 9"/>
                <p:cNvSpPr>
                  <a:spLocks noChangeArrowheads="1"/>
                </p:cNvSpPr>
                <p:nvPr/>
              </p:nvSpPr>
              <p:spPr bwMode="auto">
                <a:xfrm>
                  <a:off x="820" y="518"/>
                  <a:ext cx="385"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Wavelength</a:t>
                  </a:r>
                </a:p>
                <a:p>
                  <a:pPr algn="ctr" eaLnBrk="0" hangingPunct="0">
                    <a:lnSpc>
                      <a:spcPct val="100000"/>
                    </a:lnSpc>
                    <a:spcBef>
                      <a:spcPct val="0"/>
                    </a:spcBef>
                    <a:buFontTx/>
                    <a:buNone/>
                    <a:defRPr/>
                  </a:pPr>
                  <a:r>
                    <a:rPr lang="en-US" sz="1000" b="0" dirty="0">
                      <a:solidFill>
                        <a:srgbClr val="000000"/>
                      </a:solidFill>
                      <a:latin typeface="Times New Roman" charset="0"/>
                      <a:cs typeface="Times New Roman" charset="0"/>
                    </a:rPr>
                    <a:t>(nm)</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42" name="Rectangle 10"/>
                <p:cNvSpPr>
                  <a:spLocks noChangeArrowheads="1"/>
                </p:cNvSpPr>
                <p:nvPr/>
              </p:nvSpPr>
              <p:spPr bwMode="auto">
                <a:xfrm>
                  <a:off x="777" y="518"/>
                  <a:ext cx="471"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44" name="Group 11"/>
              <p:cNvGrpSpPr>
                <a:grpSpLocks/>
              </p:cNvGrpSpPr>
              <p:nvPr/>
            </p:nvGrpSpPr>
            <p:grpSpPr bwMode="auto">
              <a:xfrm>
                <a:off x="1248" y="518"/>
                <a:ext cx="524" cy="576"/>
                <a:chOff x="1248" y="518"/>
                <a:chExt cx="524" cy="576"/>
              </a:xfrm>
            </p:grpSpPr>
            <p:sp>
              <p:nvSpPr>
                <p:cNvPr id="95244" name="Rectangle 12"/>
                <p:cNvSpPr>
                  <a:spLocks noChangeArrowheads="1"/>
                </p:cNvSpPr>
                <p:nvPr/>
              </p:nvSpPr>
              <p:spPr bwMode="auto">
                <a:xfrm>
                  <a:off x="1291" y="518"/>
                  <a:ext cx="440"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Viewing</a:t>
                  </a:r>
                  <a:endParaRPr lang="en-US" sz="1400" b="0" dirty="0">
                    <a:solidFill>
                      <a:srgbClr val="000000"/>
                    </a:solidFill>
                    <a:latin typeface="Times New Roman" charset="0"/>
                    <a:cs typeface="Times New Roman" charset="0"/>
                  </a:endParaRPr>
                </a:p>
                <a:p>
                  <a:pPr algn="ctr" eaLnBrk="0" hangingPunct="0">
                    <a:lnSpc>
                      <a:spcPct val="100000"/>
                    </a:lnSpc>
                    <a:spcBef>
                      <a:spcPct val="0"/>
                    </a:spcBef>
                    <a:buFontTx/>
                    <a:buNone/>
                    <a:defRPr/>
                  </a:pPr>
                  <a:r>
                    <a:rPr lang="en-US" sz="1000" b="0" dirty="0">
                      <a:solidFill>
                        <a:srgbClr val="000000"/>
                      </a:solidFill>
                      <a:latin typeface="Times New Roman" charset="0"/>
                      <a:cs typeface="Times New Roman" charset="0"/>
                    </a:rPr>
                    <a:t>Geometry</a:t>
                  </a:r>
                  <a:endParaRPr lang="en-US" sz="1400" b="0" dirty="0">
                    <a:solidFill>
                      <a:srgbClr val="000000"/>
                    </a:solidFill>
                    <a:latin typeface="Times New Roman" charset="0"/>
                    <a:cs typeface="Times New Roman" charset="0"/>
                  </a:endParaRP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45" name="Rectangle 13"/>
                <p:cNvSpPr>
                  <a:spLocks noChangeArrowheads="1"/>
                </p:cNvSpPr>
                <p:nvPr/>
              </p:nvSpPr>
              <p:spPr bwMode="auto">
                <a:xfrm>
                  <a:off x="1248" y="518"/>
                  <a:ext cx="524"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45" name="Group 14"/>
              <p:cNvGrpSpPr>
                <a:grpSpLocks/>
              </p:cNvGrpSpPr>
              <p:nvPr/>
            </p:nvGrpSpPr>
            <p:grpSpPr bwMode="auto">
              <a:xfrm>
                <a:off x="1772" y="518"/>
                <a:ext cx="1288" cy="576"/>
                <a:chOff x="1772" y="518"/>
                <a:chExt cx="1288" cy="576"/>
              </a:xfrm>
            </p:grpSpPr>
            <p:sp>
              <p:nvSpPr>
                <p:cNvPr id="95247" name="Rectangle 15"/>
                <p:cNvSpPr>
                  <a:spLocks noChangeArrowheads="1"/>
                </p:cNvSpPr>
                <p:nvPr/>
              </p:nvSpPr>
              <p:spPr bwMode="auto">
                <a:xfrm>
                  <a:off x="1815" y="518"/>
                  <a:ext cx="1202"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Gases</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48" name="Rectangle 16"/>
                <p:cNvSpPr>
                  <a:spLocks noChangeArrowheads="1"/>
                </p:cNvSpPr>
                <p:nvPr/>
              </p:nvSpPr>
              <p:spPr bwMode="auto">
                <a:xfrm>
                  <a:off x="1772" y="518"/>
                  <a:ext cx="1288"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46" name="Group 17"/>
              <p:cNvGrpSpPr>
                <a:grpSpLocks/>
              </p:cNvGrpSpPr>
              <p:nvPr/>
            </p:nvGrpSpPr>
            <p:grpSpPr bwMode="auto">
              <a:xfrm>
                <a:off x="3060" y="518"/>
                <a:ext cx="589" cy="576"/>
                <a:chOff x="3060" y="518"/>
                <a:chExt cx="589" cy="576"/>
              </a:xfrm>
            </p:grpSpPr>
            <p:sp>
              <p:nvSpPr>
                <p:cNvPr id="95250" name="Rectangle 18"/>
                <p:cNvSpPr>
                  <a:spLocks noChangeArrowheads="1"/>
                </p:cNvSpPr>
                <p:nvPr/>
              </p:nvSpPr>
              <p:spPr bwMode="auto">
                <a:xfrm>
                  <a:off x="3102" y="518"/>
                  <a:ext cx="505"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Launch</a:t>
                  </a:r>
                </a:p>
                <a:p>
                  <a:pPr algn="ctr" eaLnBrk="0" hangingPunct="0">
                    <a:lnSpc>
                      <a:spcPct val="100000"/>
                    </a:lnSpc>
                    <a:spcBef>
                      <a:spcPct val="0"/>
                    </a:spcBef>
                    <a:buFontTx/>
                    <a:buNone/>
                    <a:defRPr/>
                  </a:pPr>
                  <a:r>
                    <a:rPr lang="en-US" sz="1000" b="0" dirty="0">
                      <a:solidFill>
                        <a:srgbClr val="000000"/>
                      </a:solidFill>
                      <a:latin typeface="Times New Roman" charset="0"/>
                      <a:cs typeface="Times New Roman" charset="0"/>
                    </a:rPr>
                    <a:t>Year</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51" name="Rectangle 19"/>
                <p:cNvSpPr>
                  <a:spLocks noChangeArrowheads="1"/>
                </p:cNvSpPr>
                <p:nvPr/>
              </p:nvSpPr>
              <p:spPr bwMode="auto">
                <a:xfrm>
                  <a:off x="3060" y="518"/>
                  <a:ext cx="589"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47" name="Group 20"/>
              <p:cNvGrpSpPr>
                <a:grpSpLocks/>
              </p:cNvGrpSpPr>
              <p:nvPr/>
            </p:nvGrpSpPr>
            <p:grpSpPr bwMode="auto">
              <a:xfrm>
                <a:off x="0" y="1094"/>
                <a:ext cx="777" cy="480"/>
                <a:chOff x="0" y="1094"/>
                <a:chExt cx="777" cy="480"/>
              </a:xfrm>
            </p:grpSpPr>
            <p:sp>
              <p:nvSpPr>
                <p:cNvPr id="95253" name="Rectangle 21"/>
                <p:cNvSpPr>
                  <a:spLocks noChangeArrowheads="1"/>
                </p:cNvSpPr>
                <p:nvPr/>
              </p:nvSpPr>
              <p:spPr bwMode="auto">
                <a:xfrm>
                  <a:off x="43" y="1094"/>
                  <a:ext cx="693"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GOME (GOME-2)</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54" name="Rectangle 22"/>
                <p:cNvSpPr>
                  <a:spLocks noChangeArrowheads="1"/>
                </p:cNvSpPr>
                <p:nvPr/>
              </p:nvSpPr>
              <p:spPr bwMode="auto">
                <a:xfrm>
                  <a:off x="0" y="1094"/>
                  <a:ext cx="777"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48" name="Group 23"/>
              <p:cNvGrpSpPr>
                <a:grpSpLocks/>
              </p:cNvGrpSpPr>
              <p:nvPr/>
            </p:nvGrpSpPr>
            <p:grpSpPr bwMode="auto">
              <a:xfrm>
                <a:off x="777" y="1094"/>
                <a:ext cx="471" cy="480"/>
                <a:chOff x="777" y="1094"/>
                <a:chExt cx="471" cy="480"/>
              </a:xfrm>
            </p:grpSpPr>
            <p:sp>
              <p:nvSpPr>
                <p:cNvPr id="95256" name="Rectangle 24"/>
                <p:cNvSpPr>
                  <a:spLocks noChangeArrowheads="1"/>
                </p:cNvSpPr>
                <p:nvPr/>
              </p:nvSpPr>
              <p:spPr bwMode="auto">
                <a:xfrm>
                  <a:off x="820" y="1094"/>
                  <a:ext cx="385"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240-790</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57" name="Rectangle 25"/>
                <p:cNvSpPr>
                  <a:spLocks noChangeArrowheads="1"/>
                </p:cNvSpPr>
                <p:nvPr/>
              </p:nvSpPr>
              <p:spPr bwMode="auto">
                <a:xfrm>
                  <a:off x="777" y="1094"/>
                  <a:ext cx="471"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49" name="Group 26"/>
              <p:cNvGrpSpPr>
                <a:grpSpLocks/>
              </p:cNvGrpSpPr>
              <p:nvPr/>
            </p:nvGrpSpPr>
            <p:grpSpPr bwMode="auto">
              <a:xfrm>
                <a:off x="1248" y="1094"/>
                <a:ext cx="524" cy="480"/>
                <a:chOff x="1248" y="1094"/>
                <a:chExt cx="524" cy="480"/>
              </a:xfrm>
            </p:grpSpPr>
            <p:sp>
              <p:nvSpPr>
                <p:cNvPr id="95259" name="Rectangle 27"/>
                <p:cNvSpPr>
                  <a:spLocks noChangeArrowheads="1"/>
                </p:cNvSpPr>
                <p:nvPr/>
              </p:nvSpPr>
              <p:spPr bwMode="auto">
                <a:xfrm>
                  <a:off x="1291" y="1094"/>
                  <a:ext cx="440"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Nadir</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60" name="Rectangle 28"/>
                <p:cNvSpPr>
                  <a:spLocks noChangeArrowheads="1"/>
                </p:cNvSpPr>
                <p:nvPr/>
              </p:nvSpPr>
              <p:spPr bwMode="auto">
                <a:xfrm>
                  <a:off x="1248" y="1094"/>
                  <a:ext cx="524"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50" name="Group 29"/>
              <p:cNvGrpSpPr>
                <a:grpSpLocks/>
              </p:cNvGrpSpPr>
              <p:nvPr/>
            </p:nvGrpSpPr>
            <p:grpSpPr bwMode="auto">
              <a:xfrm>
                <a:off x="1772" y="1094"/>
                <a:ext cx="1288" cy="480"/>
                <a:chOff x="1772" y="1094"/>
                <a:chExt cx="1288" cy="480"/>
              </a:xfrm>
            </p:grpSpPr>
            <p:sp>
              <p:nvSpPr>
                <p:cNvPr id="95262" name="Rectangle 30"/>
                <p:cNvSpPr>
                  <a:spLocks noChangeArrowheads="1"/>
                </p:cNvSpPr>
                <p:nvPr/>
              </p:nvSpPr>
              <p:spPr bwMode="auto">
                <a:xfrm>
                  <a:off x="1815" y="1094"/>
                  <a:ext cx="1202"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O</a:t>
                  </a:r>
                  <a:r>
                    <a:rPr lang="en-US" sz="1000" b="0" baseline="-30000" dirty="0">
                      <a:solidFill>
                        <a:srgbClr val="000000"/>
                      </a:solidFill>
                      <a:latin typeface="Times New Roman" charset="0"/>
                      <a:cs typeface="Times New Roman" charset="0"/>
                    </a:rPr>
                    <a:t>3</a:t>
                  </a:r>
                  <a:r>
                    <a:rPr lang="en-US" sz="1000" b="0" dirty="0">
                      <a:solidFill>
                        <a:srgbClr val="000000"/>
                      </a:solidFill>
                      <a:latin typeface="Times New Roman" charset="0"/>
                      <a:cs typeface="Times New Roman" charset="0"/>
                    </a:rPr>
                    <a:t>, NO</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 BrO, OClO, SO</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 HCHO, H</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O</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63" name="Rectangle 31"/>
                <p:cNvSpPr>
                  <a:spLocks noChangeArrowheads="1"/>
                </p:cNvSpPr>
                <p:nvPr/>
              </p:nvSpPr>
              <p:spPr bwMode="auto">
                <a:xfrm>
                  <a:off x="1772" y="1094"/>
                  <a:ext cx="1288"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51" name="Group 32"/>
              <p:cNvGrpSpPr>
                <a:grpSpLocks/>
              </p:cNvGrpSpPr>
              <p:nvPr/>
            </p:nvGrpSpPr>
            <p:grpSpPr bwMode="auto">
              <a:xfrm>
                <a:off x="3060" y="1094"/>
                <a:ext cx="589" cy="480"/>
                <a:chOff x="3060" y="1094"/>
                <a:chExt cx="589" cy="480"/>
              </a:xfrm>
            </p:grpSpPr>
            <p:sp>
              <p:nvSpPr>
                <p:cNvPr id="95265" name="Rectangle 33"/>
                <p:cNvSpPr>
                  <a:spLocks noChangeArrowheads="1"/>
                </p:cNvSpPr>
                <p:nvPr/>
              </p:nvSpPr>
              <p:spPr bwMode="auto">
                <a:xfrm>
                  <a:off x="3102" y="1094"/>
                  <a:ext cx="505"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1995 (</a:t>
                  </a:r>
                  <a:r>
                    <a:rPr lang="en-US" sz="1000" b="0" dirty="0" smtClean="0">
                      <a:solidFill>
                        <a:srgbClr val="000000"/>
                      </a:solidFill>
                      <a:latin typeface="Times New Roman" charset="0"/>
                      <a:cs typeface="Times New Roman" charset="0"/>
                    </a:rPr>
                    <a:t>2006, 2012)</a:t>
                  </a:r>
                  <a:endParaRPr lang="en-US" sz="1000" b="0" dirty="0">
                    <a:solidFill>
                      <a:srgbClr val="000000"/>
                    </a:solidFill>
                    <a:latin typeface="Times New Roman" charset="0"/>
                    <a:cs typeface="Times New Roman" charset="0"/>
                  </a:endParaRP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66" name="Rectangle 34"/>
                <p:cNvSpPr>
                  <a:spLocks noChangeArrowheads="1"/>
                </p:cNvSpPr>
                <p:nvPr/>
              </p:nvSpPr>
              <p:spPr bwMode="auto">
                <a:xfrm>
                  <a:off x="3060" y="1094"/>
                  <a:ext cx="589"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52" name="Group 35"/>
              <p:cNvGrpSpPr>
                <a:grpSpLocks/>
              </p:cNvGrpSpPr>
              <p:nvPr/>
            </p:nvGrpSpPr>
            <p:grpSpPr bwMode="auto">
              <a:xfrm>
                <a:off x="0" y="1574"/>
                <a:ext cx="777" cy="480"/>
                <a:chOff x="0" y="1574"/>
                <a:chExt cx="777" cy="480"/>
              </a:xfrm>
            </p:grpSpPr>
            <p:sp>
              <p:nvSpPr>
                <p:cNvPr id="95268" name="Rectangle 36"/>
                <p:cNvSpPr>
                  <a:spLocks noChangeArrowheads="1"/>
                </p:cNvSpPr>
                <p:nvPr/>
              </p:nvSpPr>
              <p:spPr bwMode="auto">
                <a:xfrm>
                  <a:off x="43" y="1578"/>
                  <a:ext cx="693"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OSIRIS/ODIN</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69" name="Rectangle 37"/>
                <p:cNvSpPr>
                  <a:spLocks noChangeArrowheads="1"/>
                </p:cNvSpPr>
                <p:nvPr/>
              </p:nvSpPr>
              <p:spPr bwMode="auto">
                <a:xfrm>
                  <a:off x="0" y="1578"/>
                  <a:ext cx="777" cy="4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53" name="Group 38"/>
              <p:cNvGrpSpPr>
                <a:grpSpLocks/>
              </p:cNvGrpSpPr>
              <p:nvPr/>
            </p:nvGrpSpPr>
            <p:grpSpPr bwMode="auto">
              <a:xfrm>
                <a:off x="777" y="1574"/>
                <a:ext cx="471" cy="480"/>
                <a:chOff x="777" y="1574"/>
                <a:chExt cx="471" cy="480"/>
              </a:xfrm>
            </p:grpSpPr>
            <p:sp>
              <p:nvSpPr>
                <p:cNvPr id="95271" name="Rectangle 39"/>
                <p:cNvSpPr>
                  <a:spLocks noChangeArrowheads="1"/>
                </p:cNvSpPr>
                <p:nvPr/>
              </p:nvSpPr>
              <p:spPr bwMode="auto">
                <a:xfrm>
                  <a:off x="820" y="1578"/>
                  <a:ext cx="385"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280-800</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72" name="Rectangle 40"/>
                <p:cNvSpPr>
                  <a:spLocks noChangeArrowheads="1"/>
                </p:cNvSpPr>
                <p:nvPr/>
              </p:nvSpPr>
              <p:spPr bwMode="auto">
                <a:xfrm>
                  <a:off x="777" y="1578"/>
                  <a:ext cx="471" cy="4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54" name="Group 41"/>
              <p:cNvGrpSpPr>
                <a:grpSpLocks/>
              </p:cNvGrpSpPr>
              <p:nvPr/>
            </p:nvGrpSpPr>
            <p:grpSpPr bwMode="auto">
              <a:xfrm>
                <a:off x="1248" y="1574"/>
                <a:ext cx="524" cy="480"/>
                <a:chOff x="1248" y="1574"/>
                <a:chExt cx="524" cy="480"/>
              </a:xfrm>
            </p:grpSpPr>
            <p:sp>
              <p:nvSpPr>
                <p:cNvPr id="95274" name="Rectangle 42"/>
                <p:cNvSpPr>
                  <a:spLocks noChangeArrowheads="1"/>
                </p:cNvSpPr>
                <p:nvPr/>
              </p:nvSpPr>
              <p:spPr bwMode="auto">
                <a:xfrm>
                  <a:off x="1291" y="1578"/>
                  <a:ext cx="440"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Limb</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75" name="Rectangle 43"/>
                <p:cNvSpPr>
                  <a:spLocks noChangeArrowheads="1"/>
                </p:cNvSpPr>
                <p:nvPr/>
              </p:nvSpPr>
              <p:spPr bwMode="auto">
                <a:xfrm>
                  <a:off x="1248" y="1578"/>
                  <a:ext cx="524" cy="4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55" name="Group 44"/>
              <p:cNvGrpSpPr>
                <a:grpSpLocks/>
              </p:cNvGrpSpPr>
              <p:nvPr/>
            </p:nvGrpSpPr>
            <p:grpSpPr bwMode="auto">
              <a:xfrm>
                <a:off x="1772" y="1574"/>
                <a:ext cx="1288" cy="480"/>
                <a:chOff x="1772" y="1574"/>
                <a:chExt cx="1288" cy="480"/>
              </a:xfrm>
            </p:grpSpPr>
            <p:sp>
              <p:nvSpPr>
                <p:cNvPr id="95277" name="Rectangle 45"/>
                <p:cNvSpPr>
                  <a:spLocks noChangeArrowheads="1"/>
                </p:cNvSpPr>
                <p:nvPr/>
              </p:nvSpPr>
              <p:spPr bwMode="auto">
                <a:xfrm>
                  <a:off x="1815" y="1578"/>
                  <a:ext cx="120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O</a:t>
                  </a:r>
                  <a:r>
                    <a:rPr lang="en-US" sz="1000" b="0" baseline="-30000" dirty="0">
                      <a:solidFill>
                        <a:srgbClr val="000000"/>
                      </a:solidFill>
                      <a:latin typeface="Times New Roman" charset="0"/>
                      <a:cs typeface="Times New Roman" charset="0"/>
                    </a:rPr>
                    <a:t>3</a:t>
                  </a:r>
                  <a:r>
                    <a:rPr lang="en-US" sz="1000" b="0" dirty="0">
                      <a:solidFill>
                        <a:srgbClr val="000000"/>
                      </a:solidFill>
                      <a:latin typeface="Times New Roman" charset="0"/>
                      <a:cs typeface="Times New Roman" charset="0"/>
                    </a:rPr>
                    <a:t>, NO</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 BrO, OClO, SO</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 HCHO, H</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O</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78" name="Rectangle 46"/>
                <p:cNvSpPr>
                  <a:spLocks noChangeArrowheads="1"/>
                </p:cNvSpPr>
                <p:nvPr/>
              </p:nvSpPr>
              <p:spPr bwMode="auto">
                <a:xfrm>
                  <a:off x="1772" y="1578"/>
                  <a:ext cx="1288" cy="4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56" name="Group 47"/>
              <p:cNvGrpSpPr>
                <a:grpSpLocks/>
              </p:cNvGrpSpPr>
              <p:nvPr/>
            </p:nvGrpSpPr>
            <p:grpSpPr bwMode="auto">
              <a:xfrm>
                <a:off x="3060" y="1574"/>
                <a:ext cx="589" cy="480"/>
                <a:chOff x="3060" y="1574"/>
                <a:chExt cx="589" cy="480"/>
              </a:xfrm>
            </p:grpSpPr>
            <p:sp>
              <p:nvSpPr>
                <p:cNvPr id="95280" name="Rectangle 48"/>
                <p:cNvSpPr>
                  <a:spLocks noChangeArrowheads="1"/>
                </p:cNvSpPr>
                <p:nvPr/>
              </p:nvSpPr>
              <p:spPr bwMode="auto">
                <a:xfrm>
                  <a:off x="3102" y="1578"/>
                  <a:ext cx="505"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2001</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81" name="Rectangle 49"/>
                <p:cNvSpPr>
                  <a:spLocks noChangeArrowheads="1"/>
                </p:cNvSpPr>
                <p:nvPr/>
              </p:nvSpPr>
              <p:spPr bwMode="auto">
                <a:xfrm>
                  <a:off x="3060" y="1578"/>
                  <a:ext cx="589" cy="4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57" name="Group 50"/>
              <p:cNvGrpSpPr>
                <a:grpSpLocks/>
              </p:cNvGrpSpPr>
              <p:nvPr/>
            </p:nvGrpSpPr>
            <p:grpSpPr bwMode="auto">
              <a:xfrm>
                <a:off x="0" y="2054"/>
                <a:ext cx="777" cy="480"/>
                <a:chOff x="0" y="2054"/>
                <a:chExt cx="777" cy="480"/>
              </a:xfrm>
            </p:grpSpPr>
            <p:sp>
              <p:nvSpPr>
                <p:cNvPr id="95283" name="Rectangle 51"/>
                <p:cNvSpPr>
                  <a:spLocks noChangeArrowheads="1"/>
                </p:cNvSpPr>
                <p:nvPr/>
              </p:nvSpPr>
              <p:spPr bwMode="auto">
                <a:xfrm>
                  <a:off x="43" y="2054"/>
                  <a:ext cx="693"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SAGE III</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84" name="Rectangle 52"/>
                <p:cNvSpPr>
                  <a:spLocks noChangeArrowheads="1"/>
                </p:cNvSpPr>
                <p:nvPr/>
              </p:nvSpPr>
              <p:spPr bwMode="auto">
                <a:xfrm>
                  <a:off x="0" y="2054"/>
                  <a:ext cx="777"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58" name="Group 53"/>
              <p:cNvGrpSpPr>
                <a:grpSpLocks/>
              </p:cNvGrpSpPr>
              <p:nvPr/>
            </p:nvGrpSpPr>
            <p:grpSpPr bwMode="auto">
              <a:xfrm>
                <a:off x="777" y="2054"/>
                <a:ext cx="471" cy="480"/>
                <a:chOff x="777" y="2054"/>
                <a:chExt cx="471" cy="480"/>
              </a:xfrm>
            </p:grpSpPr>
            <p:sp>
              <p:nvSpPr>
                <p:cNvPr id="95286" name="Rectangle 54"/>
                <p:cNvSpPr>
                  <a:spLocks noChangeArrowheads="1"/>
                </p:cNvSpPr>
                <p:nvPr/>
              </p:nvSpPr>
              <p:spPr bwMode="auto">
                <a:xfrm>
                  <a:off x="820" y="2054"/>
                  <a:ext cx="385"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280-1040</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87" name="Rectangle 55"/>
                <p:cNvSpPr>
                  <a:spLocks noChangeArrowheads="1"/>
                </p:cNvSpPr>
                <p:nvPr/>
              </p:nvSpPr>
              <p:spPr bwMode="auto">
                <a:xfrm>
                  <a:off x="777" y="2054"/>
                  <a:ext cx="471"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59" name="Group 56"/>
              <p:cNvGrpSpPr>
                <a:grpSpLocks/>
              </p:cNvGrpSpPr>
              <p:nvPr/>
            </p:nvGrpSpPr>
            <p:grpSpPr bwMode="auto">
              <a:xfrm>
                <a:off x="1248" y="2054"/>
                <a:ext cx="524" cy="480"/>
                <a:chOff x="1248" y="2054"/>
                <a:chExt cx="524" cy="480"/>
              </a:xfrm>
            </p:grpSpPr>
            <p:sp>
              <p:nvSpPr>
                <p:cNvPr id="95289" name="Rectangle 57"/>
                <p:cNvSpPr>
                  <a:spLocks noChangeArrowheads="1"/>
                </p:cNvSpPr>
                <p:nvPr/>
              </p:nvSpPr>
              <p:spPr bwMode="auto">
                <a:xfrm>
                  <a:off x="1291" y="2054"/>
                  <a:ext cx="440"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occultation</a:t>
                  </a:r>
                </a:p>
                <a:p>
                  <a:pPr algn="ctr" eaLnBrk="0" hangingPunct="0">
                    <a:lnSpc>
                      <a:spcPct val="100000"/>
                    </a:lnSpc>
                    <a:spcBef>
                      <a:spcPct val="0"/>
                    </a:spcBef>
                    <a:buFontTx/>
                    <a:buNone/>
                    <a:defRPr/>
                  </a:pPr>
                  <a:r>
                    <a:rPr lang="en-US" sz="1000" b="0" dirty="0">
                      <a:solidFill>
                        <a:srgbClr val="000000"/>
                      </a:solidFill>
                      <a:latin typeface="Times New Roman" charset="0"/>
                      <a:cs typeface="Times New Roman" charset="0"/>
                    </a:rPr>
                    <a:t>(limb)</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90" name="Rectangle 58"/>
                <p:cNvSpPr>
                  <a:spLocks noChangeArrowheads="1"/>
                </p:cNvSpPr>
                <p:nvPr/>
              </p:nvSpPr>
              <p:spPr bwMode="auto">
                <a:xfrm>
                  <a:off x="1248" y="2054"/>
                  <a:ext cx="524"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60" name="Group 59"/>
              <p:cNvGrpSpPr>
                <a:grpSpLocks/>
              </p:cNvGrpSpPr>
              <p:nvPr/>
            </p:nvGrpSpPr>
            <p:grpSpPr bwMode="auto">
              <a:xfrm>
                <a:off x="1772" y="2054"/>
                <a:ext cx="1288" cy="480"/>
                <a:chOff x="1772" y="2054"/>
                <a:chExt cx="1288" cy="480"/>
              </a:xfrm>
            </p:grpSpPr>
            <p:sp>
              <p:nvSpPr>
                <p:cNvPr id="95292" name="Rectangle 60"/>
                <p:cNvSpPr>
                  <a:spLocks noChangeArrowheads="1"/>
                </p:cNvSpPr>
                <p:nvPr/>
              </p:nvSpPr>
              <p:spPr bwMode="auto">
                <a:xfrm>
                  <a:off x="1815" y="2054"/>
                  <a:ext cx="1202"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O</a:t>
                  </a:r>
                  <a:r>
                    <a:rPr lang="en-US" sz="1000" b="0" baseline="-30000" dirty="0">
                      <a:solidFill>
                        <a:srgbClr val="000000"/>
                      </a:solidFill>
                      <a:latin typeface="Times New Roman" charset="0"/>
                      <a:cs typeface="Times New Roman" charset="0"/>
                    </a:rPr>
                    <a:t>3</a:t>
                  </a:r>
                  <a:r>
                    <a:rPr lang="en-US" sz="1000" b="0" dirty="0">
                      <a:solidFill>
                        <a:srgbClr val="000000"/>
                      </a:solidFill>
                      <a:latin typeface="Times New Roman" charset="0"/>
                      <a:cs typeface="Times New Roman" charset="0"/>
                    </a:rPr>
                    <a:t>, NO</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 BrO, OClO, H</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O</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93" name="Rectangle 61"/>
                <p:cNvSpPr>
                  <a:spLocks noChangeArrowheads="1"/>
                </p:cNvSpPr>
                <p:nvPr/>
              </p:nvSpPr>
              <p:spPr bwMode="auto">
                <a:xfrm>
                  <a:off x="1772" y="2054"/>
                  <a:ext cx="1288"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61" name="Group 62"/>
              <p:cNvGrpSpPr>
                <a:grpSpLocks/>
              </p:cNvGrpSpPr>
              <p:nvPr/>
            </p:nvGrpSpPr>
            <p:grpSpPr bwMode="auto">
              <a:xfrm>
                <a:off x="3060" y="2054"/>
                <a:ext cx="589" cy="480"/>
                <a:chOff x="3060" y="2054"/>
                <a:chExt cx="589" cy="480"/>
              </a:xfrm>
            </p:grpSpPr>
            <p:sp>
              <p:nvSpPr>
                <p:cNvPr id="95295" name="Rectangle 63"/>
                <p:cNvSpPr>
                  <a:spLocks noChangeArrowheads="1"/>
                </p:cNvSpPr>
                <p:nvPr/>
              </p:nvSpPr>
              <p:spPr bwMode="auto">
                <a:xfrm>
                  <a:off x="3102" y="2054"/>
                  <a:ext cx="505"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2001</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96" name="Rectangle 64"/>
                <p:cNvSpPr>
                  <a:spLocks noChangeArrowheads="1"/>
                </p:cNvSpPr>
                <p:nvPr/>
              </p:nvSpPr>
              <p:spPr bwMode="auto">
                <a:xfrm>
                  <a:off x="3060" y="2054"/>
                  <a:ext cx="589"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62" name="Group 65"/>
              <p:cNvGrpSpPr>
                <a:grpSpLocks/>
              </p:cNvGrpSpPr>
              <p:nvPr/>
            </p:nvGrpSpPr>
            <p:grpSpPr bwMode="auto">
              <a:xfrm>
                <a:off x="0" y="2534"/>
                <a:ext cx="777" cy="480"/>
                <a:chOff x="0" y="2534"/>
                <a:chExt cx="777" cy="480"/>
              </a:xfrm>
            </p:grpSpPr>
            <p:sp>
              <p:nvSpPr>
                <p:cNvPr id="95298" name="Rectangle 66"/>
                <p:cNvSpPr>
                  <a:spLocks noChangeArrowheads="1"/>
                </p:cNvSpPr>
                <p:nvPr/>
              </p:nvSpPr>
              <p:spPr bwMode="auto">
                <a:xfrm>
                  <a:off x="43" y="2534"/>
                  <a:ext cx="693"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GOMOS/Envisat</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299" name="Rectangle 67"/>
                <p:cNvSpPr>
                  <a:spLocks noChangeArrowheads="1"/>
                </p:cNvSpPr>
                <p:nvPr/>
              </p:nvSpPr>
              <p:spPr bwMode="auto">
                <a:xfrm>
                  <a:off x="0" y="2534"/>
                  <a:ext cx="777" cy="4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63" name="Group 68"/>
              <p:cNvGrpSpPr>
                <a:grpSpLocks/>
              </p:cNvGrpSpPr>
              <p:nvPr/>
            </p:nvGrpSpPr>
            <p:grpSpPr bwMode="auto">
              <a:xfrm>
                <a:off x="777" y="2534"/>
                <a:ext cx="471" cy="480"/>
                <a:chOff x="777" y="2534"/>
                <a:chExt cx="471" cy="480"/>
              </a:xfrm>
            </p:grpSpPr>
            <p:sp>
              <p:nvSpPr>
                <p:cNvPr id="95301" name="Rectangle 69"/>
                <p:cNvSpPr>
                  <a:spLocks noChangeArrowheads="1"/>
                </p:cNvSpPr>
                <p:nvPr/>
              </p:nvSpPr>
              <p:spPr bwMode="auto">
                <a:xfrm>
                  <a:off x="820" y="2534"/>
                  <a:ext cx="385"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250-952</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02" name="Rectangle 70"/>
                <p:cNvSpPr>
                  <a:spLocks noChangeArrowheads="1"/>
                </p:cNvSpPr>
                <p:nvPr/>
              </p:nvSpPr>
              <p:spPr bwMode="auto">
                <a:xfrm>
                  <a:off x="777" y="2534"/>
                  <a:ext cx="471" cy="4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64" name="Group 71"/>
              <p:cNvGrpSpPr>
                <a:grpSpLocks/>
              </p:cNvGrpSpPr>
              <p:nvPr/>
            </p:nvGrpSpPr>
            <p:grpSpPr bwMode="auto">
              <a:xfrm>
                <a:off x="1248" y="2534"/>
                <a:ext cx="524" cy="480"/>
                <a:chOff x="1248" y="2534"/>
                <a:chExt cx="524" cy="480"/>
              </a:xfrm>
            </p:grpSpPr>
            <p:sp>
              <p:nvSpPr>
                <p:cNvPr id="95304" name="Rectangle 72"/>
                <p:cNvSpPr>
                  <a:spLocks noChangeArrowheads="1"/>
                </p:cNvSpPr>
                <p:nvPr/>
              </p:nvSpPr>
              <p:spPr bwMode="auto">
                <a:xfrm>
                  <a:off x="1291" y="2534"/>
                  <a:ext cx="440"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stellar</a:t>
                  </a:r>
                </a:p>
                <a:p>
                  <a:pPr algn="ctr" eaLnBrk="0" hangingPunct="0">
                    <a:lnSpc>
                      <a:spcPct val="100000"/>
                    </a:lnSpc>
                    <a:spcBef>
                      <a:spcPct val="0"/>
                    </a:spcBef>
                    <a:buFontTx/>
                    <a:buNone/>
                    <a:defRPr/>
                  </a:pPr>
                  <a:r>
                    <a:rPr lang="en-US" sz="1000" b="0" dirty="0">
                      <a:solidFill>
                        <a:srgbClr val="000000"/>
                      </a:solidFill>
                      <a:latin typeface="Times New Roman" charset="0"/>
                      <a:cs typeface="Times New Roman" charset="0"/>
                    </a:rPr>
                    <a:t>occultation</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05" name="Rectangle 73"/>
                <p:cNvSpPr>
                  <a:spLocks noChangeArrowheads="1"/>
                </p:cNvSpPr>
                <p:nvPr/>
              </p:nvSpPr>
              <p:spPr bwMode="auto">
                <a:xfrm>
                  <a:off x="1248" y="2534"/>
                  <a:ext cx="524" cy="4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65" name="Group 74"/>
              <p:cNvGrpSpPr>
                <a:grpSpLocks/>
              </p:cNvGrpSpPr>
              <p:nvPr/>
            </p:nvGrpSpPr>
            <p:grpSpPr bwMode="auto">
              <a:xfrm>
                <a:off x="1772" y="2534"/>
                <a:ext cx="1288" cy="480"/>
                <a:chOff x="1772" y="2534"/>
                <a:chExt cx="1288" cy="480"/>
              </a:xfrm>
            </p:grpSpPr>
            <p:sp>
              <p:nvSpPr>
                <p:cNvPr id="95307" name="Rectangle 75"/>
                <p:cNvSpPr>
                  <a:spLocks noChangeArrowheads="1"/>
                </p:cNvSpPr>
                <p:nvPr/>
              </p:nvSpPr>
              <p:spPr bwMode="auto">
                <a:xfrm>
                  <a:off x="1815" y="2534"/>
                  <a:ext cx="1202"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O</a:t>
                  </a:r>
                  <a:r>
                    <a:rPr lang="en-US" sz="1000" b="0" baseline="-30000" dirty="0">
                      <a:solidFill>
                        <a:srgbClr val="000000"/>
                      </a:solidFill>
                      <a:latin typeface="Times New Roman" charset="0"/>
                      <a:cs typeface="Times New Roman" charset="0"/>
                    </a:rPr>
                    <a:t>3</a:t>
                  </a:r>
                  <a:r>
                    <a:rPr lang="en-US" sz="1000" b="0" dirty="0">
                      <a:solidFill>
                        <a:srgbClr val="000000"/>
                      </a:solidFill>
                      <a:latin typeface="Times New Roman" charset="0"/>
                      <a:cs typeface="Times New Roman" charset="0"/>
                    </a:rPr>
                    <a:t>, NO</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 H</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O, NO</a:t>
                  </a:r>
                  <a:r>
                    <a:rPr lang="en-US" sz="1000" b="0" baseline="-30000" dirty="0">
                      <a:solidFill>
                        <a:srgbClr val="000000"/>
                      </a:solidFill>
                      <a:latin typeface="Times New Roman" charset="0"/>
                      <a:cs typeface="Times New Roman" charset="0"/>
                    </a:rPr>
                    <a:t>3</a:t>
                  </a:r>
                  <a:endParaRPr lang="en-US" sz="1000" b="0" dirty="0">
                    <a:solidFill>
                      <a:srgbClr val="000000"/>
                    </a:solidFill>
                    <a:latin typeface="Times New Roman" charset="0"/>
                    <a:cs typeface="Times New Roman" charset="0"/>
                  </a:endParaRP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08" name="Rectangle 76"/>
                <p:cNvSpPr>
                  <a:spLocks noChangeArrowheads="1"/>
                </p:cNvSpPr>
                <p:nvPr/>
              </p:nvSpPr>
              <p:spPr bwMode="auto">
                <a:xfrm>
                  <a:off x="1772" y="2534"/>
                  <a:ext cx="1288" cy="4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66" name="Group 77"/>
              <p:cNvGrpSpPr>
                <a:grpSpLocks/>
              </p:cNvGrpSpPr>
              <p:nvPr/>
            </p:nvGrpSpPr>
            <p:grpSpPr bwMode="auto">
              <a:xfrm>
                <a:off x="3060" y="2534"/>
                <a:ext cx="589" cy="480"/>
                <a:chOff x="3060" y="2534"/>
                <a:chExt cx="589" cy="480"/>
              </a:xfrm>
            </p:grpSpPr>
            <p:sp>
              <p:nvSpPr>
                <p:cNvPr id="95310" name="Rectangle 78"/>
                <p:cNvSpPr>
                  <a:spLocks noChangeArrowheads="1"/>
                </p:cNvSpPr>
                <p:nvPr/>
              </p:nvSpPr>
              <p:spPr bwMode="auto">
                <a:xfrm>
                  <a:off x="3102" y="2534"/>
                  <a:ext cx="505"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2002</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11" name="Rectangle 79"/>
                <p:cNvSpPr>
                  <a:spLocks noChangeArrowheads="1"/>
                </p:cNvSpPr>
                <p:nvPr/>
              </p:nvSpPr>
              <p:spPr bwMode="auto">
                <a:xfrm>
                  <a:off x="3060" y="2534"/>
                  <a:ext cx="589" cy="4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67" name="Group 80"/>
              <p:cNvGrpSpPr>
                <a:grpSpLocks/>
              </p:cNvGrpSpPr>
              <p:nvPr/>
            </p:nvGrpSpPr>
            <p:grpSpPr bwMode="auto">
              <a:xfrm>
                <a:off x="0" y="3014"/>
                <a:ext cx="777" cy="576"/>
                <a:chOff x="0" y="3014"/>
                <a:chExt cx="777" cy="576"/>
              </a:xfrm>
            </p:grpSpPr>
            <p:sp>
              <p:nvSpPr>
                <p:cNvPr id="95313" name="Rectangle 81"/>
                <p:cNvSpPr>
                  <a:spLocks noChangeArrowheads="1"/>
                </p:cNvSpPr>
                <p:nvPr/>
              </p:nvSpPr>
              <p:spPr bwMode="auto">
                <a:xfrm>
                  <a:off x="43" y="3012"/>
                  <a:ext cx="693"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SCIAMACHY/Envisat</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14" name="Rectangle 82"/>
                <p:cNvSpPr>
                  <a:spLocks noChangeArrowheads="1"/>
                </p:cNvSpPr>
                <p:nvPr/>
              </p:nvSpPr>
              <p:spPr bwMode="auto">
                <a:xfrm>
                  <a:off x="0" y="3012"/>
                  <a:ext cx="777"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68" name="Group 83"/>
              <p:cNvGrpSpPr>
                <a:grpSpLocks/>
              </p:cNvGrpSpPr>
              <p:nvPr/>
            </p:nvGrpSpPr>
            <p:grpSpPr bwMode="auto">
              <a:xfrm>
                <a:off x="777" y="3014"/>
                <a:ext cx="471" cy="576"/>
                <a:chOff x="777" y="3014"/>
                <a:chExt cx="471" cy="576"/>
              </a:xfrm>
            </p:grpSpPr>
            <p:sp>
              <p:nvSpPr>
                <p:cNvPr id="95316" name="Rectangle 84"/>
                <p:cNvSpPr>
                  <a:spLocks noChangeArrowheads="1"/>
                </p:cNvSpPr>
                <p:nvPr/>
              </p:nvSpPr>
              <p:spPr bwMode="auto">
                <a:xfrm>
                  <a:off x="820" y="3012"/>
                  <a:ext cx="385"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240-2380</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17" name="Rectangle 85"/>
                <p:cNvSpPr>
                  <a:spLocks noChangeArrowheads="1"/>
                </p:cNvSpPr>
                <p:nvPr/>
              </p:nvSpPr>
              <p:spPr bwMode="auto">
                <a:xfrm>
                  <a:off x="777" y="3012"/>
                  <a:ext cx="471"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69" name="Group 86"/>
              <p:cNvGrpSpPr>
                <a:grpSpLocks/>
              </p:cNvGrpSpPr>
              <p:nvPr/>
            </p:nvGrpSpPr>
            <p:grpSpPr bwMode="auto">
              <a:xfrm>
                <a:off x="1248" y="3014"/>
                <a:ext cx="524" cy="576"/>
                <a:chOff x="1248" y="3014"/>
                <a:chExt cx="524" cy="576"/>
              </a:xfrm>
            </p:grpSpPr>
            <p:sp>
              <p:nvSpPr>
                <p:cNvPr id="95319" name="Rectangle 87"/>
                <p:cNvSpPr>
                  <a:spLocks noChangeArrowheads="1"/>
                </p:cNvSpPr>
                <p:nvPr/>
              </p:nvSpPr>
              <p:spPr bwMode="auto">
                <a:xfrm>
                  <a:off x="1291" y="3012"/>
                  <a:ext cx="440"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nadir/limb/</a:t>
                  </a:r>
                </a:p>
                <a:p>
                  <a:pPr algn="ctr" eaLnBrk="0" hangingPunct="0">
                    <a:lnSpc>
                      <a:spcPct val="100000"/>
                    </a:lnSpc>
                    <a:spcBef>
                      <a:spcPct val="0"/>
                    </a:spcBef>
                    <a:buFontTx/>
                    <a:buNone/>
                    <a:defRPr/>
                  </a:pPr>
                  <a:r>
                    <a:rPr lang="en-US" sz="1000" b="0" dirty="0">
                      <a:solidFill>
                        <a:srgbClr val="000000"/>
                      </a:solidFill>
                      <a:latin typeface="Times New Roman" charset="0"/>
                      <a:cs typeface="Times New Roman" charset="0"/>
                    </a:rPr>
                    <a:t>occultation</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20" name="Rectangle 88"/>
                <p:cNvSpPr>
                  <a:spLocks noChangeArrowheads="1"/>
                </p:cNvSpPr>
                <p:nvPr/>
              </p:nvSpPr>
              <p:spPr bwMode="auto">
                <a:xfrm>
                  <a:off x="1248" y="3012"/>
                  <a:ext cx="524"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70" name="Group 89"/>
              <p:cNvGrpSpPr>
                <a:grpSpLocks/>
              </p:cNvGrpSpPr>
              <p:nvPr/>
            </p:nvGrpSpPr>
            <p:grpSpPr bwMode="auto">
              <a:xfrm>
                <a:off x="1772" y="3014"/>
                <a:ext cx="1288" cy="576"/>
                <a:chOff x="1772" y="3014"/>
                <a:chExt cx="1288" cy="576"/>
              </a:xfrm>
            </p:grpSpPr>
            <p:sp>
              <p:nvSpPr>
                <p:cNvPr id="95322" name="Rectangle 90"/>
                <p:cNvSpPr>
                  <a:spLocks noChangeArrowheads="1"/>
                </p:cNvSpPr>
                <p:nvPr/>
              </p:nvSpPr>
              <p:spPr bwMode="auto">
                <a:xfrm>
                  <a:off x="1815" y="3012"/>
                  <a:ext cx="1202"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O</a:t>
                  </a:r>
                  <a:r>
                    <a:rPr lang="en-US" sz="1000" b="0" baseline="-30000" dirty="0">
                      <a:solidFill>
                        <a:srgbClr val="000000"/>
                      </a:solidFill>
                      <a:latin typeface="Times New Roman" charset="0"/>
                      <a:cs typeface="Times New Roman" charset="0"/>
                    </a:rPr>
                    <a:t>3</a:t>
                  </a:r>
                  <a:r>
                    <a:rPr lang="en-US" sz="1000" b="0" dirty="0">
                      <a:solidFill>
                        <a:srgbClr val="000000"/>
                      </a:solidFill>
                      <a:latin typeface="Times New Roman" charset="0"/>
                      <a:cs typeface="Times New Roman" charset="0"/>
                    </a:rPr>
                    <a:t>, NO</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 BrO, OClO, SO</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 HCHO, CHO-CHO, H</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O, NO</a:t>
                  </a:r>
                  <a:r>
                    <a:rPr lang="en-US" sz="1000" b="0" baseline="-30000" dirty="0">
                      <a:solidFill>
                        <a:srgbClr val="000000"/>
                      </a:solidFill>
                      <a:latin typeface="Times New Roman" charset="0"/>
                      <a:cs typeface="Times New Roman" charset="0"/>
                    </a:rPr>
                    <a:t>3</a:t>
                  </a:r>
                  <a:r>
                    <a:rPr lang="en-US" sz="1000" b="0" dirty="0">
                      <a:solidFill>
                        <a:srgbClr val="000000"/>
                      </a:solidFill>
                      <a:latin typeface="Times New Roman" charset="0"/>
                      <a:cs typeface="Times New Roman" charset="0"/>
                    </a:rPr>
                    <a:t>, N</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O, CH</a:t>
                  </a:r>
                  <a:r>
                    <a:rPr lang="en-US" sz="1000" b="0" baseline="-30000" dirty="0">
                      <a:solidFill>
                        <a:srgbClr val="000000"/>
                      </a:solidFill>
                      <a:latin typeface="Times New Roman" charset="0"/>
                      <a:cs typeface="Times New Roman" charset="0"/>
                    </a:rPr>
                    <a:t>4</a:t>
                  </a:r>
                  <a:r>
                    <a:rPr lang="en-US" sz="1000" b="0" dirty="0">
                      <a:solidFill>
                        <a:srgbClr val="000000"/>
                      </a:solidFill>
                      <a:latin typeface="Times New Roman" charset="0"/>
                      <a:cs typeface="Times New Roman" charset="0"/>
                    </a:rPr>
                    <a:t>, CO, CO</a:t>
                  </a:r>
                  <a:r>
                    <a:rPr lang="en-US" sz="1000" b="0" baseline="-30000" dirty="0">
                      <a:solidFill>
                        <a:srgbClr val="000000"/>
                      </a:solidFill>
                      <a:latin typeface="Times New Roman" charset="0"/>
                      <a:cs typeface="Times New Roman" charset="0"/>
                    </a:rPr>
                    <a:t>2</a:t>
                  </a:r>
                  <a:endParaRPr lang="en-US" sz="1000" b="0" dirty="0">
                    <a:solidFill>
                      <a:srgbClr val="000000"/>
                    </a:solidFill>
                    <a:latin typeface="Times New Roman" charset="0"/>
                    <a:cs typeface="Times New Roman" charset="0"/>
                  </a:endParaRP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23" name="Rectangle 91"/>
                <p:cNvSpPr>
                  <a:spLocks noChangeArrowheads="1"/>
                </p:cNvSpPr>
                <p:nvPr/>
              </p:nvSpPr>
              <p:spPr bwMode="auto">
                <a:xfrm>
                  <a:off x="1772" y="3012"/>
                  <a:ext cx="1288"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71" name="Group 92"/>
              <p:cNvGrpSpPr>
                <a:grpSpLocks/>
              </p:cNvGrpSpPr>
              <p:nvPr/>
            </p:nvGrpSpPr>
            <p:grpSpPr bwMode="auto">
              <a:xfrm>
                <a:off x="3060" y="3014"/>
                <a:ext cx="589" cy="576"/>
                <a:chOff x="3060" y="3014"/>
                <a:chExt cx="589" cy="576"/>
              </a:xfrm>
            </p:grpSpPr>
            <p:sp>
              <p:nvSpPr>
                <p:cNvPr id="95325" name="Rectangle 93"/>
                <p:cNvSpPr>
                  <a:spLocks noChangeArrowheads="1"/>
                </p:cNvSpPr>
                <p:nvPr/>
              </p:nvSpPr>
              <p:spPr bwMode="auto">
                <a:xfrm>
                  <a:off x="3102" y="3012"/>
                  <a:ext cx="505"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2002</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26" name="Rectangle 94"/>
                <p:cNvSpPr>
                  <a:spLocks noChangeArrowheads="1"/>
                </p:cNvSpPr>
                <p:nvPr/>
              </p:nvSpPr>
              <p:spPr bwMode="auto">
                <a:xfrm>
                  <a:off x="3060" y="3012"/>
                  <a:ext cx="589" cy="57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72" name="Group 95"/>
              <p:cNvGrpSpPr>
                <a:grpSpLocks/>
              </p:cNvGrpSpPr>
              <p:nvPr/>
            </p:nvGrpSpPr>
            <p:grpSpPr bwMode="auto">
              <a:xfrm>
                <a:off x="0" y="3590"/>
                <a:ext cx="777" cy="480"/>
                <a:chOff x="0" y="3590"/>
                <a:chExt cx="777" cy="480"/>
              </a:xfrm>
            </p:grpSpPr>
            <p:sp>
              <p:nvSpPr>
                <p:cNvPr id="95328" name="Rectangle 96"/>
                <p:cNvSpPr>
                  <a:spLocks noChangeArrowheads="1"/>
                </p:cNvSpPr>
                <p:nvPr/>
              </p:nvSpPr>
              <p:spPr bwMode="auto">
                <a:xfrm>
                  <a:off x="43" y="3590"/>
                  <a:ext cx="693"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MAESTRO/ACE</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29" name="Rectangle 97"/>
                <p:cNvSpPr>
                  <a:spLocks noChangeArrowheads="1"/>
                </p:cNvSpPr>
                <p:nvPr/>
              </p:nvSpPr>
              <p:spPr bwMode="auto">
                <a:xfrm>
                  <a:off x="0" y="3590"/>
                  <a:ext cx="777"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73" name="Group 98"/>
              <p:cNvGrpSpPr>
                <a:grpSpLocks/>
              </p:cNvGrpSpPr>
              <p:nvPr/>
            </p:nvGrpSpPr>
            <p:grpSpPr bwMode="auto">
              <a:xfrm>
                <a:off x="777" y="3590"/>
                <a:ext cx="471" cy="480"/>
                <a:chOff x="777" y="3590"/>
                <a:chExt cx="471" cy="480"/>
              </a:xfrm>
            </p:grpSpPr>
            <p:sp>
              <p:nvSpPr>
                <p:cNvPr id="95331" name="Rectangle 99"/>
                <p:cNvSpPr>
                  <a:spLocks noChangeArrowheads="1"/>
                </p:cNvSpPr>
                <p:nvPr/>
              </p:nvSpPr>
              <p:spPr bwMode="auto">
                <a:xfrm>
                  <a:off x="820" y="3590"/>
                  <a:ext cx="385"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285-1030</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32" name="Rectangle 100"/>
                <p:cNvSpPr>
                  <a:spLocks noChangeArrowheads="1"/>
                </p:cNvSpPr>
                <p:nvPr/>
              </p:nvSpPr>
              <p:spPr bwMode="auto">
                <a:xfrm>
                  <a:off x="777" y="3590"/>
                  <a:ext cx="471"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74" name="Group 101"/>
              <p:cNvGrpSpPr>
                <a:grpSpLocks/>
              </p:cNvGrpSpPr>
              <p:nvPr/>
            </p:nvGrpSpPr>
            <p:grpSpPr bwMode="auto">
              <a:xfrm>
                <a:off x="1248" y="3590"/>
                <a:ext cx="524" cy="480"/>
                <a:chOff x="1248" y="3590"/>
                <a:chExt cx="524" cy="480"/>
              </a:xfrm>
            </p:grpSpPr>
            <p:sp>
              <p:nvSpPr>
                <p:cNvPr id="95334" name="Rectangle 102"/>
                <p:cNvSpPr>
                  <a:spLocks noChangeArrowheads="1"/>
                </p:cNvSpPr>
                <p:nvPr/>
              </p:nvSpPr>
              <p:spPr bwMode="auto">
                <a:xfrm>
                  <a:off x="1291" y="3590"/>
                  <a:ext cx="440"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occultation</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35" name="Rectangle 103"/>
                <p:cNvSpPr>
                  <a:spLocks noChangeArrowheads="1"/>
                </p:cNvSpPr>
                <p:nvPr/>
              </p:nvSpPr>
              <p:spPr bwMode="auto">
                <a:xfrm>
                  <a:off x="1248" y="3590"/>
                  <a:ext cx="524"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75" name="Group 104"/>
              <p:cNvGrpSpPr>
                <a:grpSpLocks/>
              </p:cNvGrpSpPr>
              <p:nvPr/>
            </p:nvGrpSpPr>
            <p:grpSpPr bwMode="auto">
              <a:xfrm>
                <a:off x="1772" y="3590"/>
                <a:ext cx="1288" cy="480"/>
                <a:chOff x="1772" y="3590"/>
                <a:chExt cx="1288" cy="480"/>
              </a:xfrm>
            </p:grpSpPr>
            <p:sp>
              <p:nvSpPr>
                <p:cNvPr id="95337" name="Rectangle 105"/>
                <p:cNvSpPr>
                  <a:spLocks noChangeArrowheads="1"/>
                </p:cNvSpPr>
                <p:nvPr/>
              </p:nvSpPr>
              <p:spPr bwMode="auto">
                <a:xfrm>
                  <a:off x="1815" y="3590"/>
                  <a:ext cx="1202"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O</a:t>
                  </a:r>
                  <a:r>
                    <a:rPr lang="en-US" sz="1000" b="0" baseline="-30000" dirty="0">
                      <a:solidFill>
                        <a:srgbClr val="000000"/>
                      </a:solidFill>
                      <a:latin typeface="Times New Roman" charset="0"/>
                      <a:cs typeface="Times New Roman" charset="0"/>
                    </a:rPr>
                    <a:t>3</a:t>
                  </a:r>
                  <a:r>
                    <a:rPr lang="en-US" sz="1000" b="0" dirty="0">
                      <a:solidFill>
                        <a:srgbClr val="000000"/>
                      </a:solidFill>
                      <a:latin typeface="Times New Roman" charset="0"/>
                      <a:cs typeface="Times New Roman" charset="0"/>
                    </a:rPr>
                    <a:t>, NO</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 BrO, OClO, SO</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 HCHO, H</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O</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38" name="Rectangle 106"/>
                <p:cNvSpPr>
                  <a:spLocks noChangeArrowheads="1"/>
                </p:cNvSpPr>
                <p:nvPr/>
              </p:nvSpPr>
              <p:spPr bwMode="auto">
                <a:xfrm>
                  <a:off x="1772" y="3590"/>
                  <a:ext cx="1288"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76" name="Group 107"/>
              <p:cNvGrpSpPr>
                <a:grpSpLocks/>
              </p:cNvGrpSpPr>
              <p:nvPr/>
            </p:nvGrpSpPr>
            <p:grpSpPr bwMode="auto">
              <a:xfrm>
                <a:off x="3060" y="3590"/>
                <a:ext cx="589" cy="480"/>
                <a:chOff x="3060" y="3590"/>
                <a:chExt cx="589" cy="480"/>
              </a:xfrm>
            </p:grpSpPr>
            <p:sp>
              <p:nvSpPr>
                <p:cNvPr id="95340" name="Rectangle 108"/>
                <p:cNvSpPr>
                  <a:spLocks noChangeArrowheads="1"/>
                </p:cNvSpPr>
                <p:nvPr/>
              </p:nvSpPr>
              <p:spPr bwMode="auto">
                <a:xfrm>
                  <a:off x="3102" y="3590"/>
                  <a:ext cx="505"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2003</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41" name="Rectangle 109"/>
                <p:cNvSpPr>
                  <a:spLocks noChangeArrowheads="1"/>
                </p:cNvSpPr>
                <p:nvPr/>
              </p:nvSpPr>
              <p:spPr bwMode="auto">
                <a:xfrm>
                  <a:off x="3060" y="3590"/>
                  <a:ext cx="589"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77" name="Group 110"/>
              <p:cNvGrpSpPr>
                <a:grpSpLocks/>
              </p:cNvGrpSpPr>
              <p:nvPr/>
            </p:nvGrpSpPr>
            <p:grpSpPr bwMode="auto">
              <a:xfrm>
                <a:off x="0" y="4070"/>
                <a:ext cx="777" cy="384"/>
                <a:chOff x="0" y="4070"/>
                <a:chExt cx="777" cy="384"/>
              </a:xfrm>
            </p:grpSpPr>
            <p:sp>
              <p:nvSpPr>
                <p:cNvPr id="95343" name="Rectangle 111"/>
                <p:cNvSpPr>
                  <a:spLocks noChangeArrowheads="1"/>
                </p:cNvSpPr>
                <p:nvPr/>
              </p:nvSpPr>
              <p:spPr bwMode="auto">
                <a:xfrm>
                  <a:off x="43" y="4070"/>
                  <a:ext cx="69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OMI/AURA</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44" name="Rectangle 112"/>
                <p:cNvSpPr>
                  <a:spLocks noChangeArrowheads="1"/>
                </p:cNvSpPr>
                <p:nvPr/>
              </p:nvSpPr>
              <p:spPr bwMode="auto">
                <a:xfrm>
                  <a:off x="0" y="4070"/>
                  <a:ext cx="777"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78" name="Group 113"/>
              <p:cNvGrpSpPr>
                <a:grpSpLocks/>
              </p:cNvGrpSpPr>
              <p:nvPr/>
            </p:nvGrpSpPr>
            <p:grpSpPr bwMode="auto">
              <a:xfrm>
                <a:off x="777" y="4070"/>
                <a:ext cx="471" cy="384"/>
                <a:chOff x="777" y="4070"/>
                <a:chExt cx="471" cy="384"/>
              </a:xfrm>
            </p:grpSpPr>
            <p:sp>
              <p:nvSpPr>
                <p:cNvPr id="95346" name="Rectangle 114"/>
                <p:cNvSpPr>
                  <a:spLocks noChangeArrowheads="1"/>
                </p:cNvSpPr>
                <p:nvPr/>
              </p:nvSpPr>
              <p:spPr bwMode="auto">
                <a:xfrm>
                  <a:off x="820" y="4070"/>
                  <a:ext cx="385"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270-500</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47" name="Rectangle 115"/>
                <p:cNvSpPr>
                  <a:spLocks noChangeArrowheads="1"/>
                </p:cNvSpPr>
                <p:nvPr/>
              </p:nvSpPr>
              <p:spPr bwMode="auto">
                <a:xfrm>
                  <a:off x="777" y="4070"/>
                  <a:ext cx="47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79" name="Group 116"/>
              <p:cNvGrpSpPr>
                <a:grpSpLocks/>
              </p:cNvGrpSpPr>
              <p:nvPr/>
            </p:nvGrpSpPr>
            <p:grpSpPr bwMode="auto">
              <a:xfrm>
                <a:off x="1248" y="4070"/>
                <a:ext cx="524" cy="384"/>
                <a:chOff x="1248" y="4070"/>
                <a:chExt cx="524" cy="384"/>
              </a:xfrm>
            </p:grpSpPr>
            <p:sp>
              <p:nvSpPr>
                <p:cNvPr id="95349" name="Rectangle 117"/>
                <p:cNvSpPr>
                  <a:spLocks noChangeArrowheads="1"/>
                </p:cNvSpPr>
                <p:nvPr/>
              </p:nvSpPr>
              <p:spPr bwMode="auto">
                <a:xfrm>
                  <a:off x="1291" y="4070"/>
                  <a:ext cx="440"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nadir</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50" name="Rectangle 118"/>
                <p:cNvSpPr>
                  <a:spLocks noChangeArrowheads="1"/>
                </p:cNvSpPr>
                <p:nvPr/>
              </p:nvSpPr>
              <p:spPr bwMode="auto">
                <a:xfrm>
                  <a:off x="1248" y="4070"/>
                  <a:ext cx="524"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80" name="Group 119"/>
              <p:cNvGrpSpPr>
                <a:grpSpLocks/>
              </p:cNvGrpSpPr>
              <p:nvPr/>
            </p:nvGrpSpPr>
            <p:grpSpPr bwMode="auto">
              <a:xfrm>
                <a:off x="1772" y="4070"/>
                <a:ext cx="1288" cy="384"/>
                <a:chOff x="1772" y="4070"/>
                <a:chExt cx="1288" cy="384"/>
              </a:xfrm>
            </p:grpSpPr>
            <p:sp>
              <p:nvSpPr>
                <p:cNvPr id="95352" name="Rectangle 120"/>
                <p:cNvSpPr>
                  <a:spLocks noChangeArrowheads="1"/>
                </p:cNvSpPr>
                <p:nvPr/>
              </p:nvSpPr>
              <p:spPr bwMode="auto">
                <a:xfrm>
                  <a:off x="1815" y="4070"/>
                  <a:ext cx="120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O</a:t>
                  </a:r>
                  <a:r>
                    <a:rPr lang="en-US" sz="1000" b="0" baseline="-30000" dirty="0">
                      <a:solidFill>
                        <a:srgbClr val="000000"/>
                      </a:solidFill>
                      <a:latin typeface="Times New Roman" charset="0"/>
                      <a:cs typeface="Times New Roman" charset="0"/>
                    </a:rPr>
                    <a:t>3</a:t>
                  </a:r>
                  <a:r>
                    <a:rPr lang="en-US" sz="1000" b="0" dirty="0">
                      <a:solidFill>
                        <a:srgbClr val="000000"/>
                      </a:solidFill>
                      <a:latin typeface="Times New Roman" charset="0"/>
                      <a:cs typeface="Times New Roman" charset="0"/>
                    </a:rPr>
                    <a:t>, NO</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 BrO, OClO, SO</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 HCHO, CHO-CHO</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53" name="Rectangle 121"/>
                <p:cNvSpPr>
                  <a:spLocks noChangeArrowheads="1"/>
                </p:cNvSpPr>
                <p:nvPr/>
              </p:nvSpPr>
              <p:spPr bwMode="auto">
                <a:xfrm>
                  <a:off x="1772" y="4070"/>
                  <a:ext cx="1288"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81" name="Group 122"/>
              <p:cNvGrpSpPr>
                <a:grpSpLocks/>
              </p:cNvGrpSpPr>
              <p:nvPr/>
            </p:nvGrpSpPr>
            <p:grpSpPr bwMode="auto">
              <a:xfrm>
                <a:off x="3060" y="4070"/>
                <a:ext cx="589" cy="384"/>
                <a:chOff x="3060" y="4070"/>
                <a:chExt cx="589" cy="384"/>
              </a:xfrm>
            </p:grpSpPr>
            <p:sp>
              <p:nvSpPr>
                <p:cNvPr id="95355" name="Rectangle 123"/>
                <p:cNvSpPr>
                  <a:spLocks noChangeArrowheads="1"/>
                </p:cNvSpPr>
                <p:nvPr/>
              </p:nvSpPr>
              <p:spPr bwMode="auto">
                <a:xfrm>
                  <a:off x="3102" y="4070"/>
                  <a:ext cx="505"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2004</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56" name="Rectangle 124"/>
                <p:cNvSpPr>
                  <a:spLocks noChangeArrowheads="1"/>
                </p:cNvSpPr>
                <p:nvPr/>
              </p:nvSpPr>
              <p:spPr bwMode="auto">
                <a:xfrm>
                  <a:off x="3060" y="4070"/>
                  <a:ext cx="589"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82" name="Group 125"/>
              <p:cNvGrpSpPr>
                <a:grpSpLocks/>
              </p:cNvGrpSpPr>
              <p:nvPr/>
            </p:nvGrpSpPr>
            <p:grpSpPr bwMode="auto">
              <a:xfrm>
                <a:off x="0" y="4454"/>
                <a:ext cx="777" cy="384"/>
                <a:chOff x="0" y="4454"/>
                <a:chExt cx="777" cy="384"/>
              </a:xfrm>
            </p:grpSpPr>
            <p:sp>
              <p:nvSpPr>
                <p:cNvPr id="95358" name="Rectangle 126"/>
                <p:cNvSpPr>
                  <a:spLocks noChangeArrowheads="1"/>
                </p:cNvSpPr>
                <p:nvPr/>
              </p:nvSpPr>
              <p:spPr bwMode="auto">
                <a:xfrm>
                  <a:off x="43" y="4454"/>
                  <a:ext cx="693"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OPUS/GCOM</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59" name="Rectangle 127"/>
                <p:cNvSpPr>
                  <a:spLocks noChangeArrowheads="1"/>
                </p:cNvSpPr>
                <p:nvPr/>
              </p:nvSpPr>
              <p:spPr bwMode="auto">
                <a:xfrm>
                  <a:off x="0" y="4454"/>
                  <a:ext cx="777"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83" name="Group 128"/>
              <p:cNvGrpSpPr>
                <a:grpSpLocks/>
              </p:cNvGrpSpPr>
              <p:nvPr/>
            </p:nvGrpSpPr>
            <p:grpSpPr bwMode="auto">
              <a:xfrm>
                <a:off x="777" y="4454"/>
                <a:ext cx="471" cy="384"/>
                <a:chOff x="777" y="4454"/>
                <a:chExt cx="471" cy="384"/>
              </a:xfrm>
            </p:grpSpPr>
            <p:sp>
              <p:nvSpPr>
                <p:cNvPr id="95361" name="Rectangle 129"/>
                <p:cNvSpPr>
                  <a:spLocks noChangeArrowheads="1"/>
                </p:cNvSpPr>
                <p:nvPr/>
              </p:nvSpPr>
              <p:spPr bwMode="auto">
                <a:xfrm>
                  <a:off x="820" y="4454"/>
                  <a:ext cx="385"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306-420</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62" name="Rectangle 130"/>
                <p:cNvSpPr>
                  <a:spLocks noChangeArrowheads="1"/>
                </p:cNvSpPr>
                <p:nvPr/>
              </p:nvSpPr>
              <p:spPr bwMode="auto">
                <a:xfrm>
                  <a:off x="777" y="4454"/>
                  <a:ext cx="47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84" name="Group 131"/>
              <p:cNvGrpSpPr>
                <a:grpSpLocks/>
              </p:cNvGrpSpPr>
              <p:nvPr/>
            </p:nvGrpSpPr>
            <p:grpSpPr bwMode="auto">
              <a:xfrm>
                <a:off x="1248" y="4454"/>
                <a:ext cx="524" cy="384"/>
                <a:chOff x="1248" y="4454"/>
                <a:chExt cx="524" cy="384"/>
              </a:xfrm>
            </p:grpSpPr>
            <p:sp>
              <p:nvSpPr>
                <p:cNvPr id="95364" name="Rectangle 132"/>
                <p:cNvSpPr>
                  <a:spLocks noChangeArrowheads="1"/>
                </p:cNvSpPr>
                <p:nvPr/>
              </p:nvSpPr>
              <p:spPr bwMode="auto">
                <a:xfrm>
                  <a:off x="1291" y="4454"/>
                  <a:ext cx="440"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nadir</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65" name="Rectangle 133"/>
                <p:cNvSpPr>
                  <a:spLocks noChangeArrowheads="1"/>
                </p:cNvSpPr>
                <p:nvPr/>
              </p:nvSpPr>
              <p:spPr bwMode="auto">
                <a:xfrm>
                  <a:off x="1248" y="4454"/>
                  <a:ext cx="524"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85" name="Group 134"/>
              <p:cNvGrpSpPr>
                <a:grpSpLocks/>
              </p:cNvGrpSpPr>
              <p:nvPr/>
            </p:nvGrpSpPr>
            <p:grpSpPr bwMode="auto">
              <a:xfrm>
                <a:off x="1772" y="4454"/>
                <a:ext cx="1288" cy="384"/>
                <a:chOff x="1772" y="4454"/>
                <a:chExt cx="1288" cy="384"/>
              </a:xfrm>
            </p:grpSpPr>
            <p:sp>
              <p:nvSpPr>
                <p:cNvPr id="95367" name="Rectangle 135"/>
                <p:cNvSpPr>
                  <a:spLocks noChangeArrowheads="1"/>
                </p:cNvSpPr>
                <p:nvPr/>
              </p:nvSpPr>
              <p:spPr bwMode="auto">
                <a:xfrm>
                  <a:off x="1815" y="4454"/>
                  <a:ext cx="120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O</a:t>
                  </a:r>
                  <a:r>
                    <a:rPr lang="en-US" sz="1000" b="0" baseline="-30000" dirty="0">
                      <a:solidFill>
                        <a:srgbClr val="000000"/>
                      </a:solidFill>
                      <a:latin typeface="Times New Roman" charset="0"/>
                      <a:cs typeface="Times New Roman" charset="0"/>
                    </a:rPr>
                    <a:t>3</a:t>
                  </a:r>
                  <a:r>
                    <a:rPr lang="en-US" sz="1000" b="0" dirty="0">
                      <a:solidFill>
                        <a:srgbClr val="000000"/>
                      </a:solidFill>
                      <a:latin typeface="Times New Roman" charset="0"/>
                      <a:cs typeface="Times New Roman" charset="0"/>
                    </a:rPr>
                    <a:t>, NO</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 BrO, OClO, SO</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 HCHO</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68" name="Rectangle 136"/>
                <p:cNvSpPr>
                  <a:spLocks noChangeArrowheads="1"/>
                </p:cNvSpPr>
                <p:nvPr/>
              </p:nvSpPr>
              <p:spPr bwMode="auto">
                <a:xfrm>
                  <a:off x="1772" y="4454"/>
                  <a:ext cx="1288"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86" name="Group 137"/>
              <p:cNvGrpSpPr>
                <a:grpSpLocks/>
              </p:cNvGrpSpPr>
              <p:nvPr/>
            </p:nvGrpSpPr>
            <p:grpSpPr bwMode="auto">
              <a:xfrm>
                <a:off x="3060" y="4454"/>
                <a:ext cx="589" cy="384"/>
                <a:chOff x="3060" y="4454"/>
                <a:chExt cx="589" cy="384"/>
              </a:xfrm>
            </p:grpSpPr>
            <p:sp>
              <p:nvSpPr>
                <p:cNvPr id="95370" name="Rectangle 138"/>
                <p:cNvSpPr>
                  <a:spLocks noChangeArrowheads="1"/>
                </p:cNvSpPr>
                <p:nvPr/>
              </p:nvSpPr>
              <p:spPr bwMode="auto">
                <a:xfrm>
                  <a:off x="3102" y="4454"/>
                  <a:ext cx="505"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2006</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71" name="Rectangle 139"/>
                <p:cNvSpPr>
                  <a:spLocks noChangeArrowheads="1"/>
                </p:cNvSpPr>
                <p:nvPr/>
              </p:nvSpPr>
              <p:spPr bwMode="auto">
                <a:xfrm>
                  <a:off x="3060" y="4454"/>
                  <a:ext cx="589"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87" name="Group 140"/>
              <p:cNvGrpSpPr>
                <a:grpSpLocks/>
              </p:cNvGrpSpPr>
              <p:nvPr/>
            </p:nvGrpSpPr>
            <p:grpSpPr bwMode="auto">
              <a:xfrm>
                <a:off x="0" y="4838"/>
                <a:ext cx="777" cy="480"/>
                <a:chOff x="0" y="4838"/>
                <a:chExt cx="777" cy="480"/>
              </a:xfrm>
            </p:grpSpPr>
            <p:sp>
              <p:nvSpPr>
                <p:cNvPr id="95373" name="Rectangle 141"/>
                <p:cNvSpPr>
                  <a:spLocks noChangeArrowheads="1"/>
                </p:cNvSpPr>
                <p:nvPr/>
              </p:nvSpPr>
              <p:spPr bwMode="auto">
                <a:xfrm>
                  <a:off x="43" y="4836"/>
                  <a:ext cx="693"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OMPS/NPOESS</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74" name="Rectangle 142"/>
                <p:cNvSpPr>
                  <a:spLocks noChangeArrowheads="1"/>
                </p:cNvSpPr>
                <p:nvPr/>
              </p:nvSpPr>
              <p:spPr bwMode="auto">
                <a:xfrm>
                  <a:off x="0" y="4836"/>
                  <a:ext cx="777"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88" name="Group 143"/>
              <p:cNvGrpSpPr>
                <a:grpSpLocks/>
              </p:cNvGrpSpPr>
              <p:nvPr/>
            </p:nvGrpSpPr>
            <p:grpSpPr bwMode="auto">
              <a:xfrm>
                <a:off x="777" y="4838"/>
                <a:ext cx="471" cy="480"/>
                <a:chOff x="777" y="4838"/>
                <a:chExt cx="471" cy="480"/>
              </a:xfrm>
            </p:grpSpPr>
            <p:sp>
              <p:nvSpPr>
                <p:cNvPr id="95376" name="Rectangle 144"/>
                <p:cNvSpPr>
                  <a:spLocks noChangeArrowheads="1"/>
                </p:cNvSpPr>
                <p:nvPr/>
              </p:nvSpPr>
              <p:spPr bwMode="auto">
                <a:xfrm>
                  <a:off x="820" y="4836"/>
                  <a:ext cx="385"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250-1000</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77" name="Rectangle 145"/>
                <p:cNvSpPr>
                  <a:spLocks noChangeArrowheads="1"/>
                </p:cNvSpPr>
                <p:nvPr/>
              </p:nvSpPr>
              <p:spPr bwMode="auto">
                <a:xfrm>
                  <a:off x="777" y="4836"/>
                  <a:ext cx="471"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89" name="Group 146"/>
              <p:cNvGrpSpPr>
                <a:grpSpLocks/>
              </p:cNvGrpSpPr>
              <p:nvPr/>
            </p:nvGrpSpPr>
            <p:grpSpPr bwMode="auto">
              <a:xfrm>
                <a:off x="1248" y="4838"/>
                <a:ext cx="524" cy="480"/>
                <a:chOff x="1248" y="4838"/>
                <a:chExt cx="524" cy="480"/>
              </a:xfrm>
            </p:grpSpPr>
            <p:sp>
              <p:nvSpPr>
                <p:cNvPr id="95379" name="Rectangle 147"/>
                <p:cNvSpPr>
                  <a:spLocks noChangeArrowheads="1"/>
                </p:cNvSpPr>
                <p:nvPr/>
              </p:nvSpPr>
              <p:spPr bwMode="auto">
                <a:xfrm>
                  <a:off x="1291" y="4836"/>
                  <a:ext cx="440"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a:solidFill>
                        <a:srgbClr val="000000"/>
                      </a:solidFill>
                      <a:latin typeface="Times New Roman" charset="0"/>
                      <a:cs typeface="Times New Roman" charset="0"/>
                    </a:rPr>
                    <a:t>nadir/limb</a:t>
                  </a: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80" name="Rectangle 148"/>
                <p:cNvSpPr>
                  <a:spLocks noChangeArrowheads="1"/>
                </p:cNvSpPr>
                <p:nvPr/>
              </p:nvSpPr>
              <p:spPr bwMode="auto">
                <a:xfrm>
                  <a:off x="1248" y="4836"/>
                  <a:ext cx="524"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90" name="Group 149"/>
              <p:cNvGrpSpPr>
                <a:grpSpLocks/>
              </p:cNvGrpSpPr>
              <p:nvPr/>
            </p:nvGrpSpPr>
            <p:grpSpPr bwMode="auto">
              <a:xfrm>
                <a:off x="1772" y="4838"/>
                <a:ext cx="1288" cy="480"/>
                <a:chOff x="1772" y="4838"/>
                <a:chExt cx="1288" cy="480"/>
              </a:xfrm>
            </p:grpSpPr>
            <p:sp>
              <p:nvSpPr>
                <p:cNvPr id="95382" name="Rectangle 150"/>
                <p:cNvSpPr>
                  <a:spLocks noChangeArrowheads="1"/>
                </p:cNvSpPr>
                <p:nvPr/>
              </p:nvSpPr>
              <p:spPr bwMode="auto">
                <a:xfrm>
                  <a:off x="1815" y="4836"/>
                  <a:ext cx="1202"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100000"/>
                    </a:lnSpc>
                    <a:spcBef>
                      <a:spcPct val="0"/>
                    </a:spcBef>
                    <a:buFontTx/>
                    <a:buNone/>
                    <a:defRPr/>
                  </a:pPr>
                  <a:r>
                    <a:rPr lang="en-US" sz="1000" b="0" dirty="0">
                      <a:solidFill>
                        <a:srgbClr val="000000"/>
                      </a:solidFill>
                      <a:latin typeface="Times New Roman" charset="0"/>
                      <a:cs typeface="Times New Roman" charset="0"/>
                    </a:rPr>
                    <a:t>O</a:t>
                  </a:r>
                  <a:r>
                    <a:rPr lang="en-US" sz="1000" b="0" baseline="-30000" dirty="0">
                      <a:solidFill>
                        <a:srgbClr val="000000"/>
                      </a:solidFill>
                      <a:latin typeface="Times New Roman" charset="0"/>
                      <a:cs typeface="Times New Roman" charset="0"/>
                    </a:rPr>
                    <a:t>3</a:t>
                  </a:r>
                  <a:r>
                    <a:rPr lang="en-US" sz="1000" b="0" dirty="0">
                      <a:solidFill>
                        <a:srgbClr val="000000"/>
                      </a:solidFill>
                      <a:latin typeface="Times New Roman" charset="0"/>
                      <a:cs typeface="Times New Roman" charset="0"/>
                    </a:rPr>
                    <a:t>, NO</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 BrO, OClO, SO</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 HCHO, H</a:t>
                  </a:r>
                  <a:r>
                    <a:rPr lang="en-US" sz="1000" b="0" baseline="-30000" dirty="0">
                      <a:solidFill>
                        <a:srgbClr val="000000"/>
                      </a:solidFill>
                      <a:latin typeface="Times New Roman" charset="0"/>
                      <a:cs typeface="Times New Roman" charset="0"/>
                    </a:rPr>
                    <a:t>2</a:t>
                  </a:r>
                  <a:r>
                    <a:rPr lang="en-US" sz="1000" b="0" dirty="0">
                      <a:solidFill>
                        <a:srgbClr val="000000"/>
                      </a:solidFill>
                      <a:latin typeface="Times New Roman" charset="0"/>
                      <a:cs typeface="Times New Roman" charset="0"/>
                    </a:rPr>
                    <a:t>O</a:t>
                  </a: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83" name="Rectangle 151"/>
                <p:cNvSpPr>
                  <a:spLocks noChangeArrowheads="1"/>
                </p:cNvSpPr>
                <p:nvPr/>
              </p:nvSpPr>
              <p:spPr bwMode="auto">
                <a:xfrm>
                  <a:off x="1772" y="4836"/>
                  <a:ext cx="1288"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nvGrpSpPr>
              <p:cNvPr id="44091" name="Group 152"/>
              <p:cNvGrpSpPr>
                <a:grpSpLocks/>
              </p:cNvGrpSpPr>
              <p:nvPr/>
            </p:nvGrpSpPr>
            <p:grpSpPr bwMode="auto">
              <a:xfrm>
                <a:off x="3060" y="4838"/>
                <a:ext cx="589" cy="480"/>
                <a:chOff x="3060" y="4838"/>
                <a:chExt cx="589" cy="480"/>
              </a:xfrm>
            </p:grpSpPr>
            <p:sp>
              <p:nvSpPr>
                <p:cNvPr id="95385" name="Rectangle 153"/>
                <p:cNvSpPr>
                  <a:spLocks noChangeArrowheads="1"/>
                </p:cNvSpPr>
                <p:nvPr/>
              </p:nvSpPr>
              <p:spPr bwMode="auto">
                <a:xfrm>
                  <a:off x="3102" y="4836"/>
                  <a:ext cx="505"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00000"/>
                    </a:lnSpc>
                    <a:spcBef>
                      <a:spcPct val="0"/>
                    </a:spcBef>
                    <a:buFontTx/>
                    <a:buNone/>
                    <a:defRPr/>
                  </a:pPr>
                  <a:r>
                    <a:rPr lang="en-US" sz="1000" b="0" dirty="0" smtClean="0">
                      <a:solidFill>
                        <a:srgbClr val="000000"/>
                      </a:solidFill>
                      <a:latin typeface="Times New Roman" charset="0"/>
                      <a:cs typeface="Times New Roman" charset="0"/>
                    </a:rPr>
                    <a:t>2011</a:t>
                  </a:r>
                  <a:endParaRPr lang="en-US" sz="1000" b="0" dirty="0">
                    <a:solidFill>
                      <a:srgbClr val="000000"/>
                    </a:solidFill>
                    <a:latin typeface="Times New Roman" charset="0"/>
                    <a:cs typeface="Times New Roman" charset="0"/>
                  </a:endParaRPr>
                </a:p>
                <a:p>
                  <a:pPr algn="ct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86" name="Rectangle 154"/>
                <p:cNvSpPr>
                  <a:spLocks noChangeArrowheads="1"/>
                </p:cNvSpPr>
                <p:nvPr/>
              </p:nvSpPr>
              <p:spPr bwMode="auto">
                <a:xfrm>
                  <a:off x="3060" y="4836"/>
                  <a:ext cx="589" cy="48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grpSp>
        <p:sp>
          <p:nvSpPr>
            <p:cNvPr id="95387" name="Rectangle 155"/>
            <p:cNvSpPr>
              <a:spLocks noChangeArrowheads="1"/>
            </p:cNvSpPr>
            <p:nvPr/>
          </p:nvSpPr>
          <p:spPr bwMode="auto">
            <a:xfrm>
              <a:off x="-3" y="515"/>
              <a:ext cx="3655" cy="4806"/>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3333CC"/>
                </a:solidFill>
                <a:cs typeface="+mn-cs"/>
              </a:endParaRPr>
            </a:p>
          </p:txBody>
        </p:sp>
      </p:grpSp>
      <p:sp>
        <p:nvSpPr>
          <p:cNvPr id="95388" name="Rectangle 156"/>
          <p:cNvSpPr>
            <a:spLocks noChangeArrowheads="1"/>
          </p:cNvSpPr>
          <p:nvPr/>
        </p:nvSpPr>
        <p:spPr bwMode="auto">
          <a:xfrm>
            <a:off x="3175" y="7242175"/>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lnSpc>
                <a:spcPct val="100000"/>
              </a:lnSpc>
              <a:spcBef>
                <a:spcPct val="0"/>
              </a:spcBef>
              <a:buFontTx/>
              <a:buNone/>
              <a:defRPr/>
            </a:pPr>
            <a:r>
              <a:rPr lang="en-US" sz="1400" b="0" dirty="0">
                <a:solidFill>
                  <a:srgbClr val="000000"/>
                </a:solidFill>
                <a:latin typeface="Times New Roman" charset="0"/>
                <a:cs typeface="Times New Roman" charset="0"/>
              </a:rPr>
              <a:t> </a:t>
            </a:r>
            <a:endParaRPr lang="en-US" sz="1000" b="0" dirty="0">
              <a:solidFill>
                <a:srgbClr val="000000"/>
              </a:solidFill>
              <a:latin typeface="Times New Roman" charset="0"/>
              <a:cs typeface="Times New Roman" charset="0"/>
            </a:endParaRPr>
          </a:p>
          <a:p>
            <a:pPr algn="just" eaLnBrk="0" hangingPunct="0">
              <a:lnSpc>
                <a:spcPct val="100000"/>
              </a:lnSpc>
              <a:spcBef>
                <a:spcPct val="0"/>
              </a:spcBef>
              <a:buFontTx/>
              <a:buNone/>
              <a:defRPr/>
            </a:pPr>
            <a:r>
              <a:rPr lang="en-US" sz="1000" b="0" dirty="0">
                <a:solidFill>
                  <a:srgbClr val="000000"/>
                </a:solidFill>
                <a:latin typeface="Times New Roman" charset="0"/>
                <a:ea typeface="MS Mincho" charset="0"/>
                <a:cs typeface="MS Mincho" charset="0"/>
              </a:rPr>
              <a:t> </a:t>
            </a:r>
            <a:endParaRPr lang="en-US" sz="1000" b="0" dirty="0">
              <a:solidFill>
                <a:srgbClr val="000000"/>
              </a:solidFill>
              <a:latin typeface="Times New Roman" charset="0"/>
              <a:cs typeface="Times New Roman" charset="0"/>
            </a:endParaRPr>
          </a:p>
          <a:p>
            <a:pPr eaLnBrk="0" hangingPunct="0">
              <a:lnSpc>
                <a:spcPct val="100000"/>
              </a:lnSpc>
              <a:spcBef>
                <a:spcPct val="0"/>
              </a:spcBef>
              <a:buFontTx/>
              <a:buNone/>
              <a:defRPr/>
            </a:pPr>
            <a:endParaRPr lang="en-US" b="0" dirty="0">
              <a:solidFill>
                <a:srgbClr val="000000"/>
              </a:solidFill>
              <a:latin typeface="Times New Roman" charset="0"/>
              <a:cs typeface="+mn-cs"/>
            </a:endParaRPr>
          </a:p>
        </p:txBody>
      </p:sp>
      <p:sp>
        <p:nvSpPr>
          <p:cNvPr id="95389" name="Text Box 157"/>
          <p:cNvSpPr txBox="1">
            <a:spLocks noChangeArrowheads="1"/>
          </p:cNvSpPr>
          <p:nvPr/>
        </p:nvSpPr>
        <p:spPr bwMode="auto">
          <a:xfrm>
            <a:off x="2840360" y="10870"/>
            <a:ext cx="394528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None/>
              <a:defRPr/>
            </a:pPr>
            <a:r>
              <a:rPr lang="en-US" sz="2800" dirty="0">
                <a:solidFill>
                  <a:schemeClr val="bg1">
                    <a:lumMod val="75000"/>
                  </a:schemeClr>
                </a:solidFill>
                <a:latin typeface="Arial Rounded MT Bold"/>
                <a:cs typeface="Arial Rounded MT Bold"/>
              </a:rPr>
              <a:t>UV/Visible/IR s</a:t>
            </a:r>
            <a:r>
              <a:rPr lang="en-US" sz="2800" dirty="0" smtClean="0">
                <a:solidFill>
                  <a:schemeClr val="bg1">
                    <a:lumMod val="75000"/>
                  </a:schemeClr>
                </a:solidFill>
                <a:latin typeface="Arial Rounded MT Bold"/>
                <a:cs typeface="Arial Rounded MT Bold"/>
              </a:rPr>
              <a:t>atellite</a:t>
            </a:r>
          </a:p>
          <a:p>
            <a:pPr>
              <a:buFontTx/>
              <a:buNone/>
              <a:defRPr/>
            </a:pPr>
            <a:r>
              <a:rPr lang="en-US" sz="2800" dirty="0">
                <a:solidFill>
                  <a:schemeClr val="bg1">
                    <a:lumMod val="75000"/>
                  </a:schemeClr>
                </a:solidFill>
                <a:latin typeface="Arial Rounded MT Bold"/>
                <a:cs typeface="Arial Rounded MT Bold"/>
              </a:rPr>
              <a:t>a</a:t>
            </a:r>
            <a:r>
              <a:rPr lang="en-US" sz="2800" dirty="0" smtClean="0">
                <a:solidFill>
                  <a:schemeClr val="bg1">
                    <a:lumMod val="75000"/>
                  </a:schemeClr>
                </a:solidFill>
                <a:latin typeface="Arial Rounded MT Bold"/>
                <a:cs typeface="Arial Rounded MT Bold"/>
              </a:rPr>
              <a:t>rray </a:t>
            </a:r>
            <a:r>
              <a:rPr lang="en-US" sz="2800" dirty="0">
                <a:solidFill>
                  <a:schemeClr val="bg1">
                    <a:lumMod val="75000"/>
                  </a:schemeClr>
                </a:solidFill>
                <a:latin typeface="Arial Rounded MT Bold"/>
                <a:cs typeface="Arial Rounded MT Bold"/>
              </a:rPr>
              <a:t>s</a:t>
            </a:r>
            <a:r>
              <a:rPr lang="en-US" sz="2800" dirty="0" smtClean="0">
                <a:solidFill>
                  <a:schemeClr val="bg1">
                    <a:lumMod val="75000"/>
                  </a:schemeClr>
                </a:solidFill>
                <a:latin typeface="Arial Rounded MT Bold"/>
                <a:cs typeface="Arial Rounded MT Bold"/>
              </a:rPr>
              <a:t>pectrometers</a:t>
            </a:r>
            <a:endParaRPr lang="en-US" sz="2800" dirty="0">
              <a:solidFill>
                <a:schemeClr val="bg1">
                  <a:lumMod val="75000"/>
                </a:schemeClr>
              </a:solidFill>
              <a:latin typeface="Arial Rounded MT Bold"/>
              <a:cs typeface="Arial Rounded MT Bold"/>
            </a:endParaRPr>
          </a:p>
        </p:txBody>
      </p:sp>
      <p:pic>
        <p:nvPicPr>
          <p:cNvPr id="44038" name="Picture 158" descr="harvard"/>
          <p:cNvPicPr>
            <a:picLocks noChangeAspect="1" noChangeArrowheads="1"/>
          </p:cNvPicPr>
          <p:nvPr/>
        </p:nvPicPr>
        <p:blipFill>
          <a:blip r:embed="rId3">
            <a:extLst>
              <a:ext uri="{28A0092B-C50C-407E-A947-70E740481C1C}">
                <a14:useLocalDpi xmlns:a14="http://schemas.microsoft.com/office/drawing/2010/main" val="0"/>
              </a:ext>
            </a:extLst>
          </a:blip>
          <a:srcRect l="40523" t="40404" r="40523" b="43434"/>
          <a:stretch>
            <a:fillRect/>
          </a:stretch>
        </p:blipFill>
        <p:spPr bwMode="auto">
          <a:xfrm>
            <a:off x="0" y="19050"/>
            <a:ext cx="72231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59" descr="si"/>
          <p:cNvPicPr>
            <a:picLocks noChangeAspect="1" noChangeArrowheads="1"/>
          </p:cNvPicPr>
          <p:nvPr/>
        </p:nvPicPr>
        <p:blipFill>
          <a:blip r:embed="rId4">
            <a:extLst>
              <a:ext uri="{28A0092B-C50C-407E-A947-70E740481C1C}">
                <a14:useLocalDpi xmlns:a14="http://schemas.microsoft.com/office/drawing/2010/main" val="0"/>
              </a:ext>
            </a:extLst>
          </a:blip>
          <a:srcRect l="40523" t="40404" r="36601" b="43434"/>
          <a:stretch>
            <a:fillRect/>
          </a:stretch>
        </p:blipFill>
        <p:spPr bwMode="auto">
          <a:xfrm>
            <a:off x="8339138" y="0"/>
            <a:ext cx="804862"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A720B7DF-AE42-0146-8EF2-44AC16DFC50C}" type="slidenum">
              <a:rPr lang="en-US" smtClean="0"/>
              <a:pPr>
                <a:defRPr/>
              </a:pPr>
              <a:t>32</a:t>
            </a:fld>
            <a:endParaRPr lang="en-US" dirty="0"/>
          </a:p>
        </p:txBody>
      </p:sp>
      <p:sp>
        <p:nvSpPr>
          <p:cNvPr id="2" name="Date Placeholder 1"/>
          <p:cNvSpPr>
            <a:spLocks noGrp="1"/>
          </p:cNvSpPr>
          <p:nvPr>
            <p:ph type="dt" sz="half" idx="10"/>
          </p:nvPr>
        </p:nvSpPr>
        <p:spPr/>
        <p:txBody>
          <a:bodyPr/>
          <a:lstStyle/>
          <a:p>
            <a:pPr>
              <a:defRPr/>
            </a:pPr>
            <a:r>
              <a:rPr lang="en-US" smtClean="0"/>
              <a:t>4/29/15</a:t>
            </a:r>
            <a:endParaRPr lang="en-US" dirty="0"/>
          </a:p>
        </p:txBody>
      </p:sp>
      <p:sp>
        <p:nvSpPr>
          <p:cNvPr id="3" name="Footer Placeholder 2"/>
          <p:cNvSpPr>
            <a:spLocks noGrp="1"/>
          </p:cNvSpPr>
          <p:nvPr>
            <p:ph type="ftr" sz="quarter" idx="11"/>
          </p:nvPr>
        </p:nvSpPr>
        <p:spPr/>
        <p:txBody>
          <a:bodyPr/>
          <a:lstStyle/>
          <a:p>
            <a:pPr>
              <a:defRPr/>
            </a:pPr>
            <a:r>
              <a:rPr lang="en-US" smtClean="0"/>
              <a:t>ACC-11</a:t>
            </a:r>
            <a:endParaRPr lang="en-US" dirty="0"/>
          </a:p>
        </p:txBody>
      </p:sp>
    </p:spTree>
    <p:extLst>
      <p:ext uri="{BB962C8B-B14F-4D97-AF65-F5344CB8AC3E}">
        <p14:creationId xmlns:p14="http://schemas.microsoft.com/office/powerpoint/2010/main" val="272063798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4375" y="12473"/>
            <a:ext cx="5973763" cy="960120"/>
          </a:xfrm>
        </p:spPr>
        <p:txBody>
          <a:bodyPr/>
          <a:lstStyle/>
          <a:p>
            <a:pPr fontAlgn="auto">
              <a:spcAft>
                <a:spcPts val="0"/>
              </a:spcAft>
              <a:defRPr/>
            </a:pPr>
            <a:r>
              <a:rPr lang="en-US" b="1" dirty="0">
                <a:solidFill>
                  <a:schemeClr val="bg1">
                    <a:lumMod val="85000"/>
                  </a:schemeClr>
                </a:solidFill>
                <a:ea typeface="ＭＳ Ｐゴシック" charset="-128"/>
              </a:rPr>
              <a:t>Hourly atmospheric pollution from geostationary Earth orbit</a:t>
            </a:r>
            <a:br>
              <a:rPr lang="en-US" b="1" dirty="0">
                <a:solidFill>
                  <a:schemeClr val="bg1">
                    <a:lumMod val="85000"/>
                  </a:schemeClr>
                </a:solidFill>
                <a:ea typeface="ＭＳ Ｐゴシック" charset="-128"/>
              </a:rPr>
            </a:br>
            <a:endParaRPr lang="en-US" dirty="0">
              <a:solidFill>
                <a:schemeClr val="bg1">
                  <a:lumMod val="85000"/>
                </a:schemeClr>
              </a:solidFill>
              <a:ea typeface="+mj-ea"/>
            </a:endParaRPr>
          </a:p>
        </p:txBody>
      </p:sp>
      <p:pic>
        <p:nvPicPr>
          <p:cNvPr id="727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37" y="1019175"/>
            <a:ext cx="3748087"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1057276"/>
            <a:ext cx="5456238" cy="5224395"/>
          </a:xfrm>
          <a:prstGeom prst="rect">
            <a:avLst/>
          </a:prstGeom>
        </p:spPr>
        <p:txBody>
          <a:bodyPr lIns="91326" tIns="45664" rIns="91326" bIns="45664">
            <a:spAutoFit/>
          </a:bodyPr>
          <a:lstStyle/>
          <a:p>
            <a:pPr defTabSz="456633">
              <a:spcBef>
                <a:spcPts val="100"/>
              </a:spcBef>
              <a:defRPr/>
            </a:pPr>
            <a:r>
              <a:rPr lang="en-US" sz="1300" b="1" dirty="0">
                <a:solidFill>
                  <a:srgbClr val="1F497D"/>
                </a:solidFill>
                <a:latin typeface="Arial"/>
                <a:ea typeface="ＭＳ Ｐゴシック" charset="0"/>
                <a:cs typeface="Arial"/>
              </a:rPr>
              <a:t>PI:</a:t>
            </a:r>
            <a:r>
              <a:rPr lang="en-US" sz="1300" dirty="0">
                <a:solidFill>
                  <a:srgbClr val="1F497D"/>
                </a:solidFill>
                <a:latin typeface="Arial"/>
                <a:ea typeface="ＭＳ Ｐゴシック" charset="0"/>
                <a:cs typeface="Arial"/>
              </a:rPr>
              <a:t> </a:t>
            </a:r>
            <a:r>
              <a:rPr lang="en-US" sz="1300" dirty="0">
                <a:solidFill>
                  <a:prstClr val="black"/>
                </a:solidFill>
                <a:latin typeface="Arial"/>
                <a:ea typeface="ＭＳ Ｐゴシック" charset="0"/>
                <a:cs typeface="Arial"/>
              </a:rPr>
              <a:t>Kelly Chance, Smithsonian Astrophysical Observatory</a:t>
            </a:r>
          </a:p>
          <a:p>
            <a:pPr defTabSz="456633">
              <a:spcBef>
                <a:spcPts val="100"/>
              </a:spcBef>
              <a:defRPr/>
            </a:pPr>
            <a:r>
              <a:rPr lang="en-US" sz="1300" b="1" dirty="0">
                <a:solidFill>
                  <a:srgbClr val="1F497D"/>
                </a:solidFill>
                <a:latin typeface="Arial"/>
                <a:ea typeface="ＭＳ Ｐゴシック" charset="0"/>
                <a:cs typeface="Arial"/>
              </a:rPr>
              <a:t>Instrument Development: </a:t>
            </a:r>
            <a:r>
              <a:rPr lang="en-US" sz="1300" dirty="0">
                <a:solidFill>
                  <a:srgbClr val="000000"/>
                </a:solidFill>
                <a:latin typeface="Arial"/>
                <a:ea typeface="ＭＳ Ｐゴシック" charset="0"/>
                <a:cs typeface="Arial"/>
              </a:rPr>
              <a:t>Ball Aerospace</a:t>
            </a:r>
          </a:p>
          <a:p>
            <a:pPr defTabSz="456633">
              <a:spcBef>
                <a:spcPts val="100"/>
              </a:spcBef>
              <a:defRPr/>
            </a:pPr>
            <a:r>
              <a:rPr lang="en-US" sz="1300" b="1" dirty="0">
                <a:solidFill>
                  <a:srgbClr val="1F497D"/>
                </a:solidFill>
                <a:latin typeface="Arial"/>
                <a:ea typeface="ＭＳ Ｐゴシック" charset="0"/>
                <a:cs typeface="Arial"/>
              </a:rPr>
              <a:t>Project Management: </a:t>
            </a:r>
            <a:r>
              <a:rPr lang="en-US" sz="1300" dirty="0">
                <a:solidFill>
                  <a:srgbClr val="000000"/>
                </a:solidFill>
                <a:latin typeface="Arial"/>
                <a:ea typeface="ＭＳ Ｐゴシック" charset="0"/>
                <a:cs typeface="Arial"/>
              </a:rPr>
              <a:t>NASA LaRC</a:t>
            </a:r>
          </a:p>
          <a:p>
            <a:pPr defTabSz="456633">
              <a:spcBef>
                <a:spcPts val="100"/>
              </a:spcBef>
              <a:defRPr/>
            </a:pPr>
            <a:r>
              <a:rPr lang="en-US" sz="1300" b="1" dirty="0">
                <a:solidFill>
                  <a:srgbClr val="1F497D"/>
                </a:solidFill>
                <a:latin typeface="Arial"/>
                <a:ea typeface="ＭＳ Ｐゴシック" charset="0"/>
                <a:cs typeface="Arial"/>
              </a:rPr>
              <a:t>Other Institutions: </a:t>
            </a:r>
            <a:r>
              <a:rPr lang="en-US" sz="1300" dirty="0">
                <a:solidFill>
                  <a:srgbClr val="000000"/>
                </a:solidFill>
                <a:latin typeface="Arial"/>
                <a:ea typeface="ＭＳ Ｐゴシック" charset="0"/>
                <a:cs typeface="Arial"/>
              </a:rPr>
              <a:t>NASA GSFC, NOAA, EPA, NCAR, Harvard, UC Berkeley, St. Louis U, U Alabama Huntsville, U </a:t>
            </a:r>
            <a:r>
              <a:rPr lang="en-US" sz="1300" dirty="0" smtClean="0">
                <a:solidFill>
                  <a:srgbClr val="000000"/>
                </a:solidFill>
                <a:latin typeface="Arial"/>
                <a:ea typeface="ＭＳ Ｐゴシック" charset="0"/>
                <a:cs typeface="Arial"/>
              </a:rPr>
              <a:t>Nebraska, RT Solutions, Carr Astronautics</a:t>
            </a:r>
            <a:endParaRPr lang="en-US" sz="1300" dirty="0">
              <a:solidFill>
                <a:srgbClr val="000000"/>
              </a:solidFill>
              <a:latin typeface="Arial"/>
              <a:ea typeface="ＭＳ Ｐゴシック" charset="0"/>
              <a:cs typeface="Arial"/>
            </a:endParaRPr>
          </a:p>
          <a:p>
            <a:pPr defTabSz="456633">
              <a:spcBef>
                <a:spcPts val="100"/>
              </a:spcBef>
              <a:defRPr/>
            </a:pPr>
            <a:r>
              <a:rPr lang="en-US" sz="1300" b="1" dirty="0">
                <a:solidFill>
                  <a:srgbClr val="1F497D"/>
                </a:solidFill>
                <a:latin typeface="Arial"/>
                <a:ea typeface="ＭＳ Ｐゴシック" charset="0"/>
                <a:cs typeface="Arial"/>
              </a:rPr>
              <a:t>International collaboration: </a:t>
            </a:r>
            <a:r>
              <a:rPr lang="en-US" sz="1300" dirty="0">
                <a:solidFill>
                  <a:srgbClr val="000000"/>
                </a:solidFill>
                <a:latin typeface="Arial"/>
                <a:ea typeface="ＭＳ Ｐゴシック" charset="0"/>
                <a:cs typeface="Arial"/>
              </a:rPr>
              <a:t>Korea, </a:t>
            </a:r>
            <a:r>
              <a:rPr lang="en-US" sz="1300" dirty="0" smtClean="0">
                <a:solidFill>
                  <a:srgbClr val="000000"/>
                </a:solidFill>
                <a:latin typeface="Arial"/>
                <a:ea typeface="ＭＳ Ｐゴシック" charset="0"/>
                <a:cs typeface="Arial"/>
              </a:rPr>
              <a:t>U.K., ESA, Canada, Mexico</a:t>
            </a:r>
            <a:endParaRPr lang="en-US" sz="1300" dirty="0">
              <a:solidFill>
                <a:srgbClr val="000000"/>
              </a:solidFill>
              <a:latin typeface="Arial"/>
              <a:ea typeface="ＭＳ Ｐゴシック" charset="0"/>
              <a:cs typeface="Arial"/>
            </a:endParaRPr>
          </a:p>
          <a:p>
            <a:pPr marL="118919" indent="-118919" defTabSz="456633">
              <a:spcBef>
                <a:spcPts val="1300"/>
              </a:spcBef>
              <a:defRPr/>
            </a:pPr>
            <a:r>
              <a:rPr lang="en-US" sz="1300" b="1" dirty="0">
                <a:solidFill>
                  <a:srgbClr val="1F497D"/>
                </a:solidFill>
                <a:latin typeface="Arial"/>
                <a:ea typeface="ＭＳ Ｐゴシック" charset="0"/>
                <a:cs typeface="Arial"/>
              </a:rPr>
              <a:t>Selected Nov. 2012 as NASA’s first Earth Venture Instrument</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Instrument </a:t>
            </a:r>
            <a:r>
              <a:rPr lang="en-US" sz="1300" dirty="0" smtClean="0">
                <a:solidFill>
                  <a:prstClr val="black"/>
                </a:solidFill>
                <a:latin typeface="Arial"/>
                <a:ea typeface="ＭＳ Ｐゴシック" charset="0"/>
                <a:cs typeface="Arial"/>
              </a:rPr>
              <a:t>being implemented, delivery May 2017</a:t>
            </a:r>
            <a:endParaRPr lang="en-US" sz="1300" dirty="0">
              <a:solidFill>
                <a:prstClr val="black"/>
              </a:solidFill>
              <a:latin typeface="Arial"/>
              <a:ea typeface="ＭＳ Ｐゴシック" charset="0"/>
              <a:cs typeface="Arial"/>
            </a:endParaRP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NASA will arrange hosting on commercial geostationary communications satellite with launch expected NET 11/2018</a:t>
            </a:r>
          </a:p>
          <a:p>
            <a:pPr marL="118919" indent="-118919" defTabSz="456633">
              <a:spcBef>
                <a:spcPts val="1300"/>
              </a:spcBef>
              <a:defRPr/>
            </a:pPr>
            <a:r>
              <a:rPr lang="en-US" sz="1300" b="1" dirty="0">
                <a:solidFill>
                  <a:srgbClr val="1F497D"/>
                </a:solidFill>
                <a:latin typeface="Arial"/>
                <a:ea typeface="ＭＳ Ｐゴシック" charset="0"/>
                <a:cs typeface="Arial"/>
              </a:rPr>
              <a:t>Provides hourly daylight observations to capture rapidly varying emissions &amp; chemistry important for air quality</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UV/visible grating spectrometer to measure key elements in tropospheric ozone and aerosol pollution</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Exploits extensive measurement heritage from LEO missions</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Distinguishes boundary layer from free tropospheric &amp; stratospheric ozone</a:t>
            </a:r>
          </a:p>
          <a:p>
            <a:pPr marL="118919" indent="-118919" defTabSz="456633">
              <a:spcBef>
                <a:spcPts val="1300"/>
              </a:spcBef>
              <a:defRPr/>
            </a:pPr>
            <a:r>
              <a:rPr lang="en-US" sz="1300" b="1" dirty="0">
                <a:solidFill>
                  <a:srgbClr val="1F497D"/>
                </a:solidFill>
                <a:latin typeface="Arial"/>
                <a:ea typeface="ＭＳ Ｐゴシック" charset="0"/>
                <a:cs typeface="Arial"/>
              </a:rPr>
              <a:t>Aligned with Earth Science Decadal Survey recommendations</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Makes many of the GEO-CAPE atmosphere measurements </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Responds to the phased implementation recommendation of GEO-CAPE mission design team</a:t>
            </a:r>
            <a:endParaRPr lang="en-US" sz="1300" b="1" dirty="0">
              <a:solidFill>
                <a:srgbClr val="1F497D"/>
              </a:solidFill>
              <a:latin typeface="Arial"/>
              <a:ea typeface="ＭＳ Ｐゴシック" charset="0"/>
              <a:cs typeface="Arial"/>
            </a:endParaRPr>
          </a:p>
        </p:txBody>
      </p:sp>
      <p:sp>
        <p:nvSpPr>
          <p:cNvPr id="9" name="Rectangle 8"/>
          <p:cNvSpPr/>
          <p:nvPr/>
        </p:nvSpPr>
        <p:spPr>
          <a:xfrm>
            <a:off x="1" y="6318245"/>
            <a:ext cx="8005763" cy="307975"/>
          </a:xfrm>
          <a:prstGeom prst="rect">
            <a:avLst/>
          </a:prstGeom>
        </p:spPr>
        <p:txBody>
          <a:bodyPr lIns="91326" tIns="45664" rIns="91326" bIns="45664">
            <a:spAutoFit/>
          </a:bodyPr>
          <a:lstStyle/>
          <a:p>
            <a:pPr marL="118919" lvl="1" indent="-118919" defTabSz="456633">
              <a:spcBef>
                <a:spcPts val="700"/>
              </a:spcBef>
              <a:defRPr/>
            </a:pPr>
            <a:r>
              <a:rPr lang="en-US" sz="1400" b="1" dirty="0">
                <a:solidFill>
                  <a:srgbClr val="1F497D"/>
                </a:solidFill>
                <a:latin typeface="Arial"/>
                <a:ea typeface="ＭＳ Ｐゴシック" charset="0"/>
                <a:cs typeface="Arial"/>
              </a:rPr>
              <a:t>North American component of an international constellation for air quality observations</a:t>
            </a:r>
          </a:p>
        </p:txBody>
      </p:sp>
      <p:sp>
        <p:nvSpPr>
          <p:cNvPr id="6" name="Slide Number Placeholder 5"/>
          <p:cNvSpPr>
            <a:spLocks noGrp="1"/>
          </p:cNvSpPr>
          <p:nvPr>
            <p:ph type="sldNum" sz="quarter" idx="12"/>
          </p:nvPr>
        </p:nvSpPr>
        <p:spPr/>
        <p:txBody>
          <a:bodyPr/>
          <a:lstStyle/>
          <a:p>
            <a:pPr>
              <a:defRPr/>
            </a:pPr>
            <a:fld id="{464442FC-C654-E44A-A663-725279F4C8FF}" type="slidenum">
              <a:rPr lang="en-US" smtClean="0"/>
              <a:pPr>
                <a:defRPr/>
              </a:pPr>
              <a:t>4</a:t>
            </a:fld>
            <a:endParaRPr lang="en-US" dirty="0"/>
          </a:p>
        </p:txBody>
      </p:sp>
      <p:sp>
        <p:nvSpPr>
          <p:cNvPr id="3" name="Date Placeholder 2"/>
          <p:cNvSpPr>
            <a:spLocks noGrp="1"/>
          </p:cNvSpPr>
          <p:nvPr>
            <p:ph type="dt" sz="half" idx="10"/>
          </p:nvPr>
        </p:nvSpPr>
        <p:spPr/>
        <p:txBody>
          <a:bodyPr/>
          <a:lstStyle/>
          <a:p>
            <a:pPr>
              <a:defRPr/>
            </a:pPr>
            <a:r>
              <a:rPr lang="en-US" smtClean="0"/>
              <a:t>4/29/15</a:t>
            </a:r>
            <a:endParaRPr lang="en-US" dirty="0"/>
          </a:p>
        </p:txBody>
      </p:sp>
      <p:sp>
        <p:nvSpPr>
          <p:cNvPr id="5" name="Footer Placeholder 4"/>
          <p:cNvSpPr>
            <a:spLocks noGrp="1"/>
          </p:cNvSpPr>
          <p:nvPr>
            <p:ph type="ftr" sz="quarter" idx="11"/>
          </p:nvPr>
        </p:nvSpPr>
        <p:spPr/>
        <p:txBody>
          <a:bodyPr/>
          <a:lstStyle/>
          <a:p>
            <a:pPr>
              <a:defRPr/>
            </a:pPr>
            <a:r>
              <a:rPr lang="en-US" smtClean="0"/>
              <a:t>ACC-11</a:t>
            </a:r>
            <a:endParaRPr lang="en-US" dirty="0"/>
          </a:p>
        </p:txBody>
      </p:sp>
    </p:spTree>
    <p:extLst>
      <p:ext uri="{BB962C8B-B14F-4D97-AF65-F5344CB8AC3E}">
        <p14:creationId xmlns:p14="http://schemas.microsoft.com/office/powerpoint/2010/main" val="8199974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8942" y="1265238"/>
            <a:ext cx="8655210" cy="5228346"/>
            <a:chOff x="240084" y="1025220"/>
            <a:chExt cx="7965413" cy="5805863"/>
          </a:xfrm>
        </p:grpSpPr>
        <p:cxnSp>
          <p:nvCxnSpPr>
            <p:cNvPr id="32" name="Straight Connector 31"/>
            <p:cNvCxnSpPr>
              <a:endCxn id="16" idx="1"/>
            </p:cNvCxnSpPr>
            <p:nvPr/>
          </p:nvCxnSpPr>
          <p:spPr bwMode="auto">
            <a:xfrm flipV="1">
              <a:off x="4817923" y="1857516"/>
              <a:ext cx="1282511" cy="24013"/>
            </a:xfrm>
            <a:prstGeom prst="line">
              <a:avLst/>
            </a:prstGeom>
            <a:solidFill>
              <a:schemeClr val="accent1"/>
            </a:solidFill>
            <a:ln w="28575" cap="flat" cmpd="sng" algn="ctr">
              <a:solidFill>
                <a:srgbClr val="4F81BD"/>
              </a:solidFill>
              <a:prstDash val="dash"/>
              <a:round/>
              <a:headEnd type="none" w="med" len="med"/>
              <a:tailEnd type="none" w="med" len="med"/>
            </a:ln>
            <a:effectLst/>
          </p:spPr>
        </p:cxnSp>
        <p:cxnSp>
          <p:nvCxnSpPr>
            <p:cNvPr id="34" name="Straight Connector 33"/>
            <p:cNvCxnSpPr/>
            <p:nvPr/>
          </p:nvCxnSpPr>
          <p:spPr bwMode="auto">
            <a:xfrm>
              <a:off x="4332513" y="2440995"/>
              <a:ext cx="296818" cy="0"/>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52" name="Straight Connector 51"/>
            <p:cNvCxnSpPr/>
            <p:nvPr/>
          </p:nvCxnSpPr>
          <p:spPr bwMode="auto">
            <a:xfrm>
              <a:off x="3448245" y="5041453"/>
              <a:ext cx="1985637" cy="0"/>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53" name="Straight Connector 52"/>
            <p:cNvCxnSpPr/>
            <p:nvPr/>
          </p:nvCxnSpPr>
          <p:spPr bwMode="auto">
            <a:xfrm>
              <a:off x="5259905" y="1306155"/>
              <a:ext cx="1210333" cy="12699"/>
            </a:xfrm>
            <a:prstGeom prst="line">
              <a:avLst/>
            </a:prstGeom>
            <a:solidFill>
              <a:schemeClr val="accent1"/>
            </a:solidFill>
            <a:ln w="28575" cap="flat" cmpd="sng" algn="ctr">
              <a:solidFill>
                <a:srgbClr val="4F81BD"/>
              </a:solidFill>
              <a:prstDash val="dash"/>
              <a:round/>
              <a:headEnd type="none" w="med" len="med"/>
              <a:tailEnd type="none" w="med" len="med"/>
            </a:ln>
            <a:effectLst/>
          </p:spPr>
        </p:cxnSp>
        <p:cxnSp>
          <p:nvCxnSpPr>
            <p:cNvPr id="40" name="Straight Connector 39"/>
            <p:cNvCxnSpPr/>
            <p:nvPr/>
          </p:nvCxnSpPr>
          <p:spPr bwMode="auto">
            <a:xfrm>
              <a:off x="919713" y="5549012"/>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42" name="Straight Connector 41"/>
            <p:cNvCxnSpPr/>
            <p:nvPr/>
          </p:nvCxnSpPr>
          <p:spPr bwMode="auto">
            <a:xfrm>
              <a:off x="2923346" y="5543968"/>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43" name="Straight Connector 42"/>
            <p:cNvCxnSpPr/>
            <p:nvPr/>
          </p:nvCxnSpPr>
          <p:spPr bwMode="auto">
            <a:xfrm>
              <a:off x="4789264" y="5543967"/>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44" name="Straight Connector 43"/>
            <p:cNvCxnSpPr/>
            <p:nvPr/>
          </p:nvCxnSpPr>
          <p:spPr bwMode="auto">
            <a:xfrm>
              <a:off x="7402739" y="5549012"/>
              <a:ext cx="0" cy="541869"/>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14336" name="Straight Connector 14335"/>
            <p:cNvCxnSpPr/>
            <p:nvPr/>
          </p:nvCxnSpPr>
          <p:spPr bwMode="auto">
            <a:xfrm>
              <a:off x="903743" y="5536129"/>
              <a:ext cx="6498996" cy="12883"/>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14338" name="Straight Connector 14337"/>
            <p:cNvCxnSpPr/>
            <p:nvPr/>
          </p:nvCxnSpPr>
          <p:spPr bwMode="auto">
            <a:xfrm>
              <a:off x="4324049" y="1994291"/>
              <a:ext cx="8464" cy="3541838"/>
            </a:xfrm>
            <a:prstGeom prst="line">
              <a:avLst/>
            </a:prstGeom>
            <a:solidFill>
              <a:schemeClr val="accent1"/>
            </a:solidFill>
            <a:ln w="28575" cap="flat" cmpd="sng" algn="ctr">
              <a:solidFill>
                <a:srgbClr val="4F81BD"/>
              </a:solidFill>
              <a:prstDash val="solid"/>
              <a:round/>
              <a:headEnd type="none" w="med" len="med"/>
              <a:tailEnd type="none" w="med" len="med"/>
            </a:ln>
            <a:effectLst/>
          </p:spPr>
        </p:cxnSp>
        <p:cxnSp>
          <p:nvCxnSpPr>
            <p:cNvPr id="37" name="Straight Connector 36"/>
            <p:cNvCxnSpPr/>
            <p:nvPr/>
          </p:nvCxnSpPr>
          <p:spPr bwMode="auto">
            <a:xfrm>
              <a:off x="4332513" y="4286881"/>
              <a:ext cx="2012290" cy="0"/>
            </a:xfrm>
            <a:prstGeom prst="line">
              <a:avLst/>
            </a:prstGeom>
            <a:solidFill>
              <a:schemeClr val="accent1"/>
            </a:solidFill>
            <a:ln w="28575" cap="flat" cmpd="sng" algn="ctr">
              <a:solidFill>
                <a:srgbClr val="4F81BD"/>
              </a:solidFill>
              <a:prstDash val="solid"/>
              <a:round/>
              <a:headEnd type="none" w="med" len="med"/>
              <a:tailEnd type="none" w="med" len="med"/>
            </a:ln>
            <a:effectLst/>
          </p:spPr>
        </p:cxnSp>
        <p:sp>
          <p:nvSpPr>
            <p:cNvPr id="4" name="Rounded Rectangle 3"/>
            <p:cNvSpPr/>
            <p:nvPr/>
          </p:nvSpPr>
          <p:spPr>
            <a:xfrm>
              <a:off x="3066747" y="1025220"/>
              <a:ext cx="2514601" cy="983052"/>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lnSpc>
                  <a:spcPct val="90000"/>
                </a:lnSpc>
              </a:pPr>
              <a:r>
                <a:rPr lang="en-US" sz="1600" b="1" dirty="0" smtClean="0">
                  <a:solidFill>
                    <a:prstClr val="black"/>
                  </a:solidFill>
                  <a:latin typeface="Arial Narrow" pitchFamily="34" charset="0"/>
                  <a:cs typeface="Times New Roman" pitchFamily="18" charset="0"/>
                </a:rPr>
                <a:t>TEMPO Instrument</a:t>
              </a:r>
            </a:p>
            <a:p>
              <a:pPr algn="ctr">
                <a:lnSpc>
                  <a:spcPct val="90000"/>
                </a:lnSpc>
              </a:pPr>
              <a:r>
                <a:rPr lang="en-US" sz="1100" b="1" dirty="0" smtClean="0">
                  <a:solidFill>
                    <a:prstClr val="black"/>
                  </a:solidFill>
                  <a:latin typeface="Arial Narrow" pitchFamily="34" charset="0"/>
                  <a:cs typeface="Times New Roman" pitchFamily="18" charset="0"/>
                </a:rPr>
                <a:t>Principal Investigator: Kelly Chance</a:t>
              </a:r>
              <a:endParaRPr lang="en-US" sz="1100" dirty="0">
                <a:solidFill>
                  <a:prstClr val="black"/>
                </a:solidFill>
                <a:latin typeface="Arial Narrow" pitchFamily="34" charset="0"/>
                <a:cs typeface="Times New Roman" pitchFamily="18" charset="0"/>
              </a:endParaRPr>
            </a:p>
            <a:p>
              <a:pPr algn="ctr">
                <a:lnSpc>
                  <a:spcPct val="90000"/>
                </a:lnSpc>
              </a:pPr>
              <a:r>
                <a:rPr lang="en-US" sz="1100" dirty="0" smtClean="0">
                  <a:solidFill>
                    <a:prstClr val="black"/>
                  </a:solidFill>
                  <a:latin typeface="Arial Narrow" pitchFamily="34" charset="0"/>
                  <a:cs typeface="Times New Roman" pitchFamily="18" charset="0"/>
                </a:rPr>
                <a:t> Deputy Principal Investigator: Xiong Liu</a:t>
              </a:r>
            </a:p>
            <a:p>
              <a:pPr algn="ctr">
                <a:lnSpc>
                  <a:spcPct val="90000"/>
                </a:lnSpc>
              </a:pPr>
              <a:r>
                <a:rPr lang="en-US" sz="1100" dirty="0" smtClean="0">
                  <a:solidFill>
                    <a:prstClr val="black"/>
                  </a:solidFill>
                  <a:latin typeface="Arial Narrow" pitchFamily="34" charset="0"/>
                  <a:cs typeface="Times New Roman" pitchFamily="18" charset="0"/>
                </a:rPr>
                <a:t>Program Administrator: Joseph Webber</a:t>
              </a:r>
            </a:p>
          </p:txBody>
        </p:sp>
        <p:sp>
          <p:nvSpPr>
            <p:cNvPr id="5" name="Rounded Rectangle 4"/>
            <p:cNvSpPr/>
            <p:nvPr/>
          </p:nvSpPr>
          <p:spPr>
            <a:xfrm>
              <a:off x="6100433" y="1048757"/>
              <a:ext cx="1626328" cy="527493"/>
            </a:xfrm>
            <a:prstGeom prst="roundRect">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ts val="800"/>
                </a:lnSpc>
              </a:pPr>
              <a:endParaRPr lang="en-US" sz="1200" dirty="0" smtClean="0">
                <a:solidFill>
                  <a:prstClr val="black"/>
                </a:solidFill>
                <a:latin typeface="Arial Narrow" pitchFamily="34" charset="0"/>
                <a:cs typeface="Times New Roman" pitchFamily="18" charset="0"/>
              </a:endParaRPr>
            </a:p>
            <a:p>
              <a:pPr algn="ctr">
                <a:lnSpc>
                  <a:spcPts val="1000"/>
                </a:lnSpc>
              </a:pPr>
              <a:r>
                <a:rPr lang="en-US" sz="1050" dirty="0" smtClean="0">
                  <a:solidFill>
                    <a:prstClr val="black"/>
                  </a:solidFill>
                  <a:latin typeface="Arial Narrow" pitchFamily="34" charset="0"/>
                  <a:cs typeface="Times New Roman" pitchFamily="18" charset="0"/>
                </a:rPr>
                <a:t>Investigation Advisory Pane</a:t>
              </a:r>
              <a:r>
                <a:rPr lang="en-US" sz="1100" dirty="0" smtClean="0">
                  <a:solidFill>
                    <a:prstClr val="black"/>
                  </a:solidFill>
                  <a:latin typeface="Arial Narrow" pitchFamily="34" charset="0"/>
                  <a:cs typeface="Times New Roman" pitchFamily="18" charset="0"/>
                </a:rPr>
                <a:t>l</a:t>
              </a:r>
            </a:p>
            <a:p>
              <a:pPr algn="ctr">
                <a:lnSpc>
                  <a:spcPts val="1000"/>
                </a:lnSpc>
              </a:pPr>
              <a:r>
                <a:rPr lang="de-DE" sz="900" dirty="0" smtClean="0">
                  <a:solidFill>
                    <a:prstClr val="black"/>
                  </a:solidFill>
                  <a:latin typeface="Arial Narrow" pitchFamily="34" charset="0"/>
                  <a:cs typeface="Times New Roman" pitchFamily="18" charset="0"/>
                </a:rPr>
                <a:t>SAO, LaRC, Ball Senior Management</a:t>
              </a:r>
              <a:endParaRPr lang="de-DE" sz="900" dirty="0">
                <a:solidFill>
                  <a:prstClr val="black"/>
                </a:solidFill>
                <a:latin typeface="Arial Narrow" pitchFamily="34" charset="0"/>
                <a:cs typeface="Times New Roman" pitchFamily="18" charset="0"/>
              </a:endParaRPr>
            </a:p>
            <a:p>
              <a:pPr algn="ctr">
                <a:lnSpc>
                  <a:spcPts val="1000"/>
                </a:lnSpc>
              </a:pPr>
              <a:endParaRPr lang="en-US" sz="1100" dirty="0" smtClean="0">
                <a:solidFill>
                  <a:prstClr val="black"/>
                </a:solidFill>
                <a:latin typeface="Arial Narrow" pitchFamily="34" charset="0"/>
                <a:cs typeface="Times New Roman" pitchFamily="18" charset="0"/>
              </a:endParaRPr>
            </a:p>
          </p:txBody>
        </p:sp>
        <p:sp>
          <p:nvSpPr>
            <p:cNvPr id="6" name="Rounded Rectangle 5"/>
            <p:cNvSpPr/>
            <p:nvPr/>
          </p:nvSpPr>
          <p:spPr>
            <a:xfrm>
              <a:off x="3012320" y="2783187"/>
              <a:ext cx="2604707" cy="1082011"/>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lIns="45720" rIns="45720" rtlCol="0" anchor="ctr"/>
            <a:lstStyle/>
            <a:p>
              <a:pPr algn="ctr"/>
              <a:r>
                <a:rPr lang="en-US" sz="1200" b="1" dirty="0" smtClean="0">
                  <a:solidFill>
                    <a:prstClr val="black"/>
                  </a:solidFill>
                  <a:latin typeface="Arial Narrow" pitchFamily="34" charset="0"/>
                  <a:cs typeface="Times New Roman" pitchFamily="18" charset="0"/>
                </a:rPr>
                <a:t>Project Management</a:t>
              </a:r>
            </a:p>
            <a:p>
              <a:pPr algn="ctr"/>
              <a:r>
                <a:rPr lang="en-US" sz="1050" dirty="0">
                  <a:solidFill>
                    <a:prstClr val="black"/>
                  </a:solidFill>
                  <a:latin typeface="Arial Narrow" pitchFamily="34" charset="0"/>
                  <a:cs typeface="Times New Roman" pitchFamily="18" charset="0"/>
                </a:rPr>
                <a:t>Project </a:t>
              </a:r>
              <a:r>
                <a:rPr lang="en-US" sz="1050" dirty="0" smtClean="0">
                  <a:solidFill>
                    <a:prstClr val="black"/>
                  </a:solidFill>
                  <a:latin typeface="Arial Narrow" pitchFamily="34" charset="0"/>
                  <a:cs typeface="Times New Roman" pitchFamily="18" charset="0"/>
                </a:rPr>
                <a:t>Manager</a:t>
              </a:r>
              <a:r>
                <a:rPr lang="en-US" sz="1050" dirty="0">
                  <a:solidFill>
                    <a:prstClr val="black"/>
                  </a:solidFill>
                  <a:latin typeface="Arial Narrow" pitchFamily="34" charset="0"/>
                  <a:cs typeface="Times New Roman" pitchFamily="18" charset="0"/>
                </a:rPr>
                <a:t>: Wendy </a:t>
              </a:r>
              <a:r>
                <a:rPr lang="en-US" sz="1050" dirty="0" smtClean="0">
                  <a:solidFill>
                    <a:prstClr val="black"/>
                  </a:solidFill>
                  <a:latin typeface="Arial Narrow" pitchFamily="34" charset="0"/>
                  <a:cs typeface="Times New Roman" pitchFamily="18" charset="0"/>
                </a:rPr>
                <a:t>Pennington </a:t>
              </a:r>
              <a:endParaRPr lang="en-US" sz="1050" dirty="0">
                <a:solidFill>
                  <a:prstClr val="black"/>
                </a:solidFill>
                <a:latin typeface="Arial Narrow" pitchFamily="34" charset="0"/>
                <a:cs typeface="Times New Roman" pitchFamily="18" charset="0"/>
              </a:endParaRPr>
            </a:p>
            <a:p>
              <a:pPr algn="ctr"/>
              <a:r>
                <a:rPr lang="en-US" sz="1050" dirty="0">
                  <a:solidFill>
                    <a:prstClr val="black"/>
                  </a:solidFill>
                  <a:latin typeface="Arial Narrow" pitchFamily="34" charset="0"/>
                  <a:cs typeface="Times New Roman" pitchFamily="18" charset="0"/>
                </a:rPr>
                <a:t>Project Scientist: David </a:t>
              </a:r>
              <a:r>
                <a:rPr lang="en-US" sz="1050" dirty="0" smtClean="0">
                  <a:solidFill>
                    <a:prstClr val="black"/>
                  </a:solidFill>
                  <a:latin typeface="Arial Narrow" pitchFamily="34" charset="0"/>
                  <a:cs typeface="Times New Roman" pitchFamily="18" charset="0"/>
                </a:rPr>
                <a:t>Flittner</a:t>
              </a:r>
              <a:endParaRPr lang="en-US" sz="1050" dirty="0">
                <a:solidFill>
                  <a:prstClr val="black"/>
                </a:solidFill>
                <a:latin typeface="Arial Narrow" pitchFamily="34" charset="0"/>
                <a:cs typeface="Times New Roman" pitchFamily="18" charset="0"/>
              </a:endParaRPr>
            </a:p>
            <a:p>
              <a:pPr algn="ctr"/>
              <a:r>
                <a:rPr lang="en-US" sz="1050" dirty="0" smtClean="0">
                  <a:solidFill>
                    <a:prstClr val="black"/>
                  </a:solidFill>
                  <a:latin typeface="Arial Narrow" pitchFamily="34" charset="0"/>
                  <a:cs typeface="Times New Roman" pitchFamily="18" charset="0"/>
                </a:rPr>
                <a:t>Deputy Project Scientist: Jay Al-</a:t>
              </a:r>
              <a:r>
                <a:rPr lang="en-US" sz="1050" dirty="0">
                  <a:solidFill>
                    <a:prstClr val="black"/>
                  </a:solidFill>
                  <a:latin typeface="Arial Narrow" pitchFamily="34" charset="0"/>
                  <a:cs typeface="Times New Roman" pitchFamily="18" charset="0"/>
                </a:rPr>
                <a:t>S</a:t>
              </a:r>
              <a:r>
                <a:rPr lang="en-US" sz="1050" dirty="0" smtClean="0">
                  <a:solidFill>
                    <a:prstClr val="black"/>
                  </a:solidFill>
                  <a:latin typeface="Arial Narrow" pitchFamily="34" charset="0"/>
                  <a:cs typeface="Times New Roman" pitchFamily="18" charset="0"/>
                </a:rPr>
                <a:t>aadi</a:t>
              </a:r>
              <a:endParaRPr lang="en-US" sz="1050" dirty="0">
                <a:solidFill>
                  <a:prstClr val="black"/>
                </a:solidFill>
                <a:latin typeface="Arial Narrow" pitchFamily="34" charset="0"/>
                <a:cs typeface="Times New Roman" pitchFamily="18" charset="0"/>
              </a:endParaRPr>
            </a:p>
            <a:p>
              <a:pPr algn="ctr"/>
              <a:r>
                <a:rPr lang="en-US" sz="1050" dirty="0">
                  <a:solidFill>
                    <a:prstClr val="black"/>
                  </a:solidFill>
                  <a:latin typeface="Arial Narrow" pitchFamily="34" charset="0"/>
                  <a:cs typeface="Times New Roman" pitchFamily="18" charset="0"/>
                </a:rPr>
                <a:t>Deputy PM: Craig Jones, COR</a:t>
              </a:r>
            </a:p>
            <a:p>
              <a:pPr algn="ctr"/>
              <a:r>
                <a:rPr lang="en-US" sz="1050" dirty="0">
                  <a:solidFill>
                    <a:prstClr val="black"/>
                  </a:solidFill>
                  <a:latin typeface="Arial Narrow" pitchFamily="34" charset="0"/>
                  <a:cs typeface="Times New Roman" pitchFamily="18" charset="0"/>
                </a:rPr>
                <a:t>Deputy </a:t>
              </a:r>
              <a:r>
                <a:rPr lang="en-US" sz="1050" dirty="0" smtClean="0">
                  <a:solidFill>
                    <a:prstClr val="black"/>
                  </a:solidFill>
                  <a:latin typeface="Arial Narrow" pitchFamily="34" charset="0"/>
                  <a:cs typeface="Times New Roman" pitchFamily="18" charset="0"/>
                </a:rPr>
                <a:t>PP&amp;C: </a:t>
              </a:r>
              <a:r>
                <a:rPr lang="en-US" sz="1050" dirty="0">
                  <a:solidFill>
                    <a:prstClr val="black"/>
                  </a:solidFill>
                  <a:latin typeface="Arial Narrow" pitchFamily="34" charset="0"/>
                  <a:cs typeface="Times New Roman" pitchFamily="18" charset="0"/>
                </a:rPr>
                <a:t>Don </a:t>
              </a:r>
              <a:r>
                <a:rPr lang="en-US" sz="1050" dirty="0" smtClean="0">
                  <a:solidFill>
                    <a:prstClr val="black"/>
                  </a:solidFill>
                  <a:latin typeface="Arial Narrow" pitchFamily="34" charset="0"/>
                  <a:cs typeface="Times New Roman" pitchFamily="18" charset="0"/>
                </a:rPr>
                <a:t>Shick</a:t>
              </a:r>
              <a:endParaRPr lang="en-US" sz="1050" dirty="0">
                <a:solidFill>
                  <a:prstClr val="black"/>
                </a:solidFill>
                <a:latin typeface="Arial Narrow" pitchFamily="34" charset="0"/>
                <a:cs typeface="Times New Roman" pitchFamily="18" charset="0"/>
              </a:endParaRPr>
            </a:p>
          </p:txBody>
        </p:sp>
        <p:sp>
          <p:nvSpPr>
            <p:cNvPr id="7" name="Rounded Rectangle 6"/>
            <p:cNvSpPr/>
            <p:nvPr/>
          </p:nvSpPr>
          <p:spPr>
            <a:xfrm>
              <a:off x="240084" y="5753337"/>
              <a:ext cx="1639170" cy="1077746"/>
            </a:xfrm>
            <a:prstGeom prst="roundRect">
              <a:avLst/>
            </a:prstGeom>
            <a:solidFill>
              <a:schemeClr val="accent2">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Instrument</a:t>
              </a:r>
              <a:endParaRPr lang="en-US" sz="900" dirty="0" smtClean="0">
                <a:solidFill>
                  <a:prstClr val="black"/>
                </a:solidFill>
                <a:latin typeface="Arial Narrow" pitchFamily="34" charset="0"/>
                <a:cs typeface="Times New Roman" pitchFamily="18" charset="0"/>
              </a:endParaRPr>
            </a:p>
            <a:p>
              <a:pPr algn="ctr"/>
              <a:r>
                <a:rPr lang="en-US" sz="900" dirty="0" smtClean="0">
                  <a:solidFill>
                    <a:prstClr val="black"/>
                  </a:solidFill>
                  <a:latin typeface="Arial Narrow" pitchFamily="34" charset="0"/>
                  <a:cs typeface="Times New Roman" pitchFamily="18" charset="0"/>
                </a:rPr>
                <a:t>PM Dennis Nicks</a:t>
              </a:r>
            </a:p>
            <a:p>
              <a:pPr algn="ctr"/>
              <a:r>
                <a:rPr lang="en-US" sz="900" dirty="0" smtClean="0">
                  <a:solidFill>
                    <a:prstClr val="black"/>
                  </a:solidFill>
                  <a:latin typeface="Arial Narrow" pitchFamily="34" charset="0"/>
                  <a:cs typeface="Times New Roman" pitchFamily="18" charset="0"/>
                </a:rPr>
                <a:t>Chief  SE: Laura Hale</a:t>
              </a:r>
            </a:p>
            <a:p>
              <a:pPr algn="ctr"/>
              <a:r>
                <a:rPr lang="en-US" sz="900" dirty="0" smtClean="0">
                  <a:solidFill>
                    <a:prstClr val="black"/>
                  </a:solidFill>
                  <a:latin typeface="Arial Narrow" pitchFamily="34" charset="0"/>
                  <a:cs typeface="Times New Roman" pitchFamily="18" charset="0"/>
                </a:rPr>
                <a:t>Instrument Performance: Brian Baker</a:t>
              </a:r>
            </a:p>
          </p:txBody>
        </p:sp>
        <p:sp>
          <p:nvSpPr>
            <p:cNvPr id="8" name="Rounded Rectangle 7"/>
            <p:cNvSpPr/>
            <p:nvPr/>
          </p:nvSpPr>
          <p:spPr>
            <a:xfrm>
              <a:off x="1742246" y="4882615"/>
              <a:ext cx="2362200" cy="533400"/>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Systems Engineering</a:t>
              </a:r>
            </a:p>
            <a:p>
              <a:pPr algn="ctr"/>
              <a:r>
                <a:rPr lang="de-DE" sz="1050" dirty="0">
                  <a:solidFill>
                    <a:prstClr val="black"/>
                  </a:solidFill>
                  <a:latin typeface="Arial Narrow" pitchFamily="34" charset="0"/>
                  <a:cs typeface="Times New Roman" pitchFamily="18" charset="0"/>
                </a:rPr>
                <a:t>Project </a:t>
              </a:r>
              <a:r>
                <a:rPr lang="de-DE" sz="1050" dirty="0" smtClean="0">
                  <a:solidFill>
                    <a:prstClr val="black"/>
                  </a:solidFill>
                  <a:latin typeface="Arial Narrow" pitchFamily="34" charset="0"/>
                  <a:cs typeface="Times New Roman" pitchFamily="18" charset="0"/>
                </a:rPr>
                <a:t>CE</a:t>
              </a:r>
              <a:r>
                <a:rPr lang="de-DE" sz="1050" dirty="0">
                  <a:solidFill>
                    <a:prstClr val="black"/>
                  </a:solidFill>
                  <a:latin typeface="Arial Narrow" pitchFamily="34" charset="0"/>
                  <a:cs typeface="Times New Roman" pitchFamily="18" charset="0"/>
                </a:rPr>
                <a:t>: David Rosenbaum</a:t>
              </a:r>
            </a:p>
            <a:p>
              <a:pPr algn="ctr"/>
              <a:r>
                <a:rPr lang="de-DE" sz="1050" dirty="0" smtClean="0">
                  <a:solidFill>
                    <a:prstClr val="black"/>
                  </a:solidFill>
                  <a:latin typeface="Arial Narrow" pitchFamily="34" charset="0"/>
                  <a:cs typeface="Times New Roman" pitchFamily="18" charset="0"/>
                </a:rPr>
                <a:t>SE: Mark </a:t>
              </a:r>
              <a:r>
                <a:rPr lang="de-DE" sz="1050" dirty="0">
                  <a:solidFill>
                    <a:prstClr val="black"/>
                  </a:solidFill>
                  <a:latin typeface="Arial Narrow" pitchFamily="34" charset="0"/>
                  <a:cs typeface="Times New Roman" pitchFamily="18" charset="0"/>
                </a:rPr>
                <a:t>Andraschko</a:t>
              </a:r>
            </a:p>
          </p:txBody>
        </p:sp>
        <p:sp>
          <p:nvSpPr>
            <p:cNvPr id="9" name="Rounded Rectangle 8"/>
            <p:cNvSpPr/>
            <p:nvPr/>
          </p:nvSpPr>
          <p:spPr>
            <a:xfrm>
              <a:off x="4634074" y="4861017"/>
              <a:ext cx="2209800" cy="533400"/>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1200" b="1" dirty="0" smtClean="0">
                  <a:solidFill>
                    <a:prstClr val="black"/>
                  </a:solidFill>
                  <a:latin typeface="Arial Narrow" pitchFamily="34" charset="0"/>
                  <a:cs typeface="Times New Roman" pitchFamily="18" charset="0"/>
                </a:rPr>
                <a:t>Safety &amp; Mission Assurance</a:t>
              </a:r>
            </a:p>
            <a:p>
              <a:pPr algn="ctr"/>
              <a:r>
                <a:rPr lang="en-US" sz="1050" dirty="0" smtClean="0">
                  <a:solidFill>
                    <a:prstClr val="black"/>
                  </a:solidFill>
                  <a:latin typeface="Arial Narrow" pitchFamily="34" charset="0"/>
                  <a:cs typeface="Times New Roman" pitchFamily="18" charset="0"/>
                </a:rPr>
                <a:t>Mission Assurance Manager: Jose Caraballo</a:t>
              </a:r>
            </a:p>
          </p:txBody>
        </p:sp>
        <p:sp>
          <p:nvSpPr>
            <p:cNvPr id="10" name="Rounded Rectangle 9"/>
            <p:cNvSpPr/>
            <p:nvPr/>
          </p:nvSpPr>
          <p:spPr>
            <a:xfrm>
              <a:off x="4634073" y="2288595"/>
              <a:ext cx="1256087" cy="304800"/>
            </a:xfrm>
            <a:prstGeom prst="roundRect">
              <a:avLst/>
            </a:prstGeom>
            <a:solidFill>
              <a:schemeClr val="bg2">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100" b="1" dirty="0" smtClean="0">
                  <a:solidFill>
                    <a:prstClr val="black"/>
                  </a:solidFill>
                  <a:latin typeface="Arial Narrow" pitchFamily="34" charset="0"/>
                  <a:cs typeface="Times New Roman" pitchFamily="18" charset="0"/>
                </a:rPr>
                <a:t>Science Team</a:t>
              </a:r>
            </a:p>
          </p:txBody>
        </p:sp>
        <p:sp>
          <p:nvSpPr>
            <p:cNvPr id="11" name="Rounded Rectangle 10"/>
            <p:cNvSpPr/>
            <p:nvPr/>
          </p:nvSpPr>
          <p:spPr>
            <a:xfrm>
              <a:off x="4097328" y="5747456"/>
              <a:ext cx="1371600" cy="762000"/>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Instrument Operations</a:t>
              </a:r>
            </a:p>
            <a:p>
              <a:pPr algn="ctr"/>
              <a:r>
                <a:rPr lang="en-US" sz="1000" dirty="0" smtClean="0">
                  <a:solidFill>
                    <a:prstClr val="black"/>
                  </a:solidFill>
                  <a:latin typeface="Arial Narrow" pitchFamily="34" charset="0"/>
                  <a:cs typeface="Times New Roman" pitchFamily="18" charset="0"/>
                </a:rPr>
                <a:t>John E. Davis</a:t>
              </a:r>
            </a:p>
          </p:txBody>
        </p:sp>
        <p:sp>
          <p:nvSpPr>
            <p:cNvPr id="16" name="Rounded Rectangle 15"/>
            <p:cNvSpPr/>
            <p:nvPr/>
          </p:nvSpPr>
          <p:spPr>
            <a:xfrm>
              <a:off x="6100433" y="1705115"/>
              <a:ext cx="1621715" cy="304800"/>
            </a:xfrm>
            <a:prstGeom prst="roundRect">
              <a:avLst/>
            </a:prstGeom>
            <a:solidFill>
              <a:schemeClr val="bg1">
                <a:lumMod val="85000"/>
              </a:schemeClr>
            </a:solid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000" dirty="0" smtClean="0">
                  <a:solidFill>
                    <a:prstClr val="black"/>
                  </a:solidFill>
                  <a:latin typeface="Arial Narrow" pitchFamily="34" charset="0"/>
                  <a:cs typeface="Times New Roman" pitchFamily="18" charset="0"/>
                </a:rPr>
                <a:t>Science Advisory Panel</a:t>
              </a:r>
            </a:p>
            <a:p>
              <a:pPr algn="ctr"/>
              <a:r>
                <a:rPr lang="en-US" sz="900" dirty="0" smtClean="0">
                  <a:solidFill>
                    <a:prstClr val="black"/>
                  </a:solidFill>
                  <a:latin typeface="Arial Narrow" pitchFamily="34" charset="0"/>
                  <a:cs typeface="Times New Roman" pitchFamily="18" charset="0"/>
                </a:rPr>
                <a:t>Geo Constellation/CEOS</a:t>
              </a:r>
            </a:p>
          </p:txBody>
        </p:sp>
        <p:sp>
          <p:nvSpPr>
            <p:cNvPr id="21" name="Rounded Rectangle 20"/>
            <p:cNvSpPr/>
            <p:nvPr/>
          </p:nvSpPr>
          <p:spPr>
            <a:xfrm>
              <a:off x="2238400" y="5777135"/>
              <a:ext cx="1209846" cy="736654"/>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Ground</a:t>
              </a:r>
            </a:p>
            <a:p>
              <a:pPr algn="ctr"/>
              <a:r>
                <a:rPr lang="en-US" sz="1200" b="1" dirty="0" smtClean="0">
                  <a:solidFill>
                    <a:prstClr val="black"/>
                  </a:solidFill>
                  <a:latin typeface="Arial Narrow" pitchFamily="34" charset="0"/>
                  <a:cs typeface="Times New Roman" pitchFamily="18" charset="0"/>
                </a:rPr>
                <a:t>Systems</a:t>
              </a:r>
            </a:p>
            <a:p>
              <a:pPr algn="ctr"/>
              <a:r>
                <a:rPr lang="en-US" sz="1000" dirty="0" smtClean="0">
                  <a:solidFill>
                    <a:prstClr val="black"/>
                  </a:solidFill>
                  <a:latin typeface="Arial Narrow" pitchFamily="34" charset="0"/>
                  <a:cs typeface="Times New Roman" pitchFamily="18" charset="0"/>
                </a:rPr>
                <a:t>Raid M. Suleiman</a:t>
              </a:r>
            </a:p>
          </p:txBody>
        </p:sp>
        <p:sp>
          <p:nvSpPr>
            <p:cNvPr id="26" name="Rounded Rectangle 25"/>
            <p:cNvSpPr/>
            <p:nvPr/>
          </p:nvSpPr>
          <p:spPr>
            <a:xfrm>
              <a:off x="6599981" y="5739273"/>
              <a:ext cx="1605516" cy="762000"/>
            </a:xfrm>
            <a:prstGeom prst="roundRect">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smtClean="0">
                  <a:solidFill>
                    <a:prstClr val="black"/>
                  </a:solidFill>
                  <a:latin typeface="Arial Narrow" pitchFamily="34" charset="0"/>
                  <a:cs typeface="Times New Roman" pitchFamily="18" charset="0"/>
                </a:rPr>
                <a:t>Science Data Processing System</a:t>
              </a:r>
            </a:p>
            <a:p>
              <a:pPr algn="ctr"/>
              <a:r>
                <a:rPr lang="en-US" sz="1000" dirty="0" smtClean="0">
                  <a:solidFill>
                    <a:prstClr val="black"/>
                  </a:solidFill>
                  <a:latin typeface="Arial Narrow" pitchFamily="34" charset="0"/>
                  <a:cs typeface="Times New Roman" pitchFamily="18" charset="0"/>
                </a:rPr>
                <a:t>John Houck</a:t>
              </a:r>
            </a:p>
            <a:p>
              <a:pPr algn="ctr"/>
              <a:endParaRPr lang="en-US" sz="1000" dirty="0" smtClean="0">
                <a:solidFill>
                  <a:prstClr val="black"/>
                </a:solidFill>
                <a:latin typeface="Arial Narrow" pitchFamily="34" charset="0"/>
                <a:cs typeface="Times New Roman" pitchFamily="18" charset="0"/>
              </a:endParaRPr>
            </a:p>
          </p:txBody>
        </p:sp>
        <p:sp>
          <p:nvSpPr>
            <p:cNvPr id="50" name="Rounded Rectangle 49"/>
            <p:cNvSpPr/>
            <p:nvPr/>
          </p:nvSpPr>
          <p:spPr>
            <a:xfrm>
              <a:off x="4634074" y="4038449"/>
              <a:ext cx="1965907" cy="721242"/>
            </a:xfrm>
            <a:prstGeom prst="roundRect">
              <a:avLst/>
            </a:prstGeom>
            <a:solidFill>
              <a:schemeClr val="accent6">
                <a:lumMod val="40000"/>
                <a:lumOff val="60000"/>
              </a:schemeClr>
            </a:solidFill>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1100" b="1" dirty="0" smtClean="0">
                  <a:solidFill>
                    <a:prstClr val="black"/>
                  </a:solidFill>
                  <a:latin typeface="Arial Narrow" pitchFamily="34" charset="0"/>
                  <a:cs typeface="Times New Roman" pitchFamily="18" charset="0"/>
                </a:rPr>
                <a:t>Management Support </a:t>
              </a:r>
            </a:p>
            <a:p>
              <a:pPr algn="ctr">
                <a:lnSpc>
                  <a:spcPts val="1080"/>
                </a:lnSpc>
              </a:pPr>
              <a:r>
                <a:rPr lang="en-US" sz="900" dirty="0" smtClean="0">
                  <a:solidFill>
                    <a:prstClr val="black"/>
                  </a:solidFill>
                  <a:latin typeface="Arial Narrow" pitchFamily="34" charset="0"/>
                  <a:cs typeface="Times New Roman" pitchFamily="18" charset="0"/>
                </a:rPr>
                <a:t>Schedules: Barbara Guilmette</a:t>
              </a:r>
              <a:endParaRPr lang="en-US" sz="900" dirty="0">
                <a:solidFill>
                  <a:prstClr val="black"/>
                </a:solidFill>
                <a:latin typeface="Arial Narrow" pitchFamily="34" charset="0"/>
                <a:cs typeface="Times New Roman" pitchFamily="18" charset="0"/>
              </a:endParaRPr>
            </a:p>
            <a:p>
              <a:pPr algn="ctr">
                <a:lnSpc>
                  <a:spcPts val="1080"/>
                </a:lnSpc>
              </a:pPr>
              <a:r>
                <a:rPr lang="en-US" sz="900" dirty="0" smtClean="0">
                  <a:solidFill>
                    <a:prstClr val="black"/>
                  </a:solidFill>
                  <a:latin typeface="Arial Narrow" pitchFamily="34" charset="0"/>
                  <a:cs typeface="Times New Roman" pitchFamily="18" charset="0"/>
                </a:rPr>
                <a:t>Configuration Manager: Donna Lewis</a:t>
              </a:r>
            </a:p>
            <a:p>
              <a:pPr algn="ctr">
                <a:lnSpc>
                  <a:spcPts val="1080"/>
                </a:lnSpc>
              </a:pPr>
              <a:r>
                <a:rPr lang="en-US" sz="900" dirty="0" smtClean="0">
                  <a:solidFill>
                    <a:prstClr val="black"/>
                  </a:solidFill>
                  <a:latin typeface="Arial Narrow" pitchFamily="34" charset="0"/>
                  <a:cs typeface="Times New Roman" pitchFamily="18" charset="0"/>
                </a:rPr>
                <a:t>Communications: Jonathan Behun/Katie Bethea</a:t>
              </a:r>
            </a:p>
          </p:txBody>
        </p:sp>
      </p:grpSp>
      <p:sp>
        <p:nvSpPr>
          <p:cNvPr id="28" name="Title 2"/>
          <p:cNvSpPr>
            <a:spLocks noGrp="1"/>
          </p:cNvSpPr>
          <p:nvPr>
            <p:ph type="title"/>
          </p:nvPr>
        </p:nvSpPr>
        <p:spPr>
          <a:xfrm>
            <a:off x="2000062" y="10965"/>
            <a:ext cx="6270455" cy="960120"/>
          </a:xfrm>
        </p:spPr>
        <p:txBody>
          <a:bodyPr/>
          <a:lstStyle/>
          <a:p>
            <a:r>
              <a:rPr lang="en-US" sz="2800" b="1" dirty="0" smtClean="0">
                <a:solidFill>
                  <a:schemeClr val="bg1">
                    <a:lumMod val="85000"/>
                  </a:schemeClr>
                </a:solidFill>
                <a:latin typeface="Arial Rounded MT Bold"/>
                <a:cs typeface="Arial Rounded MT Bold"/>
              </a:rPr>
              <a:t>TEMPO instrument </a:t>
            </a:r>
            <a:r>
              <a:rPr lang="en-US" sz="2800" b="1" dirty="0">
                <a:solidFill>
                  <a:schemeClr val="bg1">
                    <a:lumMod val="85000"/>
                  </a:schemeClr>
                </a:solidFill>
                <a:latin typeface="Arial Rounded MT Bold"/>
                <a:cs typeface="Arial Rounded MT Bold"/>
              </a:rPr>
              <a:t>p</a:t>
            </a:r>
            <a:r>
              <a:rPr lang="en-US" sz="2800" b="1" dirty="0" smtClean="0">
                <a:solidFill>
                  <a:schemeClr val="bg1">
                    <a:lumMod val="85000"/>
                  </a:schemeClr>
                </a:solidFill>
                <a:latin typeface="Arial Rounded MT Bold"/>
                <a:cs typeface="Arial Rounded MT Bold"/>
              </a:rPr>
              <a:t>roject</a:t>
            </a:r>
            <a:br>
              <a:rPr lang="en-US" sz="2800" b="1" dirty="0" smtClean="0">
                <a:solidFill>
                  <a:schemeClr val="bg1">
                    <a:lumMod val="85000"/>
                  </a:schemeClr>
                </a:solidFill>
                <a:latin typeface="Arial Rounded MT Bold"/>
                <a:cs typeface="Arial Rounded MT Bold"/>
              </a:rPr>
            </a:br>
            <a:r>
              <a:rPr lang="en-US" sz="2800" b="1" dirty="0" smtClean="0">
                <a:solidFill>
                  <a:schemeClr val="bg1">
                    <a:lumMod val="85000"/>
                  </a:schemeClr>
                </a:solidFill>
                <a:latin typeface="Arial Rounded MT Bold"/>
                <a:cs typeface="Arial Rounded MT Bold"/>
              </a:rPr>
              <a:t>detailed </a:t>
            </a:r>
            <a:r>
              <a:rPr lang="en-US" sz="2800" b="1" dirty="0">
                <a:solidFill>
                  <a:schemeClr val="bg1">
                    <a:lumMod val="85000"/>
                  </a:schemeClr>
                </a:solidFill>
                <a:latin typeface="Arial Rounded MT Bold"/>
                <a:cs typeface="Arial Rounded MT Bold"/>
              </a:rPr>
              <a:t>o</a:t>
            </a:r>
            <a:r>
              <a:rPr lang="en-US" sz="2800" b="1" dirty="0" smtClean="0">
                <a:solidFill>
                  <a:schemeClr val="bg1">
                    <a:lumMod val="85000"/>
                  </a:schemeClr>
                </a:solidFill>
                <a:latin typeface="Arial Rounded MT Bold"/>
                <a:cs typeface="Arial Rounded MT Bold"/>
              </a:rPr>
              <a:t>rganization </a:t>
            </a:r>
            <a:r>
              <a:rPr lang="en-US" sz="2800" b="1" dirty="0">
                <a:solidFill>
                  <a:schemeClr val="bg1">
                    <a:lumMod val="85000"/>
                  </a:schemeClr>
                </a:solidFill>
                <a:latin typeface="Arial Rounded MT Bold"/>
                <a:cs typeface="Arial Rounded MT Bold"/>
              </a:rPr>
              <a:t>s</a:t>
            </a:r>
            <a:r>
              <a:rPr lang="en-US" sz="2800" b="1" dirty="0" smtClean="0">
                <a:solidFill>
                  <a:schemeClr val="bg1">
                    <a:lumMod val="85000"/>
                  </a:schemeClr>
                </a:solidFill>
                <a:latin typeface="Arial Rounded MT Bold"/>
                <a:cs typeface="Arial Rounded MT Bold"/>
              </a:rPr>
              <a:t>tructure</a:t>
            </a:r>
            <a:endParaRPr lang="en-US" sz="2800" b="1" dirty="0">
              <a:solidFill>
                <a:schemeClr val="bg1">
                  <a:lumMod val="85000"/>
                </a:schemeClr>
              </a:solidFill>
              <a:latin typeface="Arial Rounded MT Bold"/>
              <a:cs typeface="Arial Rounded MT Bold"/>
            </a:endParaRPr>
          </a:p>
        </p:txBody>
      </p:sp>
      <p:sp>
        <p:nvSpPr>
          <p:cNvPr id="13" name="Slide Number Placeholder 12"/>
          <p:cNvSpPr>
            <a:spLocks noGrp="1"/>
          </p:cNvSpPr>
          <p:nvPr>
            <p:ph type="sldNum" sz="quarter" idx="11"/>
          </p:nvPr>
        </p:nvSpPr>
        <p:spPr/>
        <p:txBody>
          <a:bodyPr/>
          <a:lstStyle/>
          <a:p>
            <a:pPr>
              <a:defRPr/>
            </a:pPr>
            <a:fld id="{2DCE6D5B-4AB6-3147-B0D9-B784D301F899}" type="slidenum">
              <a:rPr lang="en-US" smtClean="0"/>
              <a:pPr>
                <a:defRPr/>
              </a:pPr>
              <a:t>5</a:t>
            </a:fld>
            <a:endParaRPr lang="en-US" dirty="0"/>
          </a:p>
        </p:txBody>
      </p:sp>
      <p:sp>
        <p:nvSpPr>
          <p:cNvPr id="2" name="Date Placeholder 1"/>
          <p:cNvSpPr>
            <a:spLocks noGrp="1"/>
          </p:cNvSpPr>
          <p:nvPr>
            <p:ph type="dt" sz="half" idx="12"/>
          </p:nvPr>
        </p:nvSpPr>
        <p:spPr/>
        <p:txBody>
          <a:bodyPr/>
          <a:lstStyle/>
          <a:p>
            <a:pPr>
              <a:defRPr/>
            </a:pPr>
            <a:r>
              <a:rPr lang="en-US" smtClean="0">
                <a:latin typeface="Calibri"/>
              </a:rPr>
              <a:t>4/29/15</a:t>
            </a:r>
            <a:endParaRPr lang="en-US" dirty="0">
              <a:latin typeface="Calibri"/>
            </a:endParaRPr>
          </a:p>
        </p:txBody>
      </p:sp>
      <p:sp>
        <p:nvSpPr>
          <p:cNvPr id="12" name="Footer Placeholder 11"/>
          <p:cNvSpPr>
            <a:spLocks noGrp="1"/>
          </p:cNvSpPr>
          <p:nvPr>
            <p:ph type="ftr" sz="quarter" idx="10"/>
          </p:nvPr>
        </p:nvSpPr>
        <p:spPr/>
        <p:txBody>
          <a:bodyPr/>
          <a:lstStyle/>
          <a:p>
            <a:pPr>
              <a:defRPr/>
            </a:pPr>
            <a:r>
              <a:rPr lang="en-US" smtClean="0"/>
              <a:t>ACC-11</a:t>
            </a:r>
            <a:endParaRPr lang="en-US" dirty="0"/>
          </a:p>
        </p:txBody>
      </p:sp>
    </p:spTree>
    <p:extLst>
      <p:ext uri="{BB962C8B-B14F-4D97-AF65-F5344CB8AC3E}">
        <p14:creationId xmlns:p14="http://schemas.microsoft.com/office/powerpoint/2010/main" val="4383755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392687902"/>
              </p:ext>
            </p:extLst>
          </p:nvPr>
        </p:nvGraphicFramePr>
        <p:xfrm>
          <a:off x="1" y="1020628"/>
          <a:ext cx="9143999" cy="5852164"/>
        </p:xfrm>
        <a:graphic>
          <a:graphicData uri="http://schemas.openxmlformats.org/drawingml/2006/table">
            <a:tbl>
              <a:tblPr firstRow="1" bandRow="1">
                <a:tableStyleId>{9DCAF9ED-07DC-4A11-8D7F-57B35C25682E}</a:tableStyleId>
              </a:tblPr>
              <a:tblGrid>
                <a:gridCol w="1680633"/>
                <a:gridCol w="2294467"/>
                <a:gridCol w="1299163"/>
                <a:gridCol w="3869736"/>
              </a:tblGrid>
              <a:tr h="260082">
                <a:tc>
                  <a:txBody>
                    <a:bodyPr/>
                    <a:lstStyle/>
                    <a:p>
                      <a:pPr algn="ctr"/>
                      <a:r>
                        <a:rPr lang="en-US" sz="800" b="1"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K. Chance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science development; </a:t>
                      </a:r>
                      <a:r>
                        <a:rPr lang="en-US" sz="800" b="1" dirty="0" smtClean="0">
                          <a:latin typeface="Arial"/>
                          <a:cs typeface="Arial"/>
                        </a:rPr>
                        <a:t>Level 1b, H</a:t>
                      </a:r>
                      <a:r>
                        <a:rPr lang="en-US" sz="800" b="1" baseline="-25000" dirty="0" smtClean="0">
                          <a:latin typeface="Arial"/>
                          <a:cs typeface="Arial"/>
                        </a:rPr>
                        <a:t>2</a:t>
                      </a:r>
                      <a:r>
                        <a:rPr lang="en-US" sz="800" b="1" dirty="0" smtClean="0">
                          <a:latin typeface="Arial"/>
                          <a:cs typeface="Arial"/>
                        </a:rPr>
                        <a:t>CO, C</a:t>
                      </a:r>
                      <a:r>
                        <a:rPr lang="en-US" sz="800" b="1" baseline="-25000" dirty="0" smtClean="0">
                          <a:latin typeface="Arial"/>
                          <a:cs typeface="Arial"/>
                        </a:rPr>
                        <a:t>2</a:t>
                      </a:r>
                      <a:r>
                        <a:rPr lang="en-US" sz="800" b="1" dirty="0" smtClean="0">
                          <a:latin typeface="Arial"/>
                          <a:cs typeface="Arial"/>
                        </a:rPr>
                        <a:t>H</a:t>
                      </a:r>
                      <a:r>
                        <a:rPr lang="en-US" sz="800" b="1" baseline="-25000" dirty="0" smtClean="0">
                          <a:latin typeface="Arial"/>
                          <a:cs typeface="Arial"/>
                        </a:rPr>
                        <a:t>2</a:t>
                      </a:r>
                      <a:r>
                        <a:rPr lang="en-US" sz="800" b="1" dirty="0" smtClean="0">
                          <a:latin typeface="Arial"/>
                          <a:cs typeface="Arial"/>
                        </a:rPr>
                        <a:t>O</a:t>
                      </a:r>
                      <a:r>
                        <a:rPr lang="en-US" sz="800" b="1" baseline="-25000" dirty="0" smtClean="0">
                          <a:latin typeface="Arial"/>
                          <a:cs typeface="Arial"/>
                        </a:rPr>
                        <a:t>2</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X. Liu</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a:t>
                      </a:r>
                      <a:r>
                        <a:rPr lang="en-US" sz="800" baseline="0" dirty="0" smtClean="0">
                          <a:latin typeface="Arial"/>
                          <a:cs typeface="Arial"/>
                        </a:rPr>
                        <a:t> 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Science development, data processing; </a:t>
                      </a:r>
                      <a:r>
                        <a:rPr lang="en-US" sz="800" b="1" dirty="0" smtClean="0">
                          <a:latin typeface="Arial"/>
                          <a:cs typeface="Arial"/>
                        </a:rPr>
                        <a:t>O</a:t>
                      </a:r>
                      <a:r>
                        <a:rPr lang="en-US" sz="800" b="1" baseline="-25000" dirty="0" smtClean="0">
                          <a:latin typeface="Arial"/>
                          <a:cs typeface="Arial"/>
                        </a:rPr>
                        <a:t>3</a:t>
                      </a:r>
                      <a:r>
                        <a:rPr lang="en-US" sz="800" b="1" dirty="0" smtClean="0">
                          <a:latin typeface="Arial"/>
                          <a:cs typeface="Arial"/>
                        </a:rPr>
                        <a:t> profile, tropospheric O</a:t>
                      </a:r>
                      <a:r>
                        <a:rPr lang="en-US" sz="800" b="1" baseline="-25000" dirty="0" smtClean="0">
                          <a:latin typeface="Arial"/>
                          <a:cs typeface="Arial"/>
                        </a:rPr>
                        <a:t>3</a:t>
                      </a:r>
                      <a:endParaRPr lang="en-US" sz="800" b="1" baseline="-250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J. Al-Saadi</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Deputy PS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0" dirty="0" smtClean="0">
                          <a:latin typeface="Arial"/>
                          <a:cs typeface="Arial"/>
                        </a:rPr>
                        <a:t>Project science</a:t>
                      </a:r>
                      <a:r>
                        <a:rPr lang="en-US" sz="800" b="0" baseline="0" dirty="0" smtClean="0">
                          <a:latin typeface="Arial"/>
                          <a:cs typeface="Arial"/>
                        </a:rPr>
                        <a:t> development</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Carr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Carr Astronautics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INR Modeling and algorithm</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0" dirty="0" smtClean="0">
                          <a:latin typeface="Arial"/>
                          <a:cs typeface="Arial"/>
                        </a:rPr>
                        <a:t>M. Chin</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smtClean="0">
                          <a:latin typeface="Arial"/>
                          <a:cs typeface="Arial"/>
                        </a:rPr>
                        <a:t>Aerosol science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a:t>
                      </a:r>
                      <a:r>
                        <a:rPr lang="en-US" sz="800" baseline="0" dirty="0" smtClean="0">
                          <a:latin typeface="Arial"/>
                          <a:cs typeface="Arial"/>
                        </a:rPr>
                        <a:t> Cohen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U.C.</a:t>
                      </a:r>
                      <a:r>
                        <a:rPr lang="en-US" sz="800" baseline="0" dirty="0" smtClean="0">
                          <a:latin typeface="Arial"/>
                          <a:cs typeface="Arial"/>
                        </a:rPr>
                        <a:t> Berkeley</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NO</a:t>
                      </a:r>
                      <a:r>
                        <a:rPr lang="en-US" sz="800" baseline="-25000" dirty="0" smtClean="0">
                          <a:latin typeface="Arial"/>
                          <a:cs typeface="Arial"/>
                        </a:rPr>
                        <a:t>2</a:t>
                      </a:r>
                      <a:r>
                        <a:rPr lang="en-US" sz="800" baseline="0" dirty="0" smtClean="0">
                          <a:latin typeface="Arial"/>
                          <a:cs typeface="Arial"/>
                        </a:rPr>
                        <a:t> v</a:t>
                      </a:r>
                      <a:r>
                        <a:rPr lang="en-US" sz="800" dirty="0" smtClean="0">
                          <a:latin typeface="Arial"/>
                          <a:cs typeface="Arial"/>
                        </a:rPr>
                        <a:t>alidation, atmospheric chemistry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Edwards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NCAR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VOC science, synergy with carbon monoxide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Fishman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St. Louis</a:t>
                      </a:r>
                      <a:r>
                        <a:rPr lang="en-US" sz="800" baseline="0" dirty="0" smtClean="0">
                          <a:latin typeface="Arial"/>
                          <a:cs typeface="Arial"/>
                        </a:rPr>
                        <a:t>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impact on agriculture and the biosphere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Flittner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LaRC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Project Scientist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Overall project development;</a:t>
                      </a:r>
                      <a:r>
                        <a:rPr lang="en-US" sz="800" baseline="0" dirty="0" smtClean="0">
                          <a:latin typeface="Arial"/>
                          <a:cs typeface="Arial"/>
                        </a:rPr>
                        <a:t> STM; instrument cal./char.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Herman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UMBC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(PANDORA</a:t>
                      </a:r>
                      <a:r>
                        <a:rPr lang="en-US" sz="800" baseline="0" dirty="0" smtClean="0">
                          <a:latin typeface="Arial"/>
                          <a:cs typeface="Arial"/>
                        </a:rPr>
                        <a:t>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D. Jacob</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Harvard</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Science requirements, 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S. Janz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Joiner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Cloud, total O</a:t>
                      </a:r>
                      <a:r>
                        <a:rPr lang="en-US" sz="800" b="1" baseline="-25000" dirty="0" smtClean="0">
                          <a:latin typeface="Arial"/>
                          <a:cs typeface="Arial"/>
                        </a:rPr>
                        <a:t>3</a:t>
                      </a:r>
                      <a:r>
                        <a:rPr lang="en-US" sz="800" b="1" dirty="0" smtClean="0">
                          <a:latin typeface="Arial"/>
                          <a:cs typeface="Arial"/>
                        </a:rPr>
                        <a:t>, TOA shortwave flux research product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N. Krotkov</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NO</a:t>
                      </a:r>
                      <a:r>
                        <a:rPr lang="en-US" sz="800" b="1" baseline="-25000" dirty="0" smtClean="0">
                          <a:latin typeface="Arial"/>
                          <a:cs typeface="Arial"/>
                        </a:rPr>
                        <a:t>2</a:t>
                      </a:r>
                      <a:r>
                        <a:rPr lang="en-US" sz="800" b="1" dirty="0" smtClean="0">
                          <a:latin typeface="Arial"/>
                          <a:cs typeface="Arial"/>
                        </a:rPr>
                        <a:t>, SO</a:t>
                      </a:r>
                      <a:r>
                        <a:rPr lang="en-US" sz="800" b="1" baseline="-25000" dirty="0" smtClean="0">
                          <a:latin typeface="Arial"/>
                          <a:cs typeface="Arial"/>
                        </a:rPr>
                        <a:t>2</a:t>
                      </a:r>
                      <a:r>
                        <a:rPr lang="en-US" sz="800" b="1" dirty="0" smtClean="0">
                          <a:latin typeface="Arial"/>
                          <a:cs typeface="Arial"/>
                        </a:rPr>
                        <a:t>, UVB</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M. Newchurch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Alabama Huntsville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Validation (O</a:t>
                      </a:r>
                      <a:r>
                        <a:rPr lang="en-US" sz="800" baseline="-25000" dirty="0" smtClean="0">
                          <a:latin typeface="Arial"/>
                          <a:cs typeface="Arial"/>
                        </a:rPr>
                        <a:t>3</a:t>
                      </a:r>
                      <a:r>
                        <a:rPr lang="en-US" sz="800" dirty="0" smtClean="0">
                          <a:latin typeface="Arial"/>
                          <a:cs typeface="Arial"/>
                        </a:rPr>
                        <a:t> sondes, O</a:t>
                      </a:r>
                      <a:r>
                        <a:rPr lang="en-US" sz="800" baseline="-25000" dirty="0" smtClean="0">
                          <a:latin typeface="Arial"/>
                          <a:cs typeface="Arial"/>
                        </a:rPr>
                        <a:t>3</a:t>
                      </a:r>
                      <a:r>
                        <a:rPr lang="en-US" sz="800" baseline="0" dirty="0" smtClean="0">
                          <a:latin typeface="Arial"/>
                          <a:cs typeface="Arial"/>
                        </a:rPr>
                        <a:t> lidar)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R.B. Pierce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NOAA/NESDIS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AQ modeling, data assimilation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Spurr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RT Solutions, Inc.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Radiative transfer modeling for algorithm development</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R. Suleiman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SAO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Co-I, Data Mgr.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Managing science data processing, </a:t>
                      </a:r>
                      <a:r>
                        <a:rPr lang="en-US" sz="800" b="1" dirty="0" smtClean="0">
                          <a:latin typeface="Arial"/>
                          <a:cs typeface="Arial"/>
                        </a:rPr>
                        <a:t>BrO, H</a:t>
                      </a:r>
                      <a:r>
                        <a:rPr lang="en-US" sz="800" b="1" baseline="-25000" dirty="0" smtClean="0">
                          <a:latin typeface="Arial"/>
                          <a:cs typeface="Arial"/>
                        </a:rPr>
                        <a:t>2</a:t>
                      </a:r>
                      <a:r>
                        <a:rPr lang="en-US" sz="800" b="1" dirty="0" smtClean="0">
                          <a:latin typeface="Arial"/>
                          <a:cs typeface="Arial"/>
                        </a:rPr>
                        <a:t>O, and L3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Szykman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EPA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AIRNow AQI development, validation (PANDORA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O. Torres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GSFC</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smtClean="0">
                          <a:latin typeface="Arial"/>
                          <a:cs typeface="Arial"/>
                        </a:rPr>
                        <a:t>UV aerosol product, AI</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b="1" dirty="0" smtClean="0">
                          <a:latin typeface="Arial"/>
                          <a:cs typeface="Arial"/>
                        </a:rPr>
                        <a:t>J. Wang</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 Nebraska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Synergy w/GOES-R ABI, </a:t>
                      </a:r>
                      <a:r>
                        <a:rPr lang="en-US" sz="800" b="1" dirty="0" smtClean="0">
                          <a:latin typeface="Arial"/>
                          <a:cs typeface="Arial"/>
                        </a:rPr>
                        <a:t>aerosol research products</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r>
                        <a:rPr lang="en-US" sz="800" dirty="0" smtClean="0">
                          <a:latin typeface="Arial"/>
                          <a:cs typeface="Arial"/>
                        </a:rPr>
                        <a:t>J. Leitch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Ball Aerospace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Aircraft validation, instrument calibration and characterization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431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D. Neil</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LaRC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GEO-CAPE mission design team member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63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dirty="0" smtClean="0">
                <a:solidFill>
                  <a:schemeClr val="bg1">
                    <a:lumMod val="85000"/>
                  </a:schemeClr>
                </a:solidFill>
              </a:rPr>
              <a:t>TEMPO </a:t>
            </a:r>
            <a:r>
              <a:rPr lang="en-US" dirty="0">
                <a:solidFill>
                  <a:schemeClr val="bg1">
                    <a:lumMod val="85000"/>
                  </a:schemeClr>
                </a:solidFill>
              </a:rPr>
              <a:t>S</a:t>
            </a:r>
            <a:r>
              <a:rPr lang="en-US" dirty="0" smtClean="0">
                <a:solidFill>
                  <a:schemeClr val="bg1">
                    <a:lumMod val="85000"/>
                  </a:schemeClr>
                </a:solidFill>
              </a:rPr>
              <a:t>cience Team, U.S.</a:t>
            </a:r>
            <a:endParaRPr lang="en-US" dirty="0">
              <a:solidFill>
                <a:schemeClr val="bg1">
                  <a:lumMod val="85000"/>
                </a:schemeClr>
              </a:solidFill>
            </a:endParaRPr>
          </a:p>
        </p:txBody>
      </p:sp>
      <p:sp>
        <p:nvSpPr>
          <p:cNvPr id="4" name="Slide Number Placeholder 3"/>
          <p:cNvSpPr>
            <a:spLocks noGrp="1"/>
          </p:cNvSpPr>
          <p:nvPr>
            <p:ph type="sldNum" sz="quarter" idx="12"/>
          </p:nvPr>
        </p:nvSpPr>
        <p:spPr/>
        <p:txBody>
          <a:bodyPr/>
          <a:lstStyle/>
          <a:p>
            <a:fld id="{AEC11D65-9821-2B49-88CD-D477606C3EDA}" type="slidenum">
              <a:rPr lang="en-US" smtClean="0">
                <a:solidFill>
                  <a:srgbClr val="000000"/>
                </a:solidFill>
              </a:rPr>
              <a:pPr/>
              <a:t>6</a:t>
            </a:fld>
            <a:endParaRPr lang="en-US" dirty="0">
              <a:solidFill>
                <a:srgbClr val="000000"/>
              </a:solidFill>
            </a:endParaRPr>
          </a:p>
        </p:txBody>
      </p:sp>
      <p:sp>
        <p:nvSpPr>
          <p:cNvPr id="2" name="Date Placeholder 1"/>
          <p:cNvSpPr>
            <a:spLocks noGrp="1"/>
          </p:cNvSpPr>
          <p:nvPr>
            <p:ph type="dt" sz="half" idx="10"/>
          </p:nvPr>
        </p:nvSpPr>
        <p:spPr/>
        <p:txBody>
          <a:bodyPr/>
          <a:lstStyle/>
          <a:p>
            <a:r>
              <a:rPr lang="en-US" smtClean="0">
                <a:solidFill>
                  <a:srgbClr val="000000"/>
                </a:solidFill>
                <a:latin typeface="Times New Roman"/>
              </a:rPr>
              <a:t>4/29/15</a:t>
            </a:r>
            <a:endParaRPr lang="en-US" dirty="0">
              <a:solidFill>
                <a:srgbClr val="000000"/>
              </a:solidFill>
              <a:latin typeface="Times New Roman"/>
            </a:endParaRPr>
          </a:p>
        </p:txBody>
      </p:sp>
      <p:sp>
        <p:nvSpPr>
          <p:cNvPr id="3" name="Footer Placeholder 2"/>
          <p:cNvSpPr>
            <a:spLocks noGrp="1"/>
          </p:cNvSpPr>
          <p:nvPr>
            <p:ph type="ftr" sz="quarter" idx="11"/>
          </p:nvPr>
        </p:nvSpPr>
        <p:spPr/>
        <p:txBody>
          <a:bodyPr/>
          <a:lstStyle/>
          <a:p>
            <a:r>
              <a:rPr lang="en-US" smtClean="0">
                <a:solidFill>
                  <a:srgbClr val="000000"/>
                </a:solidFill>
                <a:latin typeface="Times New Roman"/>
              </a:rPr>
              <a:t>ACC-11</a:t>
            </a:r>
            <a:endParaRPr lang="en-US" dirty="0">
              <a:solidFill>
                <a:srgbClr val="000000"/>
              </a:solidFill>
              <a:latin typeface="Times New Roman"/>
            </a:endParaRPr>
          </a:p>
        </p:txBody>
      </p:sp>
    </p:spTree>
    <p:extLst>
      <p:ext uri="{BB962C8B-B14F-4D97-AF65-F5344CB8AC3E}">
        <p14:creationId xmlns:p14="http://schemas.microsoft.com/office/powerpoint/2010/main" val="19179458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410467431"/>
              </p:ext>
            </p:extLst>
          </p:nvPr>
        </p:nvGraphicFramePr>
        <p:xfrm>
          <a:off x="1" y="1035127"/>
          <a:ext cx="9143999" cy="2743200"/>
        </p:xfrm>
        <a:graphic>
          <a:graphicData uri="http://schemas.openxmlformats.org/drawingml/2006/table">
            <a:tbl>
              <a:tblPr firstRow="1" bandRow="1">
                <a:tableStyleId>{9DCAF9ED-07DC-4A11-8D7F-57B35C25682E}</a:tableStyleId>
              </a:tblPr>
              <a:tblGrid>
                <a:gridCol w="1680633"/>
                <a:gridCol w="2294467"/>
                <a:gridCol w="1299163"/>
                <a:gridCol w="3869736"/>
              </a:tblGrid>
              <a:tr h="228600">
                <a:tc>
                  <a:txBody>
                    <a:bodyPr/>
                    <a:lstStyle/>
                    <a:p>
                      <a:pPr algn="ctr"/>
                      <a:r>
                        <a:rPr lang="en-US" sz="800" dirty="0" smtClean="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smtClean="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R. Martin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Dalhousie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Atmospheric modeling, air mass factors,</a:t>
                      </a:r>
                      <a:r>
                        <a:rPr lang="en-US" sz="800" baseline="0" dirty="0" smtClean="0">
                          <a:latin typeface="Arial"/>
                          <a:cs typeface="Arial"/>
                        </a:rPr>
                        <a:t> AQI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Chris McLinden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Environment</a:t>
                      </a:r>
                      <a:r>
                        <a:rPr lang="en-US" sz="800" baseline="0" dirty="0" smtClean="0">
                          <a:latin typeface="Arial"/>
                          <a:cs typeface="Arial"/>
                        </a:rPr>
                        <a:t>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Canadian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Michel Grutter</a:t>
                      </a:r>
                      <a:r>
                        <a:rPr lang="en-US" sz="800" baseline="0" dirty="0" smtClean="0">
                          <a:latin typeface="Arial"/>
                          <a:cs typeface="Arial"/>
                        </a:rPr>
                        <a:t> de la Mora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Mexican air quality coordination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Gabriel Vazquez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UNAM,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Mexican air quality, algorithm physics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Amparo Martinez</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Mexican environmental</a:t>
                      </a:r>
                      <a:r>
                        <a:rPr lang="en-US" sz="800" baseline="0" dirty="0" smtClean="0">
                          <a:latin typeface="Arial"/>
                          <a:cs typeface="Arial"/>
                        </a:rPr>
                        <a:t> pollution and health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J. Victor Hugo Paramo</a:t>
                      </a:r>
                      <a:r>
                        <a:rPr lang="en-US" sz="800" baseline="0" dirty="0" smtClean="0">
                          <a:latin typeface="Arial"/>
                          <a:cs typeface="Arial"/>
                        </a:rPr>
                        <a:t> Figeuroa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INECC, Mexico</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latin typeface="Arial"/>
                          <a:cs typeface="Arial"/>
                        </a:rPr>
                        <a:t>Mexican environmental</a:t>
                      </a:r>
                      <a:r>
                        <a:rPr lang="en-US" sz="800" baseline="0" dirty="0" smtClean="0">
                          <a:latin typeface="Arial"/>
                          <a:cs typeface="Arial"/>
                        </a:rPr>
                        <a:t> pollution and health</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Brian Kerridge</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Rutherford</a:t>
                      </a:r>
                      <a:r>
                        <a:rPr lang="en-US" sz="800" baseline="0" dirty="0" smtClean="0">
                          <a:latin typeface="Arial"/>
                          <a:cs typeface="Arial"/>
                        </a:rPr>
                        <a:t> Appleton Laboratory, 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Ozone profiling studies,</a:t>
                      </a:r>
                      <a:r>
                        <a:rPr lang="en-US" sz="800" baseline="0" dirty="0" smtClean="0">
                          <a:latin typeface="Arial"/>
                          <a:cs typeface="Arial"/>
                        </a:rPr>
                        <a:t> a</a:t>
                      </a:r>
                      <a:r>
                        <a:rPr lang="en-US" sz="800" dirty="0" smtClean="0">
                          <a:latin typeface="Arial"/>
                          <a:cs typeface="Arial"/>
                        </a:rPr>
                        <a:t>lgorithm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Paul Palmer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Edinburgh U.,</a:t>
                      </a:r>
                      <a:r>
                        <a:rPr lang="en-US" sz="800" baseline="0" dirty="0" smtClean="0">
                          <a:latin typeface="Arial"/>
                          <a:cs typeface="Arial"/>
                        </a:rPr>
                        <a:t> </a:t>
                      </a:r>
                      <a:r>
                        <a:rPr lang="en-US" sz="800" dirty="0" smtClean="0">
                          <a:latin typeface="Arial"/>
                          <a:cs typeface="Arial"/>
                        </a:rPr>
                        <a:t>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Collaborator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Atmospheric modeling, process studies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J. Kim</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Yonsei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r>
                        <a:rPr lang="en-US" sz="800" dirty="0" smtClean="0">
                          <a:latin typeface="Arial"/>
                          <a:cs typeface="Arial"/>
                        </a:rPr>
                        <a:t>Collaborators,</a:t>
                      </a:r>
                    </a:p>
                    <a:p>
                      <a:r>
                        <a:rPr lang="en-US" sz="800" dirty="0" smtClean="0">
                          <a:latin typeface="Arial"/>
                          <a:cs typeface="Arial"/>
                        </a:rPr>
                        <a:t>Science Advisory Panel</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Korean</a:t>
                      </a:r>
                      <a:r>
                        <a:rPr lang="en-US" sz="800" baseline="0" dirty="0" smtClean="0">
                          <a:latin typeface="Arial"/>
                          <a:cs typeface="Arial"/>
                        </a:rPr>
                        <a:t> GEMS,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C.T. McElroy</a:t>
                      </a:r>
                      <a:endParaRPr lang="en-US" sz="800" b="0" i="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York U.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CSA PHEOS,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600">
                <a:tc>
                  <a:txBody>
                    <a:bodyPr/>
                    <a:lstStyle/>
                    <a:p>
                      <a:r>
                        <a:rPr lang="en-US" sz="800" dirty="0" smtClean="0">
                          <a:latin typeface="Arial"/>
                          <a:cs typeface="Arial"/>
                        </a:rPr>
                        <a:t>B. Veihelmann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smtClean="0">
                          <a:latin typeface="Arial"/>
                          <a:cs typeface="Arial"/>
                        </a:rPr>
                        <a:t>ESA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latin typeface="Arial"/>
                          <a:cs typeface="Arial"/>
                        </a:rPr>
                        <a:t>ESA Sentinel-4, CEOS constellation of GEO pollution monitoring</a:t>
                      </a:r>
                      <a:endParaRPr lang="en-US" sz="800" dirty="0" smtClean="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itle 3"/>
          <p:cNvSpPr txBox="1">
            <a:spLocks/>
          </p:cNvSpPr>
          <p:nvPr/>
        </p:nvSpPr>
        <p:spPr bwMode="auto">
          <a:xfrm>
            <a:off x="2057348" y="12576"/>
            <a:ext cx="5972807" cy="63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dirty="0" smtClean="0">
                <a:solidFill>
                  <a:schemeClr val="bg1">
                    <a:lumMod val="85000"/>
                  </a:schemeClr>
                </a:solidFill>
              </a:rPr>
              <a:t>TEMPO </a:t>
            </a:r>
            <a:r>
              <a:rPr lang="en-US" dirty="0">
                <a:solidFill>
                  <a:schemeClr val="bg1">
                    <a:lumMod val="85000"/>
                  </a:schemeClr>
                </a:solidFill>
              </a:rPr>
              <a:t>S</a:t>
            </a:r>
            <a:r>
              <a:rPr lang="en-US" dirty="0" smtClean="0">
                <a:solidFill>
                  <a:schemeClr val="bg1">
                    <a:lumMod val="85000"/>
                  </a:schemeClr>
                </a:solidFill>
              </a:rPr>
              <a:t>cience Team, non-U.S.</a:t>
            </a:r>
            <a:endParaRPr lang="en-US" dirty="0">
              <a:solidFill>
                <a:schemeClr val="bg1">
                  <a:lumMod val="85000"/>
                </a:schemeClr>
              </a:solidFill>
            </a:endParaRPr>
          </a:p>
        </p:txBody>
      </p:sp>
      <p:sp>
        <p:nvSpPr>
          <p:cNvPr id="4" name="Slide Number Placeholder 3"/>
          <p:cNvSpPr>
            <a:spLocks noGrp="1"/>
          </p:cNvSpPr>
          <p:nvPr>
            <p:ph type="sldNum" sz="quarter" idx="12"/>
          </p:nvPr>
        </p:nvSpPr>
        <p:spPr/>
        <p:txBody>
          <a:bodyPr/>
          <a:lstStyle/>
          <a:p>
            <a:fld id="{AEC11D65-9821-2B49-88CD-D477606C3EDA}" type="slidenum">
              <a:rPr lang="en-US" smtClean="0">
                <a:solidFill>
                  <a:srgbClr val="000000"/>
                </a:solidFill>
              </a:rPr>
              <a:pPr/>
              <a:t>7</a:t>
            </a:fld>
            <a:endParaRPr lang="en-US" dirty="0">
              <a:solidFill>
                <a:srgbClr val="000000"/>
              </a:solidFill>
            </a:endParaRPr>
          </a:p>
        </p:txBody>
      </p:sp>
      <p:sp>
        <p:nvSpPr>
          <p:cNvPr id="2" name="Date Placeholder 1"/>
          <p:cNvSpPr>
            <a:spLocks noGrp="1"/>
          </p:cNvSpPr>
          <p:nvPr>
            <p:ph type="dt" sz="half" idx="10"/>
          </p:nvPr>
        </p:nvSpPr>
        <p:spPr/>
        <p:txBody>
          <a:bodyPr/>
          <a:lstStyle/>
          <a:p>
            <a:r>
              <a:rPr lang="en-US" smtClean="0">
                <a:solidFill>
                  <a:srgbClr val="000000"/>
                </a:solidFill>
                <a:latin typeface="Times New Roman"/>
              </a:rPr>
              <a:t>4/29/15</a:t>
            </a:r>
            <a:endParaRPr lang="en-US" dirty="0">
              <a:solidFill>
                <a:srgbClr val="000000"/>
              </a:solidFill>
              <a:latin typeface="Times New Roman"/>
            </a:endParaRPr>
          </a:p>
        </p:txBody>
      </p:sp>
      <p:sp>
        <p:nvSpPr>
          <p:cNvPr id="3" name="Footer Placeholder 2"/>
          <p:cNvSpPr>
            <a:spLocks noGrp="1"/>
          </p:cNvSpPr>
          <p:nvPr>
            <p:ph type="ftr" sz="quarter" idx="11"/>
          </p:nvPr>
        </p:nvSpPr>
        <p:spPr/>
        <p:txBody>
          <a:bodyPr/>
          <a:lstStyle/>
          <a:p>
            <a:r>
              <a:rPr lang="en-US" smtClean="0">
                <a:solidFill>
                  <a:srgbClr val="000000"/>
                </a:solidFill>
                <a:latin typeface="Times New Roman"/>
              </a:rPr>
              <a:t>ACC-11</a:t>
            </a:r>
            <a:endParaRPr lang="en-US" dirty="0">
              <a:solidFill>
                <a:srgbClr val="000000"/>
              </a:solidFill>
              <a:latin typeface="Times New Roman"/>
            </a:endParaRPr>
          </a:p>
        </p:txBody>
      </p:sp>
    </p:spTree>
    <p:extLst>
      <p:ext uri="{BB962C8B-B14F-4D97-AF65-F5344CB8AC3E}">
        <p14:creationId xmlns:p14="http://schemas.microsoft.com/office/powerpoint/2010/main" val="38561455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600" dirty="0" smtClean="0"/>
              <a:t>The view from GEO</a:t>
            </a:r>
            <a:endParaRPr lang="en-US" sz="3600" dirty="0"/>
          </a:p>
        </p:txBody>
      </p:sp>
      <p:pic>
        <p:nvPicPr>
          <p:cNvPr id="5" name="Picture 4" descr="IMG_2233.JPG"/>
          <p:cNvPicPr>
            <a:picLocks noChangeAspect="1"/>
          </p:cNvPicPr>
          <p:nvPr/>
        </p:nvPicPr>
        <p:blipFill rotWithShape="1">
          <a:blip r:embed="rId3">
            <a:extLst>
              <a:ext uri="{28A0092B-C50C-407E-A947-70E740481C1C}">
                <a14:useLocalDpi xmlns:a14="http://schemas.microsoft.com/office/drawing/2010/main" val="0"/>
              </a:ext>
            </a:extLst>
          </a:blip>
          <a:srcRect t="20956" r="908"/>
          <a:stretch/>
        </p:blipFill>
        <p:spPr>
          <a:xfrm>
            <a:off x="0" y="1036104"/>
            <a:ext cx="9144000" cy="5470505"/>
          </a:xfrm>
          <a:prstGeom prst="rect">
            <a:avLst/>
          </a:prstGeom>
        </p:spPr>
      </p:pic>
      <p:cxnSp>
        <p:nvCxnSpPr>
          <p:cNvPr id="8" name="Straight Connector 7"/>
          <p:cNvCxnSpPr/>
          <p:nvPr/>
        </p:nvCxnSpPr>
        <p:spPr>
          <a:xfrm>
            <a:off x="2346463" y="1771425"/>
            <a:ext cx="3468269" cy="914400"/>
          </a:xfrm>
          <a:prstGeom prst="line">
            <a:avLst/>
          </a:prstGeom>
          <a:ln w="76200" cmpd="sng">
            <a:solidFill>
              <a:schemeClr val="bg1"/>
            </a:solidFill>
            <a:prstDash val="dash"/>
            <a:headEnd type="triangle"/>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8</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22613763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shman.BAMS.Fig11.png"/>
          <p:cNvPicPr>
            <a:picLocks noChangeAspect="1"/>
          </p:cNvPicPr>
          <p:nvPr/>
        </p:nvPicPr>
        <p:blipFill>
          <a:blip r:embed="rId3"/>
          <a:srcRect l="8688" t="12296" r="10355" b="6091"/>
          <a:stretch>
            <a:fillRect/>
          </a:stretch>
        </p:blipFill>
        <p:spPr bwMode="auto">
          <a:xfrm>
            <a:off x="2388060" y="1007339"/>
            <a:ext cx="6309445" cy="4915498"/>
          </a:xfrm>
          <a:prstGeom prst="rect">
            <a:avLst/>
          </a:prstGeom>
          <a:noFill/>
          <a:ln w="9525">
            <a:noFill/>
            <a:miter lim="800000"/>
            <a:headEnd/>
            <a:tailEnd/>
          </a:ln>
        </p:spPr>
      </p:pic>
      <p:sp>
        <p:nvSpPr>
          <p:cNvPr id="5" name="Title 3"/>
          <p:cNvSpPr txBox="1">
            <a:spLocks/>
          </p:cNvSpPr>
          <p:nvPr/>
        </p:nvSpPr>
        <p:spPr>
          <a:xfrm>
            <a:off x="2252662" y="11340"/>
            <a:ext cx="5649255" cy="96012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2400" dirty="0" smtClean="0">
                <a:solidFill>
                  <a:schemeClr val="bg1">
                    <a:lumMod val="85000"/>
                  </a:schemeClr>
                </a:solidFill>
                <a:latin typeface="Arial Rounded MT Bold"/>
                <a:ea typeface="ヒラギノ角ゴ Pro W3" charset="-128"/>
                <a:cs typeface="Arial Rounded MT Bold"/>
              </a:rPr>
              <a:t>Why geostationary? High temporal and spatial resolution</a:t>
            </a:r>
          </a:p>
        </p:txBody>
      </p:sp>
      <p:sp>
        <p:nvSpPr>
          <p:cNvPr id="6" name="Text Box 12"/>
          <p:cNvSpPr txBox="1">
            <a:spLocks noChangeArrowheads="1"/>
          </p:cNvSpPr>
          <p:nvPr/>
        </p:nvSpPr>
        <p:spPr bwMode="auto">
          <a:xfrm>
            <a:off x="42863" y="2903538"/>
            <a:ext cx="2209800" cy="1816100"/>
          </a:xfrm>
          <a:prstGeom prst="rect">
            <a:avLst/>
          </a:prstGeom>
          <a:solidFill>
            <a:srgbClr val="FFFFFF"/>
          </a:solidFill>
          <a:ln w="9525">
            <a:noFill/>
            <a:miter lim="800000"/>
            <a:headEnd/>
            <a:tailEnd/>
          </a:ln>
        </p:spPr>
        <p:txBody>
          <a:bodyPr>
            <a:prstTxWarp prst="textNoShape">
              <a:avLst/>
            </a:prstTxWarp>
            <a:spAutoFit/>
          </a:bodyPr>
          <a:lstStyle/>
          <a:p>
            <a:pPr defTabSz="914400" eaLnBrk="0" hangingPunct="0">
              <a:spcBef>
                <a:spcPct val="50000"/>
              </a:spcBef>
              <a:defRPr/>
            </a:pPr>
            <a:r>
              <a:rPr lang="en-US" sz="1600" b="1" kern="0" dirty="0">
                <a:solidFill>
                  <a:srgbClr val="000090"/>
                </a:solidFill>
                <a:latin typeface="Arial"/>
              </a:rPr>
              <a:t>Hourly NO</a:t>
            </a:r>
            <a:r>
              <a:rPr lang="en-US" sz="1600" b="1" kern="0" baseline="-25000" dirty="0">
                <a:solidFill>
                  <a:srgbClr val="000090"/>
                </a:solidFill>
                <a:latin typeface="Arial"/>
              </a:rPr>
              <a:t>2</a:t>
            </a:r>
            <a:r>
              <a:rPr lang="en-US" sz="1600" b="1" kern="0" dirty="0">
                <a:solidFill>
                  <a:srgbClr val="000090"/>
                </a:solidFill>
                <a:latin typeface="Arial"/>
              </a:rPr>
              <a:t> surface concentration and integrated column calculated by CMAQ air quality model: Houston, TX, June 22-23, 2005</a:t>
            </a:r>
          </a:p>
        </p:txBody>
      </p:sp>
      <p:sp>
        <p:nvSpPr>
          <p:cNvPr id="7" name="TextBox 7"/>
          <p:cNvSpPr txBox="1">
            <a:spLocks noChangeArrowheads="1"/>
          </p:cNvSpPr>
          <p:nvPr/>
        </p:nvSpPr>
        <p:spPr bwMode="auto">
          <a:xfrm>
            <a:off x="37387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22</a:t>
            </a:r>
          </a:p>
        </p:txBody>
      </p:sp>
      <p:sp>
        <p:nvSpPr>
          <p:cNvPr id="8" name="TextBox 9"/>
          <p:cNvSpPr txBox="1">
            <a:spLocks noChangeArrowheads="1"/>
          </p:cNvSpPr>
          <p:nvPr/>
        </p:nvSpPr>
        <p:spPr bwMode="auto">
          <a:xfrm>
            <a:off x="5264160" y="5638800"/>
            <a:ext cx="1406525" cy="261938"/>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100" b="1" kern="0" dirty="0">
                <a:solidFill>
                  <a:srgbClr val="000000"/>
                </a:solidFill>
                <a:latin typeface="Arial"/>
              </a:rPr>
              <a:t>Hour of Day (UTC)</a:t>
            </a:r>
          </a:p>
        </p:txBody>
      </p:sp>
      <p:sp>
        <p:nvSpPr>
          <p:cNvPr id="9" name="TextBox 8"/>
          <p:cNvSpPr txBox="1">
            <a:spLocks noChangeArrowheads="1"/>
          </p:cNvSpPr>
          <p:nvPr/>
        </p:nvSpPr>
        <p:spPr bwMode="auto">
          <a:xfrm>
            <a:off x="71446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23</a:t>
            </a:r>
          </a:p>
        </p:txBody>
      </p:sp>
      <p:sp>
        <p:nvSpPr>
          <p:cNvPr id="10" name="Text Box 42"/>
          <p:cNvSpPr txBox="1">
            <a:spLocks noChangeArrowheads="1"/>
          </p:cNvSpPr>
          <p:nvPr/>
        </p:nvSpPr>
        <p:spPr bwMode="auto">
          <a:xfrm>
            <a:off x="279400" y="5943600"/>
            <a:ext cx="8678863" cy="307975"/>
          </a:xfrm>
          <a:prstGeom prst="rect">
            <a:avLst/>
          </a:prstGeom>
          <a:noFill/>
          <a:ln w="19050">
            <a:solidFill>
              <a:srgbClr val="FF0000"/>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LEO observations provide limited information on </a:t>
            </a:r>
            <a:r>
              <a:rPr lang="en-US" sz="1400" b="1" u="sng" dirty="0">
                <a:solidFill>
                  <a:srgbClr val="000090"/>
                </a:solidFill>
                <a:latin typeface="Arial"/>
              </a:rPr>
              <a:t>rapidly varying</a:t>
            </a:r>
            <a:r>
              <a:rPr lang="en-US" sz="1400" b="1" dirty="0">
                <a:solidFill>
                  <a:srgbClr val="000090"/>
                </a:solidFill>
                <a:latin typeface="Arial"/>
              </a:rPr>
              <a:t> emissions, chemistry, &amp; transport</a:t>
            </a:r>
          </a:p>
        </p:txBody>
      </p:sp>
      <p:sp>
        <p:nvSpPr>
          <p:cNvPr id="11" name="Text Box 27"/>
          <p:cNvSpPr txBox="1">
            <a:spLocks noChangeArrowheads="1"/>
          </p:cNvSpPr>
          <p:nvPr/>
        </p:nvSpPr>
        <p:spPr bwMode="auto">
          <a:xfrm>
            <a:off x="279400" y="6278108"/>
            <a:ext cx="8678863" cy="307975"/>
          </a:xfrm>
          <a:prstGeom prst="rect">
            <a:avLst/>
          </a:prstGeom>
          <a:solidFill>
            <a:srgbClr val="FCFF32"/>
          </a:solidFill>
          <a:ln w="19050">
            <a:solidFill>
              <a:schemeClr val="tx1"/>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GEO will provide observations at temporal and spatial scales highly relevant to air quality processes</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9</a:t>
            </a:fld>
            <a:endParaRPr lang="en-US" dirty="0">
              <a:solidFill>
                <a:prstClr val="black">
                  <a:tint val="75000"/>
                </a:prstClr>
              </a:solidFill>
              <a:latin typeface="Calibri"/>
            </a:endParaRPr>
          </a:p>
        </p:txBody>
      </p:sp>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4/29/15</a:t>
            </a:r>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alibri"/>
              </a:rPr>
              <a:t>ACC-11</a:t>
            </a:r>
            <a:endParaRPr lang="en-US" dirty="0">
              <a:solidFill>
                <a:prstClr val="black">
                  <a:tint val="75000"/>
                </a:prstClr>
              </a:solidFill>
              <a:latin typeface="Calibri"/>
            </a:endParaRPr>
          </a:p>
        </p:txBody>
      </p:sp>
    </p:spTree>
    <p:extLst>
      <p:ext uri="{BB962C8B-B14F-4D97-AF65-F5344CB8AC3E}">
        <p14:creationId xmlns:p14="http://schemas.microsoft.com/office/powerpoint/2010/main" val="118242937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7272</TotalTime>
  <Words>3140</Words>
  <Application>Microsoft Macintosh PowerPoint</Application>
  <PresentationFormat>On-screen Show (4:3)</PresentationFormat>
  <Paragraphs>623</Paragraphs>
  <Slides>32</Slides>
  <Notes>23</Notes>
  <HiddenSlides>0</HiddenSlides>
  <MMClips>0</MMClips>
  <ScaleCrop>false</ScaleCrop>
  <HeadingPairs>
    <vt:vector size="6" baseType="variant">
      <vt:variant>
        <vt:lpstr>Theme</vt:lpstr>
      </vt:variant>
      <vt:variant>
        <vt:i4>12</vt:i4>
      </vt:variant>
      <vt:variant>
        <vt:lpstr>Embedded OLE Servers</vt:lpstr>
      </vt:variant>
      <vt:variant>
        <vt:i4>1</vt:i4>
      </vt:variant>
      <vt:variant>
        <vt:lpstr>Slide Titles</vt:lpstr>
      </vt:variant>
      <vt:variant>
        <vt:i4>32</vt:i4>
      </vt:variant>
    </vt:vector>
  </HeadingPairs>
  <TitlesOfParts>
    <vt:vector size="45" baseType="lpstr">
      <vt:lpstr>Office Theme</vt:lpstr>
      <vt:lpstr>2_Default Design</vt:lpstr>
      <vt:lpstr>1_Office Theme</vt:lpstr>
      <vt:lpstr>3_Office Theme</vt:lpstr>
      <vt:lpstr>6_Office Theme</vt:lpstr>
      <vt:lpstr>7_Office Theme</vt:lpstr>
      <vt:lpstr>5_Office Theme</vt:lpstr>
      <vt:lpstr>10_Office Theme</vt:lpstr>
      <vt:lpstr>11_Office Theme</vt:lpstr>
      <vt:lpstr>12_Office Theme</vt:lpstr>
      <vt:lpstr>13_Office Theme</vt:lpstr>
      <vt:lpstr>15_Office Theme</vt:lpstr>
      <vt:lpstr>Document</vt:lpstr>
      <vt:lpstr>PowerPoint Presentation</vt:lpstr>
      <vt:lpstr>TEMPO measurements will capture the diurnal cycle of pollutant emissions</vt:lpstr>
      <vt:lpstr>TEMPO measurements will capture the diurnal cycle of pollutant emissions</vt:lpstr>
      <vt:lpstr>Hourly atmospheric pollution from geostationary Earth orbit </vt:lpstr>
      <vt:lpstr>TEMPO instrument project detailed organization structure</vt:lpstr>
      <vt:lpstr>PowerPoint Presentation</vt:lpstr>
      <vt:lpstr>PowerPoint Presentation</vt:lpstr>
      <vt:lpstr>The view from GEO</vt:lpstr>
      <vt:lpstr>PowerPoint Presentation</vt:lpstr>
      <vt:lpstr>TEMPO science traceability matrix</vt:lpstr>
      <vt:lpstr>Baseline and threshold  data products</vt:lpstr>
      <vt:lpstr>TEMPO instrument concept</vt:lpstr>
      <vt:lpstr>Instrument layout</vt:lpstr>
      <vt:lpstr>Typical TEMPO-range spectra (from ESA GOME-1)</vt:lpstr>
      <vt:lpstr>Algorithm testing: OMPS H2CO</vt:lpstr>
      <vt:lpstr>Algorithm testing: OMPS NO2</vt:lpstr>
      <vt:lpstr>TEMPO mission concept</vt:lpstr>
      <vt:lpstr>TEMPO footprint, ground sample distance and field of regard</vt:lpstr>
      <vt:lpstr>TEMPO hourly NO2 sweep</vt:lpstr>
      <vt:lpstr>TEMPO footprint (GEO at 100º W)</vt:lpstr>
      <vt:lpstr>TEMPO baseline products</vt:lpstr>
      <vt:lpstr>Bay Area coverage</vt:lpstr>
      <vt:lpstr>Mexico City coverage</vt:lpstr>
      <vt:lpstr>Global pollution monitoring constellation</vt:lpstr>
      <vt:lpstr>www.epa.gov/rsig</vt:lpstr>
      <vt:lpstr>TEMPO summary</vt:lpstr>
      <vt:lpstr>The end!</vt:lpstr>
      <vt:lpstr>Backups</vt:lpstr>
      <vt:lpstr>TEMPO mission project integrated master schedule</vt:lpstr>
      <vt:lpstr>Data product definitions  and details</vt:lpstr>
      <vt:lpstr>Instrument progress since KDP-B</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NASA ODIN</dc:creator>
  <cp:lastModifiedBy>Kelly Chance</cp:lastModifiedBy>
  <cp:revision>530</cp:revision>
  <cp:lastPrinted>2015-02-24T22:04:14Z</cp:lastPrinted>
  <dcterms:created xsi:type="dcterms:W3CDTF">2013-01-29T19:06:19Z</dcterms:created>
  <dcterms:modified xsi:type="dcterms:W3CDTF">2015-04-23T18:09:52Z</dcterms:modified>
</cp:coreProperties>
</file>