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7" r:id="rId2"/>
    <p:sldMasterId id="2147483670" r:id="rId3"/>
    <p:sldMasterId id="2147483684" r:id="rId4"/>
    <p:sldMasterId id="2147483700" r:id="rId5"/>
  </p:sldMasterIdLst>
  <p:notesMasterIdLst>
    <p:notesMasterId r:id="rId31"/>
  </p:notesMasterIdLst>
  <p:handoutMasterIdLst>
    <p:handoutMasterId r:id="rId32"/>
  </p:handoutMasterIdLst>
  <p:sldIdLst>
    <p:sldId id="257" r:id="rId6"/>
    <p:sldId id="375" r:id="rId7"/>
    <p:sldId id="271" r:id="rId8"/>
    <p:sldId id="367" r:id="rId9"/>
    <p:sldId id="274" r:id="rId10"/>
    <p:sldId id="357" r:id="rId11"/>
    <p:sldId id="358" r:id="rId12"/>
    <p:sldId id="354" r:id="rId13"/>
    <p:sldId id="353" r:id="rId14"/>
    <p:sldId id="277" r:id="rId15"/>
    <p:sldId id="275" r:id="rId16"/>
    <p:sldId id="276" r:id="rId17"/>
    <p:sldId id="356" r:id="rId18"/>
    <p:sldId id="355" r:id="rId19"/>
    <p:sldId id="282" r:id="rId20"/>
    <p:sldId id="352" r:id="rId21"/>
    <p:sldId id="373" r:id="rId22"/>
    <p:sldId id="279" r:id="rId23"/>
    <p:sldId id="372" r:id="rId24"/>
    <p:sldId id="368" r:id="rId25"/>
    <p:sldId id="369" r:id="rId26"/>
    <p:sldId id="370" r:id="rId27"/>
    <p:sldId id="374" r:id="rId28"/>
    <p:sldId id="376" r:id="rId29"/>
    <p:sldId id="377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A9"/>
    <a:srgbClr val="D0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206" autoAdjust="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17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4EF2A-7621-8F46-910E-12197C4F5F89}" type="datetimeFigureOut">
              <a:rPr lang="en-US" smtClean="0"/>
              <a:t>5/17/13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39667-9D96-F84B-A561-C997F3B143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6084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56EC8-8B2E-3845-A103-01829C2BF768}" type="datetimeFigureOut">
              <a:rPr lang="en-US" smtClean="0"/>
              <a:t>5/17/13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E3CDB-7796-0C48-9D8B-BEBD79E330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6217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62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D9791E4F-26E4-0140-B497-7661946A0A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759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5/21/13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47272ACC-293F-3746-AD5F-43EBF231F8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73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5/21/13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11A3C20B-2BE1-214B-BB63-D7F6DB12EA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615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5/21/13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399FCE0E-4A0E-8B4E-8D89-A041A0419D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422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5/21/13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237E756C-45AC-C545-83A2-F7788F3D3C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06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5/21/13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A25C8931-25A7-2246-8681-96C11C37D2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152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5/21/13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71280D37-A616-1246-8C62-87FFAA0F4B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25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2CEDAD65-8A39-F242-ADEB-D02F33BAC9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94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7FC686AE-6AF8-6C4C-B204-F8AFF91B69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792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678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55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DB3E5-591A-464E-A063-13B4528DC2B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0744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8926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9BE4F-6262-4407-A049-D2665F085C6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3663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B2F32-1344-4328-9702-9E94C5A98086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2145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2A6E9-B5AD-438B-B94F-C3222A834274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7437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80AAA-CD72-4AF6-8AA7-C80B2E724F0E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4521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6409E-BE47-42A8-A80C-77EA1FFE781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8798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D8312-A11B-44BD-A015-9CDB18692A1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3219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3C8A4-CF77-4A62-8490-C53A1696830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8150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3F9F2-33DA-4568-8167-B308252D980D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2893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BBAC3-8B82-4C98-B975-A782AF4FCE53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9968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41020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950" indent="-285750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6602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83B79-B225-41E2-8768-CD59E4D506CA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10097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7647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1488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69EB7-37CD-184F-8177-10F4323B87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234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FD43C-9671-9142-B952-87839909E9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81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BBC80-3139-074B-9352-BBD952473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2497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4B7AA-7926-BD49-9304-5C26217F09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737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96636-75F1-C94E-8902-390190C2BA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095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15F8C-AFF0-2C4F-92E7-2E16770884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533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114C1-6901-BF43-80DE-B3F7186D97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15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8902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03070-96D0-704A-AE04-A203F0D341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562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DA735-46DB-5443-BF80-BA58BA3F41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025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45113-FB9A-AC40-ABC8-4DFDF41523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10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81A2C-5E41-E942-A7B9-2400227151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808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75BD9-1BAF-CB4B-ABD3-0F4B17E8D8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82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B2749-1743-E24D-A5E3-3AAF8280A8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7486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0929B-9AD9-AF43-830D-E917709250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941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430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87319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0470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2250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53783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7116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52287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7112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45504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25797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1094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64791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83191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2425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7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 smtClean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  <a:endParaRPr lang="en-US" sz="4800" b="1" dirty="0">
              <a:solidFill>
                <a:srgbClr val="00009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195767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TEMPO Logo FINAL med re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804" y="2512038"/>
            <a:ext cx="1926392" cy="18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05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87D5833C-E4CB-4F4C-9776-DC90844D3D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833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13645A72-B532-FE4F-9530-1C004F0658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108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2.xml"/><Relationship Id="rId14" Type="http://schemas.openxmlformats.org/officeDocument/2006/relationships/theme" Target="../theme/theme3.xml"/><Relationship Id="rId15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7.xml"/><Relationship Id="rId16" Type="http://schemas.openxmlformats.org/officeDocument/2006/relationships/theme" Target="../theme/theme4.xml"/><Relationship Id="rId17" Type="http://schemas.openxmlformats.org/officeDocument/2006/relationships/image" Target="../media/image7.pn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6375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12609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9609" y="65040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7330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1D65-9821-2B49-88CD-D477606C3E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72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1" r:id="rId3"/>
    <p:sldLayoutId id="2147483652" r:id="rId4"/>
    <p:sldLayoutId id="2147483656" r:id="rId5"/>
    <p:sldLayoutId id="2147483653" r:id="rId6"/>
    <p:sldLayoutId id="2147483654" r:id="rId7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4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591D6D53-B87E-D140-8D41-DB21D03F772C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0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-349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5/21/13</a:t>
            </a:r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51FD4CC-5B09-4BEF-9353-EE5EA848A3BB}" type="slidenum">
              <a:rPr lang="en-US">
                <a:latin typeface="Arial" pitchFamily="34" charset="0"/>
                <a:ea typeface="ＭＳ Ｐゴシック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393700" y="930275"/>
            <a:ext cx="8280400" cy="0"/>
          </a:xfrm>
          <a:prstGeom prst="line">
            <a:avLst/>
          </a:prstGeom>
          <a:noFill/>
          <a:ln w="76200" cmpd="tri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04200" y="0"/>
            <a:ext cx="9398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6844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82B05002-7CF6-7743-BD24-A5E601EC20AB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031" name="Picture 7" descr="volcano-pix1"/>
          <p:cNvPicPr>
            <a:picLocks noChangeAspect="1" noChangeArrowheads="1"/>
          </p:cNvPicPr>
          <p:nvPr userDrawn="1"/>
        </p:nvPicPr>
        <p:blipFill>
          <a:blip r:embed="rId17">
            <a:lum bright="50000"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21487" r="15572" b="21487"/>
          <a:stretch>
            <a:fillRect/>
          </a:stretch>
        </p:blipFill>
        <p:spPr bwMode="auto">
          <a:xfrm>
            <a:off x="-1588" y="0"/>
            <a:ext cx="9142413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47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500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emf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jpeg"/><Relationship Id="rId14" Type="http://schemas.openxmlformats.org/officeDocument/2006/relationships/image" Target="../media/image40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emf"/><Relationship Id="rId7" Type="http://schemas.openxmlformats.org/officeDocument/2006/relationships/image" Target="../media/image33.jpe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3950620" y="1459506"/>
            <a:ext cx="4879975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r>
              <a:rPr lang="en-US" sz="2800" b="1" dirty="0" smtClean="0">
                <a:solidFill>
                  <a:srgbClr val="000090"/>
                </a:solidFill>
                <a:cs typeface="Arial" charset="0"/>
              </a:rPr>
              <a:t>Tropospheric Emissions: Monitoring of Pollution (TEMPO)</a:t>
            </a:r>
            <a:endParaRPr lang="en-US" sz="2800" b="1" dirty="0">
              <a:solidFill>
                <a:srgbClr val="000090"/>
              </a:solidFill>
              <a:cs typeface="Arial" charset="0"/>
            </a:endParaRPr>
          </a:p>
          <a:p>
            <a:pPr algn="r" eaLnBrk="1" hangingPunct="1">
              <a:spcBef>
                <a:spcPts val="600"/>
              </a:spcBef>
            </a:pPr>
            <a:r>
              <a:rPr lang="en-US" b="1" dirty="0">
                <a:solidFill>
                  <a:srgbClr val="0000FF"/>
                </a:solidFill>
                <a:cs typeface="Arial" charset="0"/>
              </a:rPr>
              <a:t>  </a:t>
            </a:r>
            <a:r>
              <a:rPr lang="en-US" sz="2000" b="1" dirty="0">
                <a:cs typeface="Arial" charset="0"/>
              </a:rPr>
              <a:t>K</a:t>
            </a:r>
            <a:r>
              <a:rPr lang="en-US" sz="2000" b="1" dirty="0" smtClean="0">
                <a:cs typeface="Arial" charset="0"/>
              </a:rPr>
              <a:t>elly Chance &amp; the TEMPO Team</a:t>
            </a:r>
            <a:endParaRPr lang="en-US" sz="2000" dirty="0">
              <a:cs typeface="Arial" charset="0"/>
            </a:endParaRPr>
          </a:p>
          <a:p>
            <a:pPr algn="r" eaLnBrk="1" hangingPunct="1">
              <a:spcBef>
                <a:spcPts val="600"/>
              </a:spcBef>
            </a:pPr>
            <a:r>
              <a:rPr lang="en-US" sz="1600" b="1" dirty="0" smtClean="0">
                <a:solidFill>
                  <a:srgbClr val="000090"/>
                </a:solidFill>
                <a:cs typeface="Arial" charset="0"/>
              </a:rPr>
              <a:t>April 19, 2013</a:t>
            </a:r>
            <a:endParaRPr lang="en-US" sz="1600" b="1" dirty="0">
              <a:solidFill>
                <a:srgbClr val="00009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63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shman.BAMS.Fig11.png"/>
          <p:cNvPicPr>
            <a:picLocks noChangeAspect="1"/>
          </p:cNvPicPr>
          <p:nvPr/>
        </p:nvPicPr>
        <p:blipFill>
          <a:blip r:embed="rId3"/>
          <a:srcRect l="8688" t="12296" r="10355" b="6091"/>
          <a:stretch>
            <a:fillRect/>
          </a:stretch>
        </p:blipFill>
        <p:spPr bwMode="auto">
          <a:xfrm>
            <a:off x="2388060" y="1007339"/>
            <a:ext cx="6309445" cy="49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2252662" y="0"/>
            <a:ext cx="5649255" cy="952576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 Rounded MT Bold"/>
                <a:ea typeface="ヒラギノ角ゴ Pro W3" charset="-128"/>
                <a:cs typeface="Arial Rounded MT Bold"/>
              </a:rPr>
              <a:t>Why geostationary? High temporal and spatial resolution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2863" y="2903538"/>
            <a:ext cx="2209800" cy="1816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1600" b="1" kern="0" dirty="0">
                <a:solidFill>
                  <a:srgbClr val="000090"/>
                </a:solidFill>
                <a:latin typeface="Arial"/>
              </a:rPr>
              <a:t>Hourly NO</a:t>
            </a:r>
            <a:r>
              <a:rPr lang="en-US" sz="1600" b="1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b="1" kern="0" dirty="0">
                <a:solidFill>
                  <a:srgbClr val="000090"/>
                </a:solidFill>
                <a:latin typeface="Arial"/>
              </a:rPr>
              <a:t> surface concentration and integrated column calculated by CMAQ air quality model: Houston, TX, June 22-23, 2005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3738780" y="5638800"/>
            <a:ext cx="757238" cy="27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June 22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264160" y="5638800"/>
            <a:ext cx="1406525" cy="2619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>
              <a:defRPr/>
            </a:pPr>
            <a:r>
              <a:rPr lang="en-US" sz="1100" b="1" kern="0" dirty="0">
                <a:solidFill>
                  <a:srgbClr val="000000"/>
                </a:solidFill>
                <a:latin typeface="Arial"/>
              </a:rPr>
              <a:t>Hour of Day (UTC)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144680" y="5638800"/>
            <a:ext cx="757238" cy="27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June 23</a:t>
            </a:r>
          </a:p>
        </p:txBody>
      </p:sp>
      <p:sp>
        <p:nvSpPr>
          <p:cNvPr id="10" name="Text Box 42"/>
          <p:cNvSpPr txBox="1">
            <a:spLocks noChangeArrowheads="1"/>
          </p:cNvSpPr>
          <p:nvPr/>
        </p:nvSpPr>
        <p:spPr bwMode="auto">
          <a:xfrm>
            <a:off x="279400" y="5943600"/>
            <a:ext cx="8678863" cy="3079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0090"/>
                </a:solidFill>
                <a:latin typeface="Arial"/>
              </a:rPr>
              <a:t>LEO observations provide limited information on </a:t>
            </a:r>
            <a:r>
              <a:rPr lang="en-US" sz="1400" b="1" u="sng" dirty="0">
                <a:solidFill>
                  <a:srgbClr val="000090"/>
                </a:solidFill>
                <a:latin typeface="Arial"/>
              </a:rPr>
              <a:t>rapidly varying</a:t>
            </a:r>
            <a:r>
              <a:rPr lang="en-US" sz="1400" b="1" dirty="0">
                <a:solidFill>
                  <a:srgbClr val="000090"/>
                </a:solidFill>
                <a:latin typeface="Arial"/>
              </a:rPr>
              <a:t> emissions, chemistry, &amp; transport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279400" y="6278108"/>
            <a:ext cx="8678863" cy="307975"/>
          </a:xfrm>
          <a:prstGeom prst="rect">
            <a:avLst/>
          </a:prstGeom>
          <a:solidFill>
            <a:srgbClr val="FCFF3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0090"/>
                </a:solidFill>
                <a:latin typeface="Arial"/>
              </a:rPr>
              <a:t>GEO will provide observations at temporal and spatial scales highly relevant to air quality processes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45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instrument concept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-16934" y="1355126"/>
            <a:ext cx="9160933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b="1" kern="0" dirty="0">
                <a:solidFill>
                  <a:srgbClr val="000090"/>
                </a:solidFill>
                <a:latin typeface="Arial"/>
              </a:rPr>
              <a:t>Measurement technique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Imaging grating spectrometer measuring solar backscattered Earth radiance 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Spectral band &amp; resolution: 290-690 nm @ 0.6 nm FWHM, 0.2 nm sampling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2-D, 2k×2k, detector images the full spectral range for each geospatial scene</a:t>
            </a:r>
          </a:p>
          <a:p>
            <a:pPr defTabSz="914400">
              <a:defRPr/>
            </a:pPr>
            <a:r>
              <a:rPr lang="en-US" sz="2000" b="1" kern="0" dirty="0">
                <a:solidFill>
                  <a:srgbClr val="000090"/>
                </a:solidFill>
                <a:latin typeface="Arial"/>
              </a:rPr>
              <a:t>Field of Regard (FOR) and duty cycle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Mexico City to the Canadian tar/oil sands, Atlantic to Pacific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Instrument slit aligned N/S and swept across the FOR in the E/W direction, producing a radiance map of Greater North America in one hour</a:t>
            </a:r>
          </a:p>
          <a:p>
            <a:pPr defTabSz="914400">
              <a:defRPr/>
            </a:pPr>
            <a:r>
              <a:rPr lang="en-US" sz="2000" b="1" kern="0" dirty="0">
                <a:solidFill>
                  <a:srgbClr val="000090"/>
                </a:solidFill>
                <a:latin typeface="Arial"/>
              </a:rPr>
              <a:t>Spatial resolution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2 km N/S × 4.5 km E/W native pixel resolution (9 km</a:t>
            </a:r>
            <a:r>
              <a:rPr lang="en-US" kern="0" baseline="30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)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Co-add/cloud clear as needed for specific data products</a:t>
            </a:r>
          </a:p>
          <a:p>
            <a:pPr defTabSz="914400">
              <a:defRPr/>
            </a:pPr>
            <a:r>
              <a:rPr lang="en-US" sz="2000" b="1" kern="0" dirty="0">
                <a:solidFill>
                  <a:srgbClr val="000090"/>
                </a:solidFill>
                <a:latin typeface="Arial"/>
              </a:rPr>
              <a:t>Standard data products and sampling rates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NO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, 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3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, aerosol, and cloud products sampled hourly, including eXceL 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3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 for selected target areas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H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CO, C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H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, SO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 sampled 3 times/day (hourly samples averaged to get S/N)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Product spatial resolution ≤ </a:t>
            </a:r>
            <a:r>
              <a:rPr lang="en-US" b="1" kern="0" dirty="0">
                <a:solidFill>
                  <a:srgbClr val="000090"/>
                </a:solidFill>
                <a:latin typeface="Arial"/>
              </a:rPr>
              <a:t>8 km N/S × 4.5 km E/W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 at center of domain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Measurement requirements met up to 70</a:t>
            </a:r>
            <a:r>
              <a:rPr lang="en-US" kern="0" baseline="3000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 SZA for NO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, 50</a:t>
            </a:r>
            <a:r>
              <a:rPr lang="en-US" kern="0" baseline="3000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 for other standard products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45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mission concept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1330790"/>
            <a:ext cx="9144000" cy="5109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b="1" kern="0" dirty="0">
                <a:solidFill>
                  <a:srgbClr val="000090"/>
                </a:solidFill>
                <a:latin typeface="Arial"/>
              </a:rPr>
              <a:t>Geostationary orbit, operating on a commercial telecom satellite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NASA will arrange launch and hosting services (per Earth Venture Instrument scope)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90-110</a:t>
            </a:r>
            <a:r>
              <a:rPr lang="en-US" sz="1600" kern="0" baseline="3000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W preferred, 80-120</a:t>
            </a:r>
            <a:r>
              <a:rPr lang="en-US" sz="1600" kern="0" baseline="3000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W acceptable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Surveying COMSAT companies for specifications on satellite environment and launch manifests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Hourly measurement and telemetry duty cycle for ≤70</a:t>
            </a:r>
            <a:r>
              <a:rPr lang="en-US" sz="1600" kern="0" baseline="3000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SZA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Hope to measure 20 hours/day</a:t>
            </a:r>
          </a:p>
          <a:p>
            <a:pPr defTabSz="914400">
              <a:defRPr/>
            </a:pPr>
            <a:r>
              <a:rPr lang="en-US" b="1" kern="0" dirty="0">
                <a:solidFill>
                  <a:srgbClr val="000090"/>
                </a:solidFill>
                <a:latin typeface="Arial"/>
              </a:rPr>
              <a:t>TEMPO is low risk with significant space heritage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All proposed TEMPO measurements have been made from low Earth orbit satellite instruments to the required precisions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All TEMPO launch algorithms are implementations of currently operational algorithms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NASA TOMS-type 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3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SO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, NO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, H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CO, C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H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from AMF-normalized cross sections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Absorbing Aerosol Index, UV aerosol, Rotational Raman scattering cloud, UV index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eXceL profile 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3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for selected geographic targets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Near-real-time products will be produced</a:t>
            </a:r>
          </a:p>
          <a:p>
            <a:pPr defTabSz="914400">
              <a:defRPr/>
            </a:pPr>
            <a:r>
              <a:rPr lang="en-US" b="1" kern="0" dirty="0">
                <a:solidFill>
                  <a:srgbClr val="000090"/>
                </a:solidFill>
                <a:latin typeface="Arial"/>
              </a:rPr>
              <a:t>TEMPO research products will greatly extend science and applications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Example research products: profile 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3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for broad regions; BrO from AMF-normalized cross sections; height-resolved SO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; additional cloud/aerosol products; vegetation products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Example higher-level products: pollution/AQ indices from standard products, city light maps</a:t>
            </a:r>
            <a:endParaRPr lang="en-US" kern="0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767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GOME, SCIA, OMI examples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9525" y="1160463"/>
            <a:ext cx="3821113" cy="2247900"/>
            <a:chOff x="2820" y="99"/>
            <a:chExt cx="2407" cy="1416"/>
          </a:xfrm>
        </p:grpSpPr>
        <p:pic>
          <p:nvPicPr>
            <p:cNvPr id="8" name="Picture 13" descr="NO2_Zoom_US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0" y="99"/>
              <a:ext cx="2407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LA2_NO2_zo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4" y="602"/>
              <a:ext cx="1343" cy="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4027488" y="1123950"/>
            <a:ext cx="2328862" cy="3387725"/>
            <a:chOff x="60" y="1725"/>
            <a:chExt cx="1467" cy="2134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" y="1725"/>
              <a:ext cx="1013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" y="2744"/>
              <a:ext cx="1036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60" y="3456"/>
              <a:ext cx="1467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Verdana" charset="0"/>
                <a:buNone/>
              </a:pPr>
              <a:r>
                <a:rPr lang="en-US" sz="1200" b="0" dirty="0">
                  <a:solidFill>
                    <a:srgbClr val="EAEAEA"/>
                  </a:solidFill>
                  <a:latin typeface="Verdana" charset="0"/>
                  <a:cs typeface="Arial" charset="0"/>
                </a:rPr>
                <a:t>Kilauea activity, source of the VOG event in Honolulu on 9 November 2004</a:t>
              </a:r>
            </a:p>
          </p:txBody>
        </p:sp>
      </p:grp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8" y="1089025"/>
            <a:ext cx="2833687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0" y="3813175"/>
            <a:ext cx="3509963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" name="Picture 15" descr="OMCHOCHO-2006m08_0p10_040_Asia_ov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8" y="4986338"/>
            <a:ext cx="28702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OMHCHO-2006m08_0p10_040_Asia_oval"/>
          <p:cNvPicPr>
            <a:picLocks noChangeAspect="1" noChangeArrowheads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5002213"/>
            <a:ext cx="2952750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68375" y="1220788"/>
            <a:ext cx="1109663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NO</a:t>
            </a:r>
            <a:r>
              <a:rPr lang="en-US" sz="3200" b="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2</a:t>
            </a:r>
          </a:p>
        </p:txBody>
      </p:sp>
      <p:cxnSp>
        <p:nvCxnSpPr>
          <p:cNvPr id="22" name="Straight Arrow Connector 18"/>
          <p:cNvCxnSpPr>
            <a:cxnSpLocks noChangeShapeType="1"/>
          </p:cNvCxnSpPr>
          <p:nvPr/>
        </p:nvCxnSpPr>
        <p:spPr bwMode="auto">
          <a:xfrm>
            <a:off x="819150" y="2006600"/>
            <a:ext cx="736600" cy="231775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657225" y="4024313"/>
            <a:ext cx="1935163" cy="20621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O</a:t>
            </a:r>
            <a:r>
              <a:rPr lang="en-US" sz="3200" b="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3</a:t>
            </a:r>
            <a:r>
              <a:rPr lang="en-US" sz="32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  </a:t>
            </a: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strat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0" dirty="0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0" dirty="0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0" dirty="0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      trop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29113" y="1217613"/>
            <a:ext cx="1109662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SO</a:t>
            </a:r>
            <a:r>
              <a:rPr lang="en-US" sz="3200" b="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55384" y="5461000"/>
            <a:ext cx="1651408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3200" baseline="-25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3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3200" baseline="-25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3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3200" baseline="-25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2</a:t>
            </a:r>
            <a:endParaRPr lang="en-US" sz="3200" baseline="-25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70650" y="4794250"/>
            <a:ext cx="1568450" cy="584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320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CO</a:t>
            </a:r>
            <a:endParaRPr lang="en-US" sz="3200" baseline="-25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5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</a:t>
            </a:r>
            <a:r>
              <a:rPr lang="en-US" baseline="-25000" dirty="0" smtClean="0"/>
              <a:t>2</a:t>
            </a:r>
            <a:r>
              <a:rPr lang="en-US" dirty="0" smtClean="0"/>
              <a:t> over Los Angeles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2" descr="LA2_zoom_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1579563"/>
            <a:ext cx="685641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LA2_NO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592263"/>
            <a:ext cx="6856413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LA2_zoom_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1584325"/>
            <a:ext cx="685641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95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Washington, DC coverage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 descr="WashingtonD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3" r="-1371"/>
          <a:stretch/>
        </p:blipFill>
        <p:spPr>
          <a:xfrm>
            <a:off x="-1" y="1032934"/>
            <a:ext cx="9889068" cy="5791616"/>
          </a:xfrm>
          <a:prstGeom prst="rect">
            <a:avLst/>
          </a:prstGeom>
        </p:spPr>
      </p:pic>
      <p:pic>
        <p:nvPicPr>
          <p:cNvPr id="9" name="Picture 8" descr="MediumRed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-1662584" y="-1647974"/>
            <a:ext cx="13013562" cy="103389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8960000">
            <a:off x="2737976" y="3040841"/>
            <a:ext cx="44935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FF00"/>
                </a:solidFill>
                <a:latin typeface="Arial"/>
                <a:cs typeface="Arial"/>
              </a:rPr>
              <a:t>Hourly! </a:t>
            </a:r>
            <a:endParaRPr lang="en-US" sz="96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3297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Mexico City coverage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2" name="Picture 11" descr="mexic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9" y="1023990"/>
            <a:ext cx="9462008" cy="5905246"/>
          </a:xfrm>
          <a:prstGeom prst="rect">
            <a:avLst/>
          </a:prstGeom>
        </p:spPr>
      </p:pic>
      <p:pic>
        <p:nvPicPr>
          <p:cNvPr id="13" name="Picture 12" descr="bigred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5" y="321140"/>
            <a:ext cx="9082435" cy="67683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8960000">
            <a:off x="1724820" y="3194559"/>
            <a:ext cx="58848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FFFF00"/>
                </a:solidFill>
                <a:latin typeface="Arial"/>
                <a:cs typeface="Arial"/>
              </a:rPr>
              <a:t>¡</a:t>
            </a:r>
            <a:r>
              <a:rPr lang="en-US" sz="8000" b="1" dirty="0">
                <a:solidFill>
                  <a:srgbClr val="FFFF00"/>
                </a:solidFill>
                <a:latin typeface="Arial"/>
                <a:cs typeface="Arial"/>
              </a:rPr>
              <a:t>C</a:t>
            </a:r>
            <a:r>
              <a:rPr lang="en-US" sz="8000" b="1" dirty="0" smtClean="0">
                <a:solidFill>
                  <a:srgbClr val="FFFF00"/>
                </a:solidFill>
                <a:latin typeface="Arial"/>
                <a:cs typeface="Arial"/>
              </a:rPr>
              <a:t>ada hora!</a:t>
            </a:r>
            <a:endParaRPr lang="en-US" sz="80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6845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Sensor Operations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 descr="A12108_0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1079500"/>
            <a:ext cx="8744699" cy="406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1" y="5143500"/>
            <a:ext cx="914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Measurement modes for the TEMPO sensor operation change with the solar illumination of the Earth scene. Frame co-adding at a single position boosts sensitivity to atmospheric constituents. Special measurements are made by adjusting the dwell time and the scanning start and stop longitudes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.</a:t>
            </a: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2594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0"/>
            <a:ext cx="5972807" cy="912746"/>
          </a:xfrm>
        </p:spPr>
        <p:txBody>
          <a:bodyPr/>
          <a:lstStyle/>
          <a:p>
            <a:r>
              <a:rPr lang="en-US" sz="4800" dirty="0" smtClean="0"/>
              <a:t>The End!</a:t>
            </a:r>
            <a:endParaRPr lang="en-US" sz="4800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67" y="1385620"/>
            <a:ext cx="9906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e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1412301"/>
            <a:ext cx="1434587" cy="156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3" descr="noaa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79" y="1425803"/>
            <a:ext cx="1490353" cy="149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ucseal_540_139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96" y="3295104"/>
            <a:ext cx="1575846" cy="1575846"/>
          </a:xfrm>
          <a:prstGeom prst="rect">
            <a:avLst/>
          </a:prstGeom>
        </p:spPr>
      </p:pic>
      <p:pic>
        <p:nvPicPr>
          <p:cNvPr id="9" name="Picture 24" descr="ua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00" b="10800"/>
          <a:stretch>
            <a:fillRect/>
          </a:stretch>
        </p:blipFill>
        <p:spPr bwMode="auto">
          <a:xfrm>
            <a:off x="3652028" y="3443583"/>
            <a:ext cx="1404042" cy="133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-U_N4c_L_4c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289" y="5202915"/>
            <a:ext cx="2202262" cy="876630"/>
          </a:xfrm>
          <a:prstGeom prst="rect">
            <a:avLst/>
          </a:prstGeom>
        </p:spPr>
      </p:pic>
      <p:pic>
        <p:nvPicPr>
          <p:cNvPr id="11" name="Picture 10" descr="UMBC_Seal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48" y="4891752"/>
            <a:ext cx="1626234" cy="1626234"/>
          </a:xfrm>
          <a:prstGeom prst="rect">
            <a:avLst/>
          </a:prstGeom>
        </p:spPr>
      </p:pic>
      <p:pic>
        <p:nvPicPr>
          <p:cNvPr id="12" name="Picture 6" descr="logo_large"/>
          <p:cNvPicPr>
            <a:picLocks noChangeAspect="1" noChangeArrowheads="1"/>
          </p:cNvPicPr>
          <p:nvPr/>
        </p:nvPicPr>
        <p:blipFill>
          <a:blip r:embed="rId10"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084348"/>
            <a:ext cx="1877438" cy="169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arr-logo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16" y="5094485"/>
            <a:ext cx="1833814" cy="1139707"/>
          </a:xfrm>
          <a:prstGeom prst="rect">
            <a:avLst/>
          </a:prstGeom>
        </p:spPr>
      </p:pic>
      <p:pic>
        <p:nvPicPr>
          <p:cNvPr id="14" name="Picture 13" descr="homepage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t="10063" r="72155" b="8352"/>
          <a:stretch/>
        </p:blipFill>
        <p:spPr>
          <a:xfrm>
            <a:off x="6932129" y="4776766"/>
            <a:ext cx="1883752" cy="1760622"/>
          </a:xfrm>
          <a:prstGeom prst="rect">
            <a:avLst/>
          </a:prstGeom>
        </p:spPr>
      </p:pic>
      <p:pic>
        <p:nvPicPr>
          <p:cNvPr id="15" name="Picture 15" descr="ncar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1900539"/>
            <a:ext cx="18192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6" name="Picture 15" descr="slu_4c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81" y="1046558"/>
            <a:ext cx="1358265" cy="18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5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launch algorithms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1330790"/>
            <a:ext cx="9144000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NO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</a:rPr>
              <a:t>2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, SO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</a:rPr>
              <a:t>2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, H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</a:rPr>
              <a:t>2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CO, C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</a:rPr>
              <a:t>2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H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</a:rPr>
              <a:t>2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O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</a:rPr>
              <a:t>2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 vertical columns</a:t>
            </a:r>
            <a:endParaRPr lang="en-US" b="1" kern="0" baseline="30000" dirty="0">
              <a:solidFill>
                <a:srgbClr val="000090"/>
              </a:solidFill>
              <a:latin typeface="Arial"/>
            </a:endParaRPr>
          </a:p>
          <a:p>
            <a:pPr lvl="1" defTabSz="914400">
              <a:defRPr/>
            </a:pPr>
            <a:r>
              <a:rPr lang="en-US" kern="0" dirty="0" smtClean="0">
                <a:solidFill>
                  <a:srgbClr val="000090"/>
                </a:solidFill>
                <a:latin typeface="Arial"/>
              </a:rPr>
              <a:t>	Direct fitting to TEMPO radiances</a:t>
            </a:r>
            <a:endParaRPr lang="en-US" kern="0" dirty="0">
              <a:solidFill>
                <a:srgbClr val="000090"/>
              </a:solidFill>
              <a:latin typeface="Arial"/>
            </a:endParaRPr>
          </a:p>
          <a:p>
            <a:pPr lvl="2" defTabSz="914400">
              <a:defRPr/>
            </a:pPr>
            <a:r>
              <a:rPr lang="en-US" kern="0" dirty="0" smtClean="0">
                <a:solidFill>
                  <a:srgbClr val="000090"/>
                </a:solidFill>
                <a:latin typeface="Arial"/>
              </a:rPr>
              <a:t>AMF-corrected reference spectra, Ring effect, etc.</a:t>
            </a:r>
          </a:p>
          <a:p>
            <a:pPr lvl="2" defTabSz="914400">
              <a:defRPr/>
            </a:pPr>
            <a:r>
              <a:rPr lang="en-US" kern="0" dirty="0" smtClean="0">
                <a:solidFill>
                  <a:srgbClr val="000090"/>
                </a:solidFill>
                <a:latin typeface="Arial"/>
              </a:rPr>
              <a:t>DOAS option available to trade more speed for less accuracy, if necessary</a:t>
            </a:r>
          </a:p>
          <a:p>
            <a:pPr lvl="2" defTabSz="914400">
              <a:defRPr/>
            </a:pPr>
            <a:r>
              <a:rPr lang="en-US" kern="0" dirty="0" smtClean="0">
                <a:solidFill>
                  <a:srgbClr val="000090"/>
                </a:solidFill>
                <a:latin typeface="Arial"/>
              </a:rPr>
              <a:t>Research products could include H</a:t>
            </a:r>
            <a:r>
              <a:rPr lang="en-US" kern="0" baseline="-25000" dirty="0" smtClean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O, BrO, OClO, IO </a:t>
            </a:r>
            <a:endParaRPr lang="en-US" kern="0" dirty="0">
              <a:solidFill>
                <a:srgbClr val="000090"/>
              </a:solidFill>
              <a:latin typeface="Arial"/>
            </a:endParaRPr>
          </a:p>
          <a:p>
            <a:pPr defTabSz="914400"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O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</a:rPr>
              <a:t>3</a:t>
            </a:r>
            <a:r>
              <a:rPr lang="en-US" b="1" kern="0" dirty="0">
                <a:solidFill>
                  <a:srgbClr val="000090"/>
                </a:solidFill>
                <a:latin typeface="Arial"/>
              </a:rPr>
              <a:t> 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profiles, tropospheric O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</a:rPr>
              <a:t>3</a:t>
            </a:r>
          </a:p>
          <a:p>
            <a:pPr defTabSz="914400">
              <a:defRPr/>
            </a:pPr>
            <a:r>
              <a:rPr lang="en-US" b="1" kern="0" dirty="0">
                <a:solidFill>
                  <a:srgbClr val="000090"/>
                </a:solidFill>
                <a:latin typeface="Arial"/>
              </a:rPr>
              <a:t> 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         	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eXceL optimal-estimation method developed @ SAO for GOME, OMI</a:t>
            </a:r>
          </a:p>
          <a:p>
            <a:pPr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	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May be extended to SO</a:t>
            </a:r>
            <a:r>
              <a:rPr lang="en-US" kern="0" baseline="-25000" dirty="0" smtClean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, especially volcanic SO</a:t>
            </a:r>
            <a:r>
              <a:rPr lang="en-US" kern="0" baseline="-25000" dirty="0" smtClean="0">
                <a:solidFill>
                  <a:srgbClr val="000090"/>
                </a:solidFill>
                <a:latin typeface="Arial"/>
              </a:rPr>
              <a:t>2</a:t>
            </a:r>
          </a:p>
          <a:p>
            <a:pPr defTabSz="914400"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TOMS-type ozone retrieval included for heritage</a:t>
            </a:r>
          </a:p>
          <a:p>
            <a:pPr defTabSz="914400">
              <a:defRPr/>
            </a:pPr>
            <a:endParaRPr lang="en-US" b="1" kern="0" dirty="0" smtClean="0">
              <a:solidFill>
                <a:srgbClr val="000090"/>
              </a:solidFill>
              <a:latin typeface="Arial"/>
            </a:endParaRPr>
          </a:p>
          <a:p>
            <a:pPr defTabSz="914400"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Aerosol products from OMI heritage: AOD, AAOD, Aerosol Index</a:t>
            </a:r>
          </a:p>
          <a:p>
            <a:pPr defTabSz="914400">
              <a:defRPr/>
            </a:pPr>
            <a:r>
              <a:rPr lang="en-US" b="1" kern="0" dirty="0">
                <a:solidFill>
                  <a:srgbClr val="000090"/>
                </a:solidFill>
                <a:latin typeface="Arial"/>
              </a:rPr>
              <a:t>	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Advanced/improved products likely developed @ GSFC, U. Nebraska</a:t>
            </a:r>
          </a:p>
          <a:p>
            <a:pPr defTabSz="914400"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Cloud Products from OMI heritage: CF, CTP</a:t>
            </a:r>
          </a:p>
          <a:p>
            <a:pPr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	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Advanced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/improved products likely developed @ 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GSFC</a:t>
            </a:r>
          </a:p>
          <a:p>
            <a:pPr defTabSz="914400">
              <a:defRPr/>
            </a:pPr>
            <a:endParaRPr lang="en-US" kern="0" dirty="0" smtClean="0">
              <a:solidFill>
                <a:srgbClr val="000090"/>
              </a:solidFill>
              <a:latin typeface="Arial"/>
            </a:endParaRPr>
          </a:p>
          <a:p>
            <a:pPr defTabSz="914400"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UVB research product based on OMI heritage</a:t>
            </a:r>
          </a:p>
          <a:p>
            <a:pPr defTabSz="914400">
              <a:defRPr/>
            </a:pPr>
            <a:endParaRPr lang="en-US" b="1" kern="0" dirty="0">
              <a:solidFill>
                <a:srgbClr val="000090"/>
              </a:solidFill>
              <a:latin typeface="Arial"/>
            </a:endParaRPr>
          </a:p>
          <a:p>
            <a:pPr defTabSz="914400"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Nighttime research products include city lights</a:t>
            </a:r>
            <a:endParaRPr lang="en-US" b="1" kern="0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656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TEMPO Science Team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27182"/>
              </p:ext>
            </p:extLst>
          </p:nvPr>
        </p:nvGraphicFramePr>
        <p:xfrm>
          <a:off x="0" y="861434"/>
          <a:ext cx="9144000" cy="59893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680633"/>
                <a:gridCol w="2294467"/>
                <a:gridCol w="1299163"/>
                <a:gridCol w="3869737"/>
              </a:tblGrid>
              <a:tr h="219775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Team Member</a:t>
                      </a:r>
                      <a:endParaRPr lang="en-US" sz="10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Institution</a:t>
                      </a:r>
                      <a:endParaRPr lang="en-US" sz="10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Role</a:t>
                      </a:r>
                      <a:endParaRPr lang="en-US" sz="10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Responsibility</a:t>
                      </a:r>
                      <a:endParaRPr lang="en-US" sz="10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K. Chance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SAO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PI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Overall science development; 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Level 1b, H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CO, C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H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endParaRPr lang="en-US" sz="850" b="1" baseline="-250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X. Liu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SAO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Deputy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PI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Science development, data processing; 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 profile, tropospheric O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3</a:t>
                      </a:r>
                      <a:endParaRPr lang="en-US" sz="850" b="1" baseline="-250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J. Carr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Carr Astronautics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INR Modeling and algorithm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M. Chin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GDFC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UV aerosol product, AI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R.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Cohen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U.C.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Berkeley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NO</a:t>
                      </a:r>
                      <a:r>
                        <a:rPr lang="en-US" sz="850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v</a:t>
                      </a:r>
                      <a:r>
                        <a:rPr lang="en-US" sz="850" dirty="0" smtClean="0">
                          <a:latin typeface="Arial"/>
                          <a:cs typeface="Arial"/>
                        </a:rPr>
                        <a:t>alidation, atmospheric chemistry modeling, process studies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D. Edwards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NCAR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VOC science, synergy with carbon monoxide measurements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J. Fishman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St. Louis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U.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AQ impact on agriculture and the biosphere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D. Flittner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LaRC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Project Scientist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Overall project development;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STM; instrument cal./char.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J. Herman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UMBC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Validation (PANDORA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measurements)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D. Jacob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Harvard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Science requirements, atmospheric modeling, process studies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S. Janz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Instrument calibration and characterization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J. Joiner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Cloud, total O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, TOA shortwave flux research product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N. Krotkov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NO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, SO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, UVB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M. Newchurch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U. Alabama Huntsville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Validation (O</a:t>
                      </a:r>
                      <a:r>
                        <a:rPr lang="en-US" sz="850" baseline="-25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50" dirty="0" smtClean="0">
                          <a:latin typeface="Arial"/>
                          <a:cs typeface="Arial"/>
                        </a:rPr>
                        <a:t> sondes, O</a:t>
                      </a:r>
                      <a:r>
                        <a:rPr lang="en-US" sz="850" baseline="-25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lidar)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R.B. Pierce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NOAA/NESDIS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AQ modeling, data assimilation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R. Spurr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RT Solutions, Inc.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Radiative transfer modeling for algorithm development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R. Suleiman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SAO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Co-I, Data Mgr.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Managing science data processing, 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BrO, H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O, and L3 products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J. Szykman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EPA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AIRNow AQI development, validation (PANDORA measurements)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O. Torres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UV aerosol product, AI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J. Wang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U. Nebraska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Synergy w/GOES-R ABI, 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aerosol research products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J. Leitch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Ball Aerospace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Collaborator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Aircraft validation, instrument calibration and characterization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R. Martin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Dalhousie U.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Collaborator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Atmospheric modeling, air mass factors,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AQI development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D. Neil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LaRC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Collaborator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GEO-CAPE mission design team member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J. Kim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Yonsei U.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Collaborators,</a:t>
                      </a:r>
                    </a:p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Science Advisory Panel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Korean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GEMS, CEOS constellation of GEO pollution monitoring</a:t>
                      </a:r>
                      <a:endParaRPr lang="en-US" sz="850" dirty="0" smtClean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J. McConnell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York U. Canada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CSA PHEOS, CEOS constellation of GEO pollution monitoring</a:t>
                      </a:r>
                      <a:endParaRPr lang="en-US" sz="850" dirty="0" smtClean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B. Veihelmann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ESA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ESA Sentinel-4, CEOS constellation of GEO pollution monitoring</a:t>
                      </a:r>
                      <a:endParaRPr lang="en-US" sz="850" dirty="0" smtClean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7243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TEMPO schedule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0" b="8297"/>
          <a:stretch/>
        </p:blipFill>
        <p:spPr bwMode="auto">
          <a:xfrm>
            <a:off x="356810" y="1040193"/>
            <a:ext cx="8449056" cy="572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326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Phase </a:t>
            </a:r>
            <a:r>
              <a:rPr lang="en-US" dirty="0"/>
              <a:t>A &amp; B </a:t>
            </a:r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3922" r="3030" b="51961"/>
          <a:stretch>
            <a:fillRect/>
          </a:stretch>
        </p:blipFill>
        <p:spPr bwMode="auto">
          <a:xfrm>
            <a:off x="192315" y="2042865"/>
            <a:ext cx="8763000" cy="3179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619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major project milestones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25185" r="59026" b="51111"/>
          <a:stretch>
            <a:fillRect/>
          </a:stretch>
        </p:blipFill>
        <p:spPr bwMode="auto">
          <a:xfrm>
            <a:off x="0" y="2576271"/>
            <a:ext cx="9144000" cy="17356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619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Organization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5/21/13</a:t>
            </a:r>
            <a:endParaRPr lang="en-US" dirty="0"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latin typeface="Calibri"/>
              </a:rPr>
              <a:pPr/>
              <a:t>23</a:t>
            </a:fld>
            <a:endParaRPr lang="en-US" dirty="0">
              <a:latin typeface="Calibri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04725"/>
            <a:ext cx="9144000" cy="575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321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cs typeface="Arial" charset="0"/>
              </a:rPr>
              <a:t>Sun-synchronous nadir heritage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5/21/13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7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01907"/>
              </p:ext>
            </p:extLst>
          </p:nvPr>
        </p:nvGraphicFramePr>
        <p:xfrm>
          <a:off x="0" y="990600"/>
          <a:ext cx="9144000" cy="4531462"/>
        </p:xfrm>
        <a:graphic>
          <a:graphicData uri="http://schemas.openxmlformats.org/drawingml/2006/table">
            <a:tbl>
              <a:tblPr/>
              <a:tblGrid>
                <a:gridCol w="1456028"/>
                <a:gridCol w="1279357"/>
                <a:gridCol w="1836615"/>
                <a:gridCol w="1692140"/>
                <a:gridCol w="1625958"/>
                <a:gridCol w="1253902"/>
              </a:tblGrid>
              <a:tr h="5527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Instrument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6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Detectors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6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Spectral Coverage [nm]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6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Spectral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Res.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[nm]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6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100000"/>
                        <a:buFont typeface="Arial Unicode M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Ground Pixel Size [km</a:t>
                      </a:r>
                      <a:r>
                        <a:rPr kumimoji="0" 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]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6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Global Coverage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61F5"/>
                    </a:solidFill>
                  </a:tcPr>
                </a:tc>
              </a:tr>
              <a:tr h="5428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 Unicode M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GOME-1 (1995-2011)</a:t>
                      </a:r>
                      <a:r>
                        <a:rPr kumimoji="0" lang="x-non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‏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Linear Arrays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240-790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0.2-0.4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40×320 (40×80 zoom)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 days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15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 Unicode M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SCIAMACHY (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2002-2012)</a:t>
                      </a:r>
                      <a:r>
                        <a:rPr kumimoji="0" lang="x-non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‏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Linear Arrays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240-2380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0.2-1.5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30×30/60/90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30×120/240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 days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75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 Unicode M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OMI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2004)</a:t>
                      </a:r>
                      <a:r>
                        <a:rPr kumimoji="0" 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‏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2-D CCD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270-500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0.42-0.63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13×24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42×162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daily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98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 Unicode M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GOME-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2a,b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2006, 2012)</a:t>
                      </a:r>
                      <a:r>
                        <a:rPr kumimoji="0" lang="x-non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‏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 Unicode MS" charset="0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Linear Arrays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240-790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0.24-0.53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40×80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(40×10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zoom)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near-daily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55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OMPS-1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(2011)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2-D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CCDs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250-380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0.42-1.0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50×50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daily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5638800"/>
            <a:ext cx="9144000" cy="101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 eaLnBrk="0" hangingPunct="0"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Arial" charset="0"/>
              <a:buNone/>
            </a:pPr>
            <a:r>
              <a:rPr lang="en-US" dirty="0" smtClean="0">
                <a:solidFill>
                  <a:srgbClr val="FF0000"/>
                </a:solidFill>
                <a:cs typeface="Arial" charset="0"/>
              </a:rPr>
              <a:t>Previous experience (since 1985 at SAO and MPI)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Arial" charset="0"/>
              <a:buNone/>
            </a:pP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Scientific and operational measurements of pollutants O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3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, NO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, SO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, H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CO, C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H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O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 (</a:t>
            </a:r>
            <a:r>
              <a:rPr lang="en-US" sz="1800" dirty="0">
                <a:solidFill>
                  <a:srgbClr val="1E03BD"/>
                </a:solidFill>
                <a:cs typeface="Arial" charset="0"/>
              </a:rPr>
              <a:t>&amp;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 CO, CH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4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, BrO, OClO, ClO, IO, H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O, O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-O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, Raman, aerosol, ….)</a:t>
            </a:r>
          </a:p>
        </p:txBody>
      </p:sp>
    </p:spTree>
    <p:extLst>
      <p:ext uri="{BB962C8B-B14F-4D97-AF65-F5344CB8AC3E}">
        <p14:creationId xmlns:p14="http://schemas.microsoft.com/office/powerpoint/2010/main" val="2440037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cs typeface="Arial" charset="0"/>
              </a:rPr>
              <a:t>LEO measurement capability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5/21/13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52400" y="1371600"/>
            <a:ext cx="91440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CCCCFF"/>
              </a:buClr>
              <a:buSzPct val="70000"/>
              <a:buFont typeface="Wingdings" charset="0"/>
              <a:buNone/>
            </a:pPr>
            <a:r>
              <a:rPr lang="en-US" sz="3000" dirty="0" smtClean="0">
                <a:solidFill>
                  <a:srgbClr val="000090"/>
                </a:solidFill>
                <a:cs typeface="Arial" charset="0"/>
              </a:rPr>
              <a:t>A 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full, minimally-redundant, set of polluting gases, plus aerosols and clouds is now measured to very high precision from satellites. Ultraviolet and visible spectroscopy of backscattered radiation provides 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3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 (including profiles and tropospheric 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3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), NO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 (for NO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x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), H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CO and C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H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 (for VOCs), SO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, H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O, 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-O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, N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 and 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 Raman scattering, and halogen oxides (BrO, ClO, IO, OClO). Satellite spectrometers planned since 1985 began making these measurements in 1995.</a:t>
            </a:r>
          </a:p>
        </p:txBody>
      </p:sp>
    </p:spTree>
    <p:extLst>
      <p:ext uri="{BB962C8B-B14F-4D97-AF65-F5344CB8AC3E}">
        <p14:creationId xmlns:p14="http://schemas.microsoft.com/office/powerpoint/2010/main" val="3281360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46979"/>
            <a:ext cx="5972807" cy="887583"/>
          </a:xfrm>
        </p:spPr>
        <p:txBody>
          <a:bodyPr/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  <a:ea typeface="ＭＳ Ｐゴシック" charset="-128"/>
              </a:rPr>
              <a:t>Hourly atmospheric pollution from geostationary Earth orbit</a:t>
            </a:r>
            <a:br>
              <a:rPr lang="en-US" b="1" dirty="0">
                <a:solidFill>
                  <a:schemeClr val="bg1">
                    <a:lumMod val="95000"/>
                  </a:schemeClr>
                </a:solidFill>
                <a:ea typeface="ＭＳ Ｐゴシック" charset="-128"/>
              </a:rPr>
            </a:b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751" y="1019156"/>
            <a:ext cx="3748856" cy="500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779" y="1103457"/>
            <a:ext cx="5328095" cy="5996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PI:</a:t>
            </a:r>
            <a:r>
              <a:rPr lang="en-US" sz="1200" dirty="0">
                <a:solidFill>
                  <a:srgbClr val="1F497D"/>
                </a:solidFill>
                <a:latin typeface="Arial"/>
                <a:cs typeface="Arial"/>
              </a:rPr>
              <a:t> Kelly Chance, Smithsonian Astrophysical </a:t>
            </a:r>
            <a:r>
              <a:rPr lang="en-US" sz="1200" dirty="0" smtClean="0">
                <a:solidFill>
                  <a:srgbClr val="1F497D"/>
                </a:solidFill>
                <a:latin typeface="Arial"/>
                <a:cs typeface="Arial"/>
              </a:rPr>
              <a:t>Observatory</a:t>
            </a:r>
          </a:p>
          <a:p>
            <a:pPr>
              <a:spcBef>
                <a:spcPts val="100"/>
              </a:spcBef>
              <a:buNone/>
            </a:pPr>
            <a:r>
              <a:rPr lang="en-US" sz="1200" b="1" dirty="0" smtClean="0">
                <a:solidFill>
                  <a:srgbClr val="1F497D"/>
                </a:solidFill>
                <a:latin typeface="Arial"/>
                <a:cs typeface="Arial"/>
              </a:rPr>
              <a:t>Deputy PI:</a:t>
            </a:r>
            <a:r>
              <a:rPr lang="en-US" sz="1200" dirty="0" smtClean="0">
                <a:solidFill>
                  <a:srgbClr val="1F497D"/>
                </a:solidFill>
                <a:latin typeface="Arial"/>
                <a:cs typeface="Arial"/>
              </a:rPr>
              <a:t> Xiong Liu, Smithsonian Astrophysical Observatory</a:t>
            </a:r>
            <a:endParaRPr lang="en-US" sz="1200" dirty="0">
              <a:solidFill>
                <a:srgbClr val="1F497D"/>
              </a:solidFill>
              <a:latin typeface="Arial"/>
              <a:cs typeface="Arial"/>
            </a:endParaRPr>
          </a:p>
          <a:p>
            <a:pPr>
              <a:spcBef>
                <a:spcPts val="1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Instrument Development: </a:t>
            </a:r>
            <a:r>
              <a:rPr lang="en-US" sz="1200" dirty="0">
                <a:solidFill>
                  <a:srgbClr val="1F497D"/>
                </a:solidFill>
                <a:latin typeface="Arial"/>
                <a:cs typeface="Arial"/>
              </a:rPr>
              <a:t>Ball Aerospace</a:t>
            </a:r>
          </a:p>
          <a:p>
            <a:pPr>
              <a:spcBef>
                <a:spcPts val="1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Project </a:t>
            </a:r>
            <a:r>
              <a:rPr lang="en-US" sz="1200" b="1" dirty="0" smtClean="0">
                <a:solidFill>
                  <a:srgbClr val="1F497D"/>
                </a:solidFill>
                <a:latin typeface="Arial"/>
                <a:cs typeface="Arial"/>
              </a:rPr>
              <a:t>Manager: Wendy Pennington, </a:t>
            </a:r>
            <a:r>
              <a:rPr lang="en-US" sz="1200" dirty="0" smtClean="0">
                <a:solidFill>
                  <a:srgbClr val="1F497D"/>
                </a:solidFill>
                <a:latin typeface="Arial"/>
                <a:cs typeface="Arial"/>
              </a:rPr>
              <a:t>NASA LaRC</a:t>
            </a:r>
          </a:p>
          <a:p>
            <a:pPr>
              <a:spcBef>
                <a:spcPts val="100"/>
              </a:spcBef>
              <a:buNone/>
            </a:pPr>
            <a:r>
              <a:rPr lang="en-US" sz="1200" b="1" dirty="0" smtClean="0">
                <a:solidFill>
                  <a:srgbClr val="1F497D"/>
                </a:solidFill>
                <a:latin typeface="Arial"/>
                <a:cs typeface="Arial"/>
              </a:rPr>
              <a:t>Project Scientist:</a:t>
            </a:r>
            <a:r>
              <a:rPr lang="en-US" sz="1200" dirty="0" smtClean="0">
                <a:solidFill>
                  <a:srgbClr val="1F497D"/>
                </a:solidFill>
                <a:latin typeface="Arial"/>
                <a:cs typeface="Arial"/>
              </a:rPr>
              <a:t> Dave Flittner, LaRC; </a:t>
            </a:r>
            <a:r>
              <a:rPr lang="en-US" sz="1200" b="1" dirty="0" smtClean="0">
                <a:solidFill>
                  <a:srgbClr val="1F497D"/>
                </a:solidFill>
                <a:latin typeface="Arial"/>
                <a:cs typeface="Arial"/>
              </a:rPr>
              <a:t>Deputy PS:</a:t>
            </a:r>
            <a:r>
              <a:rPr lang="en-US" sz="1200" dirty="0" smtClean="0">
                <a:solidFill>
                  <a:srgbClr val="1F497D"/>
                </a:solidFill>
                <a:latin typeface="Arial"/>
                <a:cs typeface="Arial"/>
              </a:rPr>
              <a:t> Jay Al-Saadi, LaRC</a:t>
            </a:r>
            <a:endParaRPr lang="en-US" sz="1200" dirty="0">
              <a:solidFill>
                <a:srgbClr val="1F497D"/>
              </a:solidFill>
              <a:latin typeface="Arial"/>
              <a:cs typeface="Arial"/>
            </a:endParaRPr>
          </a:p>
          <a:p>
            <a:pPr>
              <a:spcBef>
                <a:spcPts val="1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Other Institutions: </a:t>
            </a:r>
            <a:r>
              <a:rPr lang="en-US" sz="1200" dirty="0">
                <a:solidFill>
                  <a:srgbClr val="1F497D"/>
                </a:solidFill>
                <a:latin typeface="Arial"/>
                <a:cs typeface="Arial"/>
              </a:rPr>
              <a:t>NASA </a:t>
            </a:r>
            <a:r>
              <a:rPr lang="en-US" sz="1200" dirty="0" smtClean="0">
                <a:solidFill>
                  <a:srgbClr val="1F497D"/>
                </a:solidFill>
                <a:latin typeface="Arial"/>
                <a:cs typeface="Arial"/>
              </a:rPr>
              <a:t>GSFC (led by Scott Janz), </a:t>
            </a:r>
            <a:r>
              <a:rPr lang="en-US" sz="1200" dirty="0">
                <a:solidFill>
                  <a:srgbClr val="1F497D"/>
                </a:solidFill>
                <a:latin typeface="Arial"/>
                <a:cs typeface="Arial"/>
              </a:rPr>
              <a:t>NOAA, EPA, NCAR, Harvard, UC Berkeley, St. Louis U, U Alabama Huntsville, U Nebraska</a:t>
            </a:r>
          </a:p>
          <a:p>
            <a:pPr>
              <a:spcBef>
                <a:spcPts val="1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International collaboration: </a:t>
            </a:r>
            <a:r>
              <a:rPr lang="en-US" sz="1200" dirty="0">
                <a:solidFill>
                  <a:srgbClr val="1F497D"/>
                </a:solidFill>
                <a:latin typeface="Arial"/>
                <a:cs typeface="Arial"/>
              </a:rPr>
              <a:t>Korea, ESA, Canada</a:t>
            </a:r>
          </a:p>
          <a:p>
            <a:pPr marL="119063" indent="-119063">
              <a:spcBef>
                <a:spcPts val="7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Selected Nov. 2012 through NASA’s first Earth Venture Instrument </a:t>
            </a:r>
            <a:r>
              <a:rPr lang="en-US" sz="1200" b="1" dirty="0" smtClean="0">
                <a:solidFill>
                  <a:srgbClr val="1F497D"/>
                </a:solidFill>
                <a:latin typeface="Arial"/>
                <a:cs typeface="Arial"/>
              </a:rPr>
              <a:t>solicitation</a:t>
            </a:r>
            <a:endParaRPr lang="en-US" sz="12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marL="228600" indent="-109538">
              <a:spcBef>
                <a:spcPts val="100"/>
              </a:spcBef>
            </a:pPr>
            <a:r>
              <a:rPr lang="en-US" sz="1200" b="1" dirty="0" smtClean="0">
                <a:solidFill>
                  <a:srgbClr val="D00002"/>
                </a:solidFill>
                <a:latin typeface="Arial"/>
                <a:cs typeface="Arial"/>
              </a:rPr>
              <a:t>Currently in Phase A, System Requirements Review 9/30/2013</a:t>
            </a:r>
          </a:p>
          <a:p>
            <a:pPr marL="228600" indent="-109538">
              <a:spcBef>
                <a:spcPts val="100"/>
              </a:spcBef>
            </a:pPr>
            <a:r>
              <a:rPr lang="en-US" sz="1200" b="1" dirty="0">
                <a:solidFill>
                  <a:srgbClr val="D00002"/>
                </a:solidFill>
                <a:latin typeface="Arial"/>
                <a:cs typeface="Arial"/>
              </a:rPr>
              <a:t>Instrument delivery September </a:t>
            </a:r>
            <a:r>
              <a:rPr lang="en-US" sz="1200" b="1" dirty="0" smtClean="0">
                <a:solidFill>
                  <a:srgbClr val="D00002"/>
                </a:solidFill>
                <a:latin typeface="Arial"/>
                <a:cs typeface="Arial"/>
              </a:rPr>
              <a:t>2017</a:t>
            </a:r>
            <a:endParaRPr lang="en-US" sz="1200" b="1" dirty="0">
              <a:solidFill>
                <a:srgbClr val="D00002"/>
              </a:solidFill>
              <a:latin typeface="Arial"/>
              <a:cs typeface="Arial"/>
            </a:endParaRPr>
          </a:p>
          <a:p>
            <a:pPr marL="228600" indent="-109538">
              <a:spcBef>
                <a:spcPts val="100"/>
              </a:spcBef>
            </a:pPr>
            <a:r>
              <a:rPr lang="en-US" sz="1200" b="1" dirty="0">
                <a:solidFill>
                  <a:srgbClr val="D00002"/>
                </a:solidFill>
                <a:latin typeface="Arial"/>
                <a:cs typeface="Arial"/>
              </a:rPr>
              <a:t>NASA will arrange hosting on commercial geostationary communications satellite with expected ~</a:t>
            </a:r>
            <a:r>
              <a:rPr lang="en-US" sz="1200" b="1" dirty="0" smtClean="0">
                <a:solidFill>
                  <a:srgbClr val="D00002"/>
                </a:solidFill>
                <a:latin typeface="Arial"/>
                <a:cs typeface="Arial"/>
              </a:rPr>
              <a:t>2019 </a:t>
            </a:r>
            <a:r>
              <a:rPr lang="en-US" sz="1200" b="1" dirty="0">
                <a:solidFill>
                  <a:srgbClr val="D00002"/>
                </a:solidFill>
                <a:latin typeface="Arial"/>
                <a:cs typeface="Arial"/>
              </a:rPr>
              <a:t>launch</a:t>
            </a:r>
          </a:p>
          <a:p>
            <a:pPr marL="119063" indent="-119063">
              <a:spcBef>
                <a:spcPts val="7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Provides hourly daylight observations to capture rapidly varying emissions &amp; chemistry important for air quality</a:t>
            </a:r>
          </a:p>
          <a:p>
            <a:pPr marL="228600" lvl="1" indent="-109538">
              <a:spcBef>
                <a:spcPts val="100"/>
              </a:spcBef>
              <a:buFont typeface="Arial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UV/visible grating spectrometer to measure key elements in tropospheric ozone and aerosol pollution</a:t>
            </a:r>
          </a:p>
          <a:p>
            <a:pPr marL="228600" lvl="1" indent="-109538">
              <a:spcBef>
                <a:spcPts val="100"/>
              </a:spcBef>
              <a:buFont typeface="Arial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Exploits extensive measurement heritage from LEO missions</a:t>
            </a:r>
          </a:p>
          <a:p>
            <a:pPr marL="228600" lvl="1" indent="-109538">
              <a:spcBef>
                <a:spcPts val="100"/>
              </a:spcBef>
              <a:buFont typeface="Arial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Distinguishes boundary layer from free tropospheric &amp; stratospheric ozone</a:t>
            </a:r>
          </a:p>
          <a:p>
            <a:pPr marL="119063" indent="-119063">
              <a:spcBef>
                <a:spcPts val="7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Aligned with Earth Science Decadal Survey recommendations</a:t>
            </a:r>
          </a:p>
          <a:p>
            <a:pPr marL="228600" lvl="1" indent="-109538">
              <a:spcBef>
                <a:spcPts val="100"/>
              </a:spcBef>
              <a:buFont typeface="Arial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Makes most of the GEO-CAPE atmosphere measurements </a:t>
            </a:r>
          </a:p>
          <a:p>
            <a:pPr marL="228600" lvl="1" indent="-109538">
              <a:spcBef>
                <a:spcPts val="100"/>
              </a:spcBef>
              <a:buFont typeface="Arial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Responds to the phased implementation recommendation of GEO-CAPE mission design team</a:t>
            </a:r>
          </a:p>
          <a:p>
            <a:pPr marL="119062" lvl="1" indent="0">
              <a:spcBef>
                <a:spcPts val="100"/>
              </a:spcBef>
              <a:buNone/>
            </a:pPr>
            <a:endParaRPr lang="en-US" sz="12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marL="0" lvl="1" indent="0">
              <a:spcBef>
                <a:spcPts val="100"/>
              </a:spcBef>
              <a:buNone/>
            </a:pPr>
            <a:r>
              <a:rPr lang="en-US" sz="1400" b="1" i="1" dirty="0">
                <a:solidFill>
                  <a:srgbClr val="1F497D"/>
                </a:solidFill>
                <a:latin typeface="Arial"/>
                <a:cs typeface="Arial"/>
              </a:rPr>
              <a:t>The North American geostationary component of an international constellation for air quality monitoring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1982" y="6599209"/>
            <a:ext cx="5261929" cy="254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30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-131802"/>
            <a:ext cx="5972807" cy="912746"/>
          </a:xfrm>
        </p:spPr>
        <p:txBody>
          <a:bodyPr/>
          <a:lstStyle/>
          <a:p>
            <a:r>
              <a:rPr lang="en-US" sz="3600" dirty="0" smtClean="0"/>
              <a:t>Geostationary constellation coverage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09538" y="1139138"/>
            <a:ext cx="8687329" cy="4882008"/>
            <a:chOff x="109538" y="659858"/>
            <a:chExt cx="8687329" cy="4882008"/>
          </a:xfrm>
        </p:grpSpPr>
        <p:grpSp>
          <p:nvGrpSpPr>
            <p:cNvPr id="19" name="Group 18"/>
            <p:cNvGrpSpPr/>
            <p:nvPr/>
          </p:nvGrpSpPr>
          <p:grpSpPr>
            <a:xfrm>
              <a:off x="109538" y="659858"/>
              <a:ext cx="8687329" cy="4882008"/>
              <a:chOff x="109538" y="905400"/>
              <a:chExt cx="8966200" cy="5038725"/>
            </a:xfrm>
          </p:grpSpPr>
          <p:grpSp>
            <p:nvGrpSpPr>
              <p:cNvPr id="21" name="Group 13"/>
              <p:cNvGrpSpPr>
                <a:grpSpLocks/>
              </p:cNvGrpSpPr>
              <p:nvPr/>
            </p:nvGrpSpPr>
            <p:grpSpPr bwMode="auto">
              <a:xfrm>
                <a:off x="109538" y="905400"/>
                <a:ext cx="8966200" cy="5038725"/>
                <a:chOff x="655447" y="762000"/>
                <a:chExt cx="7822305" cy="4332142"/>
              </a:xfrm>
            </p:grpSpPr>
            <p:pic>
              <p:nvPicPr>
                <p:cNvPr id="25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75" t="9802" r="7201" b="4393"/>
                <a:stretch>
                  <a:fillRect/>
                </a:stretch>
              </p:blipFill>
              <p:spPr bwMode="auto">
                <a:xfrm>
                  <a:off x="655447" y="762000"/>
                  <a:ext cx="7822305" cy="4332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" name="직사각형 10"/>
                <p:cNvSpPr/>
                <p:nvPr/>
              </p:nvSpPr>
              <p:spPr>
                <a:xfrm>
                  <a:off x="2003021" y="987206"/>
                  <a:ext cx="1733981" cy="1479535"/>
                </a:xfrm>
                <a:prstGeom prst="rect">
                  <a:avLst/>
                </a:prstGeom>
                <a:solidFill>
                  <a:srgbClr val="C6D9F1">
                    <a:alpha val="50196"/>
                  </a:srgb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맑은 고딕"/>
                    <a:ea typeface="맑은 고딕"/>
                    <a:cs typeface="+mn-cs"/>
                  </a:endParaRPr>
                </a:p>
              </p:txBody>
            </p:sp>
            <p:sp>
              <p:nvSpPr>
                <p:cNvPr id="27" name="직사각형 11"/>
                <p:cNvSpPr/>
                <p:nvPr/>
              </p:nvSpPr>
              <p:spPr>
                <a:xfrm>
                  <a:off x="4356084" y="887569"/>
                  <a:ext cx="1512386" cy="1295275"/>
                </a:xfrm>
                <a:prstGeom prst="rect">
                  <a:avLst/>
                </a:prstGeom>
                <a:solidFill>
                  <a:srgbClr val="C6D9F1">
                    <a:alpha val="50196"/>
                  </a:srgb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endParaRPr>
                </a:p>
              </p:txBody>
            </p:sp>
            <p:sp>
              <p:nvSpPr>
                <p:cNvPr id="28" name="직사각형 5"/>
                <p:cNvSpPr/>
                <p:nvPr/>
              </p:nvSpPr>
              <p:spPr>
                <a:xfrm>
                  <a:off x="6156544" y="987206"/>
                  <a:ext cx="1440368" cy="2160611"/>
                </a:xfrm>
                <a:prstGeom prst="rect">
                  <a:avLst/>
                </a:prstGeom>
                <a:solidFill>
                  <a:srgbClr val="C6D9F1">
                    <a:alpha val="50196"/>
                  </a:srgb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endParaRPr>
                </a:p>
              </p:txBody>
            </p:sp>
          </p:grpSp>
          <p:sp>
            <p:nvSpPr>
              <p:cNvPr id="24" name="Rectangle 23"/>
              <p:cNvSpPr/>
              <p:nvPr/>
            </p:nvSpPr>
            <p:spPr>
              <a:xfrm>
                <a:off x="1979756" y="2454781"/>
                <a:ext cx="1354461" cy="381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Verdana"/>
                    <a:ea typeface="맑은 고딕"/>
                    <a:cs typeface="Verdana"/>
                  </a:rPr>
                  <a:t>TEMPO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cs typeface="Verdana"/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3671855" y="5192640"/>
              <a:ext cx="1969843" cy="349226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51266" y="5619027"/>
            <a:ext cx="87291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Policy-relevant science and environmental services enabled by common observations</a:t>
            </a:r>
          </a:p>
          <a:p>
            <a:pPr marL="169863" indent="-169863">
              <a:buFont typeface="Arial"/>
              <a:buChar char="•"/>
              <a:defRPr/>
            </a:pPr>
            <a:r>
              <a:rPr lang="en-US" sz="1400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Improved emissions, at common confidence levels, over industrialized Northern Hemisphere</a:t>
            </a:r>
          </a:p>
          <a:p>
            <a:pPr marL="169863" indent="-169863">
              <a:buFont typeface="Arial"/>
              <a:buChar char="•"/>
              <a:defRPr/>
            </a:pPr>
            <a:r>
              <a:rPr lang="en-US" sz="1400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Improved air quality forecasts and assimilation systems</a:t>
            </a:r>
          </a:p>
          <a:p>
            <a:pPr marL="169863" indent="-169863">
              <a:buFont typeface="Arial"/>
              <a:buChar char="•"/>
              <a:defRPr/>
            </a:pPr>
            <a:r>
              <a:rPr lang="en-US" sz="1400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Improved assessment, </a:t>
            </a:r>
            <a:r>
              <a:rPr lang="en-US" sz="1400" i="1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e.g</a:t>
            </a:r>
            <a:r>
              <a:rPr lang="en-US" sz="1400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., observations to support </a:t>
            </a:r>
            <a:r>
              <a:rPr lang="en-US" sz="1400" dirty="0" smtClean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the United </a:t>
            </a:r>
            <a:r>
              <a:rPr lang="en-US" sz="1400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Nations Convention on Long Range Transboundary Air Pollution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123228" y="4757777"/>
            <a:ext cx="24066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맑은 고딕"/>
                <a:cs typeface="Verdana"/>
              </a:rPr>
              <a:t>Courtesy Jhoon</a:t>
            </a:r>
            <a:r>
              <a:rPr kumimoji="0" lang="en-US" altLang="ko-KR" sz="1400" b="1" i="1" u="none" strike="noStrike" kern="0" cap="none" spc="0" normalizeH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맑은 고딕"/>
                <a:cs typeface="Verdana"/>
              </a:rPr>
              <a:t> Kim,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baseline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맑은 고딕"/>
                <a:cs typeface="Verdana"/>
              </a:rPr>
              <a:t>Andreas</a:t>
            </a:r>
            <a:r>
              <a:rPr lang="en-US" sz="1400" b="1" i="1" kern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맑은 고딕"/>
                <a:cs typeface="Verdana"/>
              </a:rPr>
              <a:t> Richter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371468" y="3424409"/>
            <a:ext cx="1312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i="1" kern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맑은 고딕"/>
                <a:cs typeface="Verdana"/>
              </a:rPr>
              <a:t>G</a:t>
            </a:r>
            <a:r>
              <a:rPr kumimoji="0" lang="en-US" altLang="ko-KR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맑은 고딕"/>
                <a:cs typeface="Verdana"/>
              </a:rPr>
              <a:t>EMS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271627" y="2318699"/>
            <a:ext cx="15627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i="1" kern="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맑은 고딕"/>
                <a:cs typeface="Verdana"/>
              </a:rPr>
              <a:t>S</a:t>
            </a:r>
            <a:r>
              <a:rPr kumimoji="0" lang="en-US" altLang="ko-KR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맑은 고딕"/>
                <a:cs typeface="Verdana"/>
              </a:rPr>
              <a:t>entinel-4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05246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38814" y="20643"/>
            <a:ext cx="5972807" cy="961490"/>
          </a:xfrm>
        </p:spPr>
        <p:txBody>
          <a:bodyPr/>
          <a:lstStyle/>
          <a:p>
            <a:r>
              <a:rPr lang="en-US" b="1" dirty="0" smtClean="0">
                <a:solidFill>
                  <a:srgbClr val="F2F2F2"/>
                </a:solidFill>
              </a:rPr>
              <a:t>TEMPO footprint</a:t>
            </a:r>
            <a:r>
              <a:rPr lang="en-US" b="1" dirty="0">
                <a:solidFill>
                  <a:srgbClr val="F2F2F2"/>
                </a:solidFill>
              </a:rPr>
              <a:t>, </a:t>
            </a:r>
            <a:r>
              <a:rPr lang="en-US" b="1" dirty="0" smtClean="0">
                <a:solidFill>
                  <a:srgbClr val="F2F2F2"/>
                </a:solidFill>
              </a:rPr>
              <a:t>ground sample distance </a:t>
            </a:r>
            <a:r>
              <a:rPr lang="en-US" b="1" dirty="0">
                <a:solidFill>
                  <a:srgbClr val="F2F2F2"/>
                </a:solidFill>
              </a:rPr>
              <a:t>and </a:t>
            </a:r>
            <a:r>
              <a:rPr lang="en-US" b="1" dirty="0" smtClean="0">
                <a:solidFill>
                  <a:srgbClr val="F2F2F2"/>
                </a:solidFill>
              </a:rPr>
              <a:t>field </a:t>
            </a:r>
            <a:r>
              <a:rPr lang="en-US" b="1" dirty="0">
                <a:solidFill>
                  <a:srgbClr val="F2F2F2"/>
                </a:solidFill>
              </a:rPr>
              <a:t>of </a:t>
            </a:r>
            <a:r>
              <a:rPr lang="en-US" b="1" dirty="0" smtClean="0">
                <a:solidFill>
                  <a:srgbClr val="F2F2F2"/>
                </a:solidFill>
              </a:rPr>
              <a:t>regard</a:t>
            </a:r>
            <a:endParaRPr lang="en-US" dirty="0">
              <a:solidFill>
                <a:srgbClr val="F2F2F2"/>
              </a:solidFill>
            </a:endParaRPr>
          </a:p>
        </p:txBody>
      </p:sp>
      <p:pic>
        <p:nvPicPr>
          <p:cNvPr id="3" name="Picture 2" descr="A12108_0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6"/>
          <a:stretch/>
        </p:blipFill>
        <p:spPr>
          <a:xfrm>
            <a:off x="0" y="1020400"/>
            <a:ext cx="9144000" cy="45589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631239"/>
            <a:ext cx="9144000" cy="713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Each 2 km × 4.5 km pixel is a 2K element spectrum from 290-690 nm</a:t>
            </a:r>
          </a:p>
          <a:p>
            <a:pPr lvl="0"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GEO platform selected by NASA for viewing Greater North America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45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20648"/>
            <a:ext cx="5972807" cy="951179"/>
          </a:xfrm>
        </p:spPr>
        <p:txBody>
          <a:bodyPr/>
          <a:lstStyle/>
          <a:p>
            <a:r>
              <a:rPr lang="en-US" dirty="0" smtClean="0"/>
              <a:t>Typical TEMPO-range spectra (from ESA GOME-1)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GOME-albedos-with dese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9768" r="11300" b="5220"/>
          <a:stretch/>
        </p:blipFill>
        <p:spPr>
          <a:xfrm>
            <a:off x="769875" y="1130300"/>
            <a:ext cx="7607520" cy="574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5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science questions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307922"/>
            <a:ext cx="9144000" cy="48936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What 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are the temporal and spatial variations of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emissions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of gases and aerosols important for air quality and climate?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 physical, chemical, and dynamical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processes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determine tropospheric composition and air quality over scales ranging from urban to continental, diurnally to seasonally?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does air pollution drive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climate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forcing and how does climate change affect air quality on a continental scale?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can observations from space improve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air quality forecasts and assessments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for societal benefit?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does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intercontinental transport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affect air quality?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episodic events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, such as wild fires, dust outbreaks, and volcanic eruptions, affect atmospheric composition and air quality</a:t>
            </a:r>
            <a:r>
              <a:rPr lang="en-US" sz="24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?</a:t>
            </a:r>
            <a:endParaRPr lang="en-US" sz="2400" dirty="0">
              <a:solidFill>
                <a:srgbClr val="00009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13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TEMPO Science Traceability Matrix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 descr="Page2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 t="12222" r="9178" b="11975"/>
          <a:stretch/>
        </p:blipFill>
        <p:spPr>
          <a:xfrm>
            <a:off x="616180" y="1128186"/>
            <a:ext cx="8185457" cy="571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5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baseline products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5/21/13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 descr="Pages from TEMPO_NSPIRES_12-EVI1 12-0007_Fina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0" t="11164" r="9646" b="48051"/>
          <a:stretch/>
        </p:blipFill>
        <p:spPr>
          <a:xfrm>
            <a:off x="2362317" y="1080520"/>
            <a:ext cx="4444899" cy="57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5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8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8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</TotalTime>
  <Words>1955</Words>
  <Application>Microsoft Macintosh PowerPoint</Application>
  <PresentationFormat>On-screen Show (4:3)</PresentationFormat>
  <Paragraphs>330</Paragraphs>
  <Slides>25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Office Theme</vt:lpstr>
      <vt:lpstr>4_Office Theme</vt:lpstr>
      <vt:lpstr>Custom Design</vt:lpstr>
      <vt:lpstr>1_Default Design</vt:lpstr>
      <vt:lpstr>2_Office Theme</vt:lpstr>
      <vt:lpstr>PowerPoint Presentation</vt:lpstr>
      <vt:lpstr>TEMPO Science Team</vt:lpstr>
      <vt:lpstr>Hourly atmospheric pollution from geostationary Earth orbit </vt:lpstr>
      <vt:lpstr>Geostationary constellation coverage</vt:lpstr>
      <vt:lpstr>TEMPO footprint, ground sample distance and field of regard</vt:lpstr>
      <vt:lpstr>Typical TEMPO-range spectra (from ESA GOME-1)</vt:lpstr>
      <vt:lpstr>TEMPO science questions</vt:lpstr>
      <vt:lpstr>TEMPO Science Traceability Matrix</vt:lpstr>
      <vt:lpstr>TEMPO baseline products</vt:lpstr>
      <vt:lpstr>PowerPoint Presentation</vt:lpstr>
      <vt:lpstr>TEMPO instrument concept</vt:lpstr>
      <vt:lpstr>TEMPO mission concept</vt:lpstr>
      <vt:lpstr>GOME, SCIA, OMI examples</vt:lpstr>
      <vt:lpstr>NO2 over Los Angeles</vt:lpstr>
      <vt:lpstr>Washington, DC coverage</vt:lpstr>
      <vt:lpstr>Mexico City coverage</vt:lpstr>
      <vt:lpstr>TEMPO Sensor Operations</vt:lpstr>
      <vt:lpstr>The End!</vt:lpstr>
      <vt:lpstr>TEMPO launch algorithms</vt:lpstr>
      <vt:lpstr>Current TEMPO schedule</vt:lpstr>
      <vt:lpstr>TEMPO Phase A &amp; B Schedule</vt:lpstr>
      <vt:lpstr>TEMPO major project milestones</vt:lpstr>
      <vt:lpstr>TEMPO Organization</vt:lpstr>
      <vt:lpstr>Sun-synchronous nadir heritage</vt:lpstr>
      <vt:lpstr>LEO measurement capability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NASA ODIN</dc:creator>
  <cp:lastModifiedBy>Kelly Chance</cp:lastModifiedBy>
  <cp:revision>87</cp:revision>
  <cp:lastPrinted>2013-04-07T17:37:49Z</cp:lastPrinted>
  <dcterms:created xsi:type="dcterms:W3CDTF">2013-01-29T19:06:19Z</dcterms:created>
  <dcterms:modified xsi:type="dcterms:W3CDTF">2013-05-17T19:25:43Z</dcterms:modified>
</cp:coreProperties>
</file>