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402" r:id="rId2"/>
    <p:sldId id="399" r:id="rId3"/>
    <p:sldId id="256" r:id="rId4"/>
    <p:sldId id="258" r:id="rId5"/>
    <p:sldId id="393" r:id="rId6"/>
    <p:sldId id="279" r:id="rId7"/>
    <p:sldId id="277" r:id="rId8"/>
    <p:sldId id="398" r:id="rId9"/>
    <p:sldId id="397" r:id="rId10"/>
    <p:sldId id="364" r:id="rId11"/>
    <p:sldId id="365" r:id="rId12"/>
    <p:sldId id="381" r:id="rId13"/>
    <p:sldId id="283" r:id="rId14"/>
    <p:sldId id="282" r:id="rId15"/>
    <p:sldId id="284" r:id="rId16"/>
    <p:sldId id="285" r:id="rId17"/>
    <p:sldId id="313" r:id="rId18"/>
    <p:sldId id="388" r:id="rId19"/>
    <p:sldId id="287" r:id="rId20"/>
    <p:sldId id="288" r:id="rId21"/>
    <p:sldId id="396" r:id="rId22"/>
    <p:sldId id="261" r:id="rId23"/>
    <p:sldId id="272" r:id="rId24"/>
    <p:sldId id="372" r:id="rId25"/>
    <p:sldId id="275" r:id="rId26"/>
    <p:sldId id="390" r:id="rId27"/>
    <p:sldId id="369" r:id="rId28"/>
    <p:sldId id="373" r:id="rId29"/>
    <p:sldId id="374" r:id="rId30"/>
    <p:sldId id="375" r:id="rId31"/>
    <p:sldId id="376" r:id="rId32"/>
    <p:sldId id="338" r:id="rId33"/>
    <p:sldId id="387" r:id="rId34"/>
    <p:sldId id="379" r:id="rId35"/>
    <p:sldId id="380" r:id="rId36"/>
    <p:sldId id="391" r:id="rId37"/>
    <p:sldId id="336" r:id="rId38"/>
    <p:sldId id="404" r:id="rId39"/>
    <p:sldId id="405" r:id="rId40"/>
    <p:sldId id="401" r:id="rId41"/>
    <p:sldId id="403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54"/>
    <p:restoredTop sz="94404"/>
  </p:normalViewPr>
  <p:slideViewPr>
    <p:cSldViewPr snapToGrid="0" snapToObjects="1">
      <p:cViewPr varScale="1">
        <p:scale>
          <a:sx n="98" d="100"/>
          <a:sy n="98" d="100"/>
        </p:scale>
        <p:origin x="-19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0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272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21625-7FD6-FA4B-8683-907FC4C164AF}" type="datetimeFigureOut">
              <a:rPr lang="en-US" smtClean="0"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558FA-D681-D64B-8B43-38D6B8A4A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4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96B48-73BB-3246-A04E-118D9660E683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44EE0-70E0-074C-9637-1A06A9AD5D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54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B812E-0477-ED4D-BD2B-CA7CF5A9841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44EE0-70E0-074C-9637-1A06A9AD5D5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81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814894-6DCE-074F-B153-107A40167896}" type="slidenum">
              <a:rPr lang="en-US">
                <a:latin typeface="Times" pitchFamily="4" charset="0"/>
              </a:rPr>
              <a:pPr/>
              <a:t>21</a:t>
            </a:fld>
            <a:endParaRPr lang="en-US">
              <a:latin typeface="Times" pitchFamily="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EC86D7-9877-5546-A004-7E1E9BF5DD7E}" type="slidenum">
              <a:rPr lang="en-US">
                <a:latin typeface="Times" pitchFamily="4" charset="0"/>
              </a:rPr>
              <a:pPr/>
              <a:t>22</a:t>
            </a:fld>
            <a:endParaRPr lang="en-US">
              <a:latin typeface="Times" pitchFamily="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507E2C-BF09-A04B-B0A4-83EE6E560D15}" type="slidenum">
              <a:rPr lang="en-US">
                <a:latin typeface="Times" pitchFamily="4" charset="0"/>
              </a:rPr>
              <a:pPr/>
              <a:t>23</a:t>
            </a:fld>
            <a:endParaRPr lang="en-US">
              <a:latin typeface="Times" pitchFamily="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FDF359-A855-F148-A2EC-A302EC0AC413}" type="slidenum">
              <a:rPr lang="en-US">
                <a:latin typeface="Times" pitchFamily="4" charset="0"/>
              </a:rPr>
              <a:pPr/>
              <a:t>25</a:t>
            </a:fld>
            <a:endParaRPr lang="en-US">
              <a:latin typeface="Times" pitchFamily="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7AC753-2096-584C-84E2-7BB0D0FD2505}" type="slidenum"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/>
              <a:t>32</a:t>
            </a:fld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03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AA8C7200-464A-446E-B2FB-EAFBFFE988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</p:spPr>
      </p:sp>
      <p:sp>
        <p:nvSpPr>
          <p:cNvPr id="6147" name="Rectangl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13B7B678-7798-4A2F-931C-C7367689AD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C44EE0-70E0-074C-9637-1A06A9AD5D5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42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FBD0-2DFB-2F44-83D3-50FEEA827BD8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15C88-B9ED-604F-80E7-613AF7243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FBD0-2DFB-2F44-83D3-50FEEA827BD8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15C88-B9ED-604F-80E7-613AF7243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FBD0-2DFB-2F44-83D3-50FEEA827BD8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15C88-B9ED-604F-80E7-613AF7243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4C9A6C9C-7D20-43AC-8F0D-E03689BC2E6F}"/>
              </a:ext>
            </a:extLst>
          </p:cNvPr>
          <p:cNvSpPr/>
          <p:nvPr/>
        </p:nvSpPr>
        <p:spPr>
          <a:xfrm>
            <a:off x="0" y="0"/>
            <a:ext cx="9144000" cy="1457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835283C2-2467-4F40-88B5-57595385F561}"/>
              </a:ext>
            </a:extLst>
          </p:cNvPr>
          <p:cNvSpPr/>
          <p:nvPr/>
        </p:nvSpPr>
        <p:spPr>
          <a:xfrm>
            <a:off x="0" y="4292600"/>
            <a:ext cx="9144000" cy="728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353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FBD0-2DFB-2F44-83D3-50FEEA827BD8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15C88-B9ED-604F-80E7-613AF7243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FBD0-2DFB-2F44-83D3-50FEEA827BD8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15C88-B9ED-604F-80E7-613AF7243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FBD0-2DFB-2F44-83D3-50FEEA827BD8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15C88-B9ED-604F-80E7-613AF7243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FBD0-2DFB-2F44-83D3-50FEEA827BD8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15C88-B9ED-604F-80E7-613AF7243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FBD0-2DFB-2F44-83D3-50FEEA827BD8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15C88-B9ED-604F-80E7-613AF7243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FBD0-2DFB-2F44-83D3-50FEEA827BD8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15C88-B9ED-604F-80E7-613AF7243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FBD0-2DFB-2F44-83D3-50FEEA827BD8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15C88-B9ED-604F-80E7-613AF7243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1FBD0-2DFB-2F44-83D3-50FEEA827BD8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15C88-B9ED-604F-80E7-613AF7243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1FBD0-2DFB-2F44-83D3-50FEEA827BD8}" type="datetimeFigureOut">
              <a:rPr lang="en-US" smtClean="0"/>
              <a:pPr/>
              <a:t>10/26/2018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15C88-B9ED-604F-80E7-613AF7243F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jmoran/powerpoint/lo_memorial_china/Spektr-R/RadioAstron%20(Spektr-R)%200049-0105.video.mp4" TargetMode="External"/><Relationship Id="rId1" Type="http://schemas.microsoft.com/office/2007/relationships/media" Target="file:////Users/jmoran/powerpoint/lo_memorial_china/Spektr-R/RadioAstron%20(Spektr-R)%200049-0105.video.mp4" TargetMode="Externa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228600"/>
            <a:ext cx="7772400" cy="3829051"/>
          </a:xfrm>
        </p:spPr>
        <p:txBody>
          <a:bodyPr>
            <a:normAutofit/>
          </a:bodyPr>
          <a:lstStyle/>
          <a:p>
            <a:r>
              <a:rPr lang="en-US" dirty="0" smtClean="0"/>
              <a:t>The Impact of Masers in Modern Astrophysics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5825" y="2914652"/>
            <a:ext cx="7372350" cy="49577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by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James Moran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Harvard-Smithsonian Center for Astrophysics</a:t>
            </a:r>
          </a:p>
          <a:p>
            <a:endParaRPr lang="en-US" sz="2800" dirty="0" smtClean="0">
              <a:solidFill>
                <a:srgbClr val="3366FF"/>
              </a:solidFill>
            </a:endParaRPr>
          </a:p>
          <a:p>
            <a:r>
              <a:rPr lang="en-US" sz="2800" dirty="0" smtClean="0">
                <a:solidFill>
                  <a:srgbClr val="3366FF"/>
                </a:solidFill>
              </a:rPr>
              <a:t>Lo Memorial Lecture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Xinjiang Astronomical Observatory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September 19, 2018</a:t>
            </a:r>
          </a:p>
        </p:txBody>
      </p:sp>
    </p:spTree>
    <p:extLst>
      <p:ext uri="{BB962C8B-B14F-4D97-AF65-F5344CB8AC3E}">
        <p14:creationId xmlns:p14="http://schemas.microsoft.com/office/powerpoint/2010/main" val="102246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792163"/>
          </a:xfrm>
        </p:spPr>
        <p:txBody>
          <a:bodyPr/>
          <a:lstStyle/>
          <a:p>
            <a:r>
              <a:rPr lang="en-US" sz="3600">
                <a:solidFill>
                  <a:srgbClr val="FF0000"/>
                </a:solidFill>
              </a:rPr>
              <a:t>I Should Have Followed Up on That . . .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19200" y="930275"/>
            <a:ext cx="6007100" cy="1660525"/>
            <a:chOff x="768" y="481"/>
            <a:chExt cx="3784" cy="1046"/>
          </a:xfrm>
        </p:grpSpPr>
        <p:sp>
          <p:nvSpPr>
            <p:cNvPr id="125956" name="Text Box 4"/>
            <p:cNvSpPr txBox="1">
              <a:spLocks noChangeArrowheads="1"/>
            </p:cNvSpPr>
            <p:nvPr/>
          </p:nvSpPr>
          <p:spPr bwMode="auto">
            <a:xfrm>
              <a:off x="768" y="481"/>
              <a:ext cx="3784" cy="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 algn="ctr" eaLnBrk="1" hangingPunct="1">
                <a:lnSpc>
                  <a:spcPct val="130000"/>
                </a:lnSpc>
              </a:pPr>
              <a:r>
                <a:rPr lang="en-US">
                  <a:effectLst/>
                  <a:latin typeface="Arial" charset="0"/>
                </a:rPr>
                <a:t>PHYSICAL PROCESSES IN GASEOUS NEBULAE</a:t>
              </a:r>
            </a:p>
            <a:p>
              <a:pPr marL="342900" indent="-342900" algn="ctr" eaLnBrk="1" hangingPunct="1">
                <a:lnSpc>
                  <a:spcPct val="130000"/>
                </a:lnSpc>
                <a:buFontTx/>
                <a:buAutoNum type="arabicPeriod"/>
              </a:pPr>
              <a:r>
                <a:rPr lang="en-US">
                  <a:effectLst/>
                  <a:latin typeface="Arial" charset="0"/>
                </a:rPr>
                <a:t>ABSORPTION AND EMISSION OF RADIATION</a:t>
              </a:r>
            </a:p>
            <a:p>
              <a:pPr marL="342900" indent="-342900" algn="ctr" eaLnBrk="1" hangingPunct="1">
                <a:lnSpc>
                  <a:spcPct val="130000"/>
                </a:lnSpc>
              </a:pPr>
              <a:r>
                <a:rPr lang="en-US">
                  <a:effectLst/>
                  <a:latin typeface="Arial" charset="0"/>
                </a:rPr>
                <a:t>DONALD H. MENZEL</a:t>
              </a:r>
            </a:p>
          </p:txBody>
        </p:sp>
        <p:sp>
          <p:nvSpPr>
            <p:cNvPr id="125957" name="Text Box 5"/>
            <p:cNvSpPr txBox="1">
              <a:spLocks noChangeArrowheads="1"/>
            </p:cNvSpPr>
            <p:nvPr/>
          </p:nvSpPr>
          <p:spPr bwMode="auto">
            <a:xfrm>
              <a:off x="1968" y="1296"/>
              <a:ext cx="13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i="1">
                  <a:effectLst/>
                  <a:latin typeface="Arial" charset="0"/>
                </a:rPr>
                <a:t>Ap.J.</a:t>
              </a:r>
              <a:r>
                <a:rPr lang="en-US" sz="1800">
                  <a:effectLst/>
                  <a:latin typeface="Arial" charset="0"/>
                </a:rPr>
                <a:t> 1937, 85, 330</a:t>
              </a:r>
            </a:p>
          </p:txBody>
        </p:sp>
      </p:grp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609600" y="2819400"/>
            <a:ext cx="77724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>
                <a:effectLst/>
                <a:latin typeface="Arial" charset="0"/>
              </a:rPr>
              <a:t>The total radiation, absorbed in the transition </a:t>
            </a:r>
            <a:r>
              <a:rPr lang="en-US" sz="1800" i="1" dirty="0">
                <a:effectLst/>
                <a:latin typeface="Arial" charset="0"/>
              </a:rPr>
              <a:t>n’– n</a:t>
            </a:r>
            <a:r>
              <a:rPr lang="en-US" sz="1800" dirty="0">
                <a:effectLst/>
                <a:latin typeface="Arial" charset="0"/>
              </a:rPr>
              <a:t>, including the effect of the “stimulated emissions,” which must be counted as negative absorptions, is easily found to be . . . </a:t>
            </a:r>
            <a:r>
              <a:rPr lang="en-US" sz="1800" dirty="0" smtClean="0">
                <a:effectLst/>
                <a:latin typeface="Arial" charset="0"/>
              </a:rPr>
              <a:t>.</a:t>
            </a:r>
          </a:p>
          <a:p>
            <a:pPr eaLnBrk="1" hangingPunct="1"/>
            <a:endParaRPr lang="en-US" sz="1800" dirty="0">
              <a:effectLst/>
              <a:latin typeface="Arial" charset="0"/>
            </a:endParaRPr>
          </a:p>
          <a:p>
            <a:pPr eaLnBrk="1" hangingPunct="1"/>
            <a:r>
              <a:rPr lang="en-US" sz="1800" dirty="0" smtClean="0">
                <a:solidFill>
                  <a:srgbClr val="FF0000"/>
                </a:solidFill>
                <a:effectLst/>
                <a:latin typeface="Arial" charset="0"/>
              </a:rPr>
              <a:t>                        </a:t>
            </a:r>
            <a:r>
              <a:rPr lang="mr-IN" sz="1800" dirty="0" smtClean="0">
                <a:solidFill>
                  <a:srgbClr val="FF0000"/>
                </a:solidFill>
                <a:effectLst/>
                <a:latin typeface="Arial" charset="0"/>
              </a:rPr>
              <a:t>…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Arial" charset="0"/>
              </a:rPr>
              <a:t>.. complicated equation </a:t>
            </a:r>
            <a:r>
              <a:rPr lang="mr-IN" sz="1800" dirty="0" smtClean="0">
                <a:solidFill>
                  <a:srgbClr val="FF0000"/>
                </a:solidFill>
                <a:effectLst/>
                <a:latin typeface="Arial" charset="0"/>
              </a:rPr>
              <a:t>…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Arial" charset="0"/>
              </a:rPr>
              <a:t>..</a:t>
            </a:r>
          </a:p>
          <a:p>
            <a:pPr eaLnBrk="1" hangingPunct="1"/>
            <a:endParaRPr lang="en-US" sz="1800" dirty="0">
              <a:solidFill>
                <a:srgbClr val="FF0000"/>
              </a:solidFill>
              <a:effectLst/>
              <a:latin typeface="Arial" charset="0"/>
            </a:endParaRPr>
          </a:p>
          <a:p>
            <a:pPr eaLnBrk="1" hangingPunct="1"/>
            <a:r>
              <a:rPr lang="en-US" sz="1800" dirty="0">
                <a:effectLst/>
                <a:latin typeface="Arial" charset="0"/>
              </a:rPr>
              <a:t>     Outside of thermodynamic equilibrium, the condition may conceivably arise when the value of the integral [above] turns out to be negative.  The physical significance of such a result is that energy is emitted rather than absorbed.  This energy must be distinguished, however, from that arising in random emissions.  The process </a:t>
            </a: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merely</a:t>
            </a:r>
            <a:r>
              <a:rPr lang="en-US" sz="1800" dirty="0" smtClean="0">
                <a:effectLst/>
                <a:latin typeface="Arial" charset="0"/>
              </a:rPr>
              <a:t> </a:t>
            </a:r>
            <a:r>
              <a:rPr lang="en-US" sz="1800" dirty="0">
                <a:effectLst/>
                <a:latin typeface="Arial" charset="0"/>
              </a:rPr>
              <a:t>puts energy back into the original beam, as if the atmosphere had a negative opacity.  This extreme will probably never occur in practice.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aver_mysterium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00549"/>
            <a:ext cx="5799138" cy="7505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How Does an Interferometer Work ?</a:t>
            </a:r>
            <a:endParaRPr lang="en-US" sz="3600" dirty="0"/>
          </a:p>
        </p:txBody>
      </p:sp>
      <p:pic>
        <p:nvPicPr>
          <p:cNvPr id="3" name="Picture 2" descr="simple_interferometer_1.pdf"/>
          <p:cNvPicPr>
            <a:picLocks noChangeAspect="1"/>
          </p:cNvPicPr>
          <p:nvPr/>
        </p:nvPicPr>
        <p:blipFill>
          <a:blip r:embed="rId3"/>
          <a:srcRect l="13026" t="46422" r="9474" b="10923"/>
          <a:stretch>
            <a:fillRect/>
          </a:stretch>
        </p:blipFill>
        <p:spPr>
          <a:xfrm>
            <a:off x="4745139" y="1967829"/>
            <a:ext cx="4085261" cy="2925247"/>
          </a:xfrm>
          <a:prstGeom prst="rect">
            <a:avLst/>
          </a:prstGeom>
        </p:spPr>
      </p:pic>
      <p:pic>
        <p:nvPicPr>
          <p:cNvPr id="4" name="Picture 3" descr="simple_interferometer_2.pdf"/>
          <p:cNvPicPr>
            <a:picLocks noChangeAspect="1"/>
          </p:cNvPicPr>
          <p:nvPr/>
        </p:nvPicPr>
        <p:blipFill>
          <a:blip r:embed="rId4"/>
          <a:srcRect l="33049" t="32727" r="8262" b="26364"/>
          <a:stretch>
            <a:fillRect/>
          </a:stretch>
        </p:blipFill>
        <p:spPr>
          <a:xfrm>
            <a:off x="372931" y="1795351"/>
            <a:ext cx="3855725" cy="34897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78237" y="3777308"/>
            <a:ext cx="280092" cy="17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Box 5"/>
          <p:cNvSpPr txBox="1"/>
          <p:nvPr/>
        </p:nvSpPr>
        <p:spPr>
          <a:xfrm>
            <a:off x="5072497" y="3074670"/>
            <a:ext cx="363716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point source                     extended source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120128" y="4907158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𝜆/D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16736" y="5608320"/>
            <a:ext cx="2377574" cy="529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40" dirty="0" smtClean="0">
                <a:solidFill>
                  <a:srgbClr val="FF0000"/>
                </a:solidFill>
              </a:rPr>
              <a:t>V(</a:t>
            </a:r>
            <a:r>
              <a:rPr lang="en-US" sz="2840" dirty="0" err="1" smtClean="0">
                <a:solidFill>
                  <a:srgbClr val="FF0000"/>
                </a:solidFill>
              </a:rPr>
              <a:t>u,v</a:t>
            </a:r>
            <a:r>
              <a:rPr lang="en-US" sz="2840" dirty="0" smtClean="0">
                <a:solidFill>
                  <a:srgbClr val="FF0000"/>
                </a:solidFill>
              </a:rPr>
              <a:t>)   ⇄  I(</a:t>
            </a:r>
            <a:r>
              <a:rPr lang="en-US" sz="2840" dirty="0" err="1" smtClean="0">
                <a:solidFill>
                  <a:srgbClr val="FF0000"/>
                </a:solidFill>
              </a:rPr>
              <a:t>x,y</a:t>
            </a:r>
            <a:r>
              <a:rPr lang="en-US" sz="2840" dirty="0" smtClean="0">
                <a:solidFill>
                  <a:srgbClr val="FF0000"/>
                </a:solidFill>
              </a:rPr>
              <a:t>)</a:t>
            </a:r>
            <a:endParaRPr lang="en-US" sz="284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5248" y="5467990"/>
            <a:ext cx="4026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FT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01" y="688521"/>
            <a:ext cx="2781913" cy="28502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3632706"/>
            <a:ext cx="4648200" cy="30165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1630" y="0"/>
            <a:ext cx="6719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First Resolution of a Maser “Spot” (1968)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4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7" y="1472537"/>
            <a:ext cx="8401087" cy="4144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5500" y="773787"/>
            <a:ext cx="430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VLBI Image of W3 Maser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40300" y="342900"/>
            <a:ext cx="4639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Palomar Sky Survey Image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of W3 HII Region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6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242" y="1051655"/>
            <a:ext cx="2679046" cy="2681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176" y="1027905"/>
            <a:ext cx="2674168" cy="26863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805" y="3932283"/>
            <a:ext cx="3325079" cy="26148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" y="0"/>
            <a:ext cx="99002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Proper Motions (left) and Magnetic Field Strength (right)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in W3 OH Maser (1986) with US VLBI Network (NUG)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" y="1231900"/>
            <a:ext cx="1659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Contours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Trace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UCUII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Region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W3(OH)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75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oemhof_image_w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33650" y="228600"/>
            <a:ext cx="4076700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1467" y="609600"/>
            <a:ext cx="8376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/>
              </a:rPr>
              <a:t>Motions of OH Masers in W3(OH): 1978-1986 </a:t>
            </a:r>
            <a:endParaRPr lang="en-US" sz="2800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667" y="6062133"/>
            <a:ext cx="6123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  <a:latin typeface="Times New Roman"/>
              </a:rPr>
              <a:t>Bloemhof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</a:rPr>
              <a:t>, Reid, and Moran, 1996, </a:t>
            </a:r>
            <a:r>
              <a:rPr lang="en-US" sz="2000" dirty="0" err="1" smtClean="0">
                <a:solidFill>
                  <a:srgbClr val="0000FF"/>
                </a:solidFill>
                <a:latin typeface="Times New Roman"/>
              </a:rPr>
              <a:t>Ap.J.(Lett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</a:rPr>
              <a:t>.) 467, L117</a:t>
            </a:r>
            <a:endParaRPr lang="en-US" sz="2000" dirty="0">
              <a:solidFill>
                <a:srgbClr val="0000FF"/>
              </a:solidFill>
              <a:latin typeface="Times New Roman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484070" y="4318000"/>
            <a:ext cx="463775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0800000" flipV="1">
            <a:off x="6207463" y="4411127"/>
            <a:ext cx="2658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 </a:t>
            </a:r>
            <a:r>
              <a:rPr lang="en-US" dirty="0" err="1" smtClean="0"/>
              <a:t>mas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60" y="1173299"/>
            <a:ext cx="4577185" cy="5449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6180" y="469232"/>
            <a:ext cx="2720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NGC4258 (M106)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02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Water Vapor Maser Discoveries in NGC4258</a:t>
            </a:r>
            <a:endParaRPr lang="en-US" sz="3600" dirty="0"/>
          </a:p>
        </p:txBody>
      </p:sp>
      <p:pic>
        <p:nvPicPr>
          <p:cNvPr id="4" name="Content Placeholder 3" descr="nakai_inoue_miyoshi.pdf"/>
          <p:cNvPicPr>
            <a:picLocks noGrp="1" noChangeAspect="1"/>
          </p:cNvPicPr>
          <p:nvPr>
            <p:ph idx="1"/>
          </p:nvPr>
        </p:nvPicPr>
        <p:blipFill>
          <a:blip r:embed="rId2"/>
          <a:srcRect l="2602" t="67103" r="1363" b="9068"/>
          <a:stretch>
            <a:fillRect/>
          </a:stretch>
        </p:blipFill>
        <p:spPr>
          <a:xfrm>
            <a:off x="457200" y="4041253"/>
            <a:ext cx="8739112" cy="2963173"/>
          </a:xfrm>
        </p:spPr>
      </p:pic>
      <p:pic>
        <p:nvPicPr>
          <p:cNvPr id="5" name="Picture 4" descr="claussen_heigelman_lo.pdf"/>
          <p:cNvPicPr>
            <a:picLocks noChangeAspect="1"/>
          </p:cNvPicPr>
          <p:nvPr/>
        </p:nvPicPr>
        <p:blipFill>
          <a:blip r:embed="rId3"/>
          <a:srcRect l="53287" t="6348" b="72544"/>
          <a:stretch>
            <a:fillRect/>
          </a:stretch>
        </p:blipFill>
        <p:spPr>
          <a:xfrm>
            <a:off x="3707005" y="2005101"/>
            <a:ext cx="2313880" cy="14289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44668" y="2073241"/>
            <a:ext cx="2542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Claussen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Heiligman</a:t>
            </a:r>
            <a:r>
              <a:rPr lang="en-US" dirty="0" smtClean="0">
                <a:solidFill>
                  <a:srgbClr val="FF0000"/>
                </a:solidFill>
              </a:rPr>
              <a:t> &amp; Lo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Nature 1982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95610" y="4310249"/>
            <a:ext cx="362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Nakai</a:t>
            </a:r>
            <a:r>
              <a:rPr lang="en-US" dirty="0" smtClean="0">
                <a:solidFill>
                  <a:srgbClr val="FF0000"/>
                </a:solidFill>
              </a:rPr>
              <a:t>, Inoue &amp; Miyoshi, Nature 1993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6271" y="3295542"/>
            <a:ext cx="265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lain" startAt="300"/>
            </a:pPr>
            <a:r>
              <a:rPr lang="en-US" sz="1200" dirty="0" smtClean="0"/>
              <a:t>            500             700</a:t>
            </a:r>
          </a:p>
          <a:p>
            <a:pPr marL="228600" indent="-228600"/>
            <a:r>
              <a:rPr lang="en-US" sz="1200" dirty="0" smtClean="0"/>
              <a:t>           V (km s</a:t>
            </a:r>
            <a:r>
              <a:rPr lang="en-US" sz="1200" baseline="30000" dirty="0" smtClean="0"/>
              <a:t>-1</a:t>
            </a:r>
            <a:r>
              <a:rPr lang="en-US" sz="1200" dirty="0" smtClean="0"/>
              <a:t>)</a:t>
            </a:r>
          </a:p>
          <a:p>
            <a:pPr marL="228600" indent="-228600"/>
            <a:r>
              <a:rPr lang="en-US" sz="1200" dirty="0" smtClean="0"/>
              <a:t>    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3245631" y="2540144"/>
            <a:ext cx="514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S(Jy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01858" y="2311319"/>
            <a:ext cx="3426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OVRO, 1024 channel spectrometer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5386" y="4286729"/>
            <a:ext cx="3468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NRO, 16,384 channel spectrometer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63626" y="5041090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Red high velocity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99778" y="5075049"/>
            <a:ext cx="729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Systemic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48401" y="5075049"/>
            <a:ext cx="1287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Blue high velocity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6440" y="1552310"/>
            <a:ext cx="154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6</a:t>
            </a:r>
            <a:r>
              <a:rPr lang="en-US" sz="1400" baseline="-25000" dirty="0" smtClean="0">
                <a:solidFill>
                  <a:srgbClr val="FF0000"/>
                </a:solidFill>
              </a:rPr>
              <a:t>16</a:t>
            </a:r>
            <a:r>
              <a:rPr lang="en-US" sz="1400" dirty="0" smtClean="0">
                <a:solidFill>
                  <a:srgbClr val="FF0000"/>
                </a:solidFill>
              </a:rPr>
              <a:t> – 5</a:t>
            </a:r>
            <a:r>
              <a:rPr lang="en-US" sz="1400" baseline="-25000" dirty="0" smtClean="0">
                <a:solidFill>
                  <a:srgbClr val="FF0000"/>
                </a:solidFill>
              </a:rPr>
              <a:t>23 </a:t>
            </a:r>
            <a:r>
              <a:rPr lang="en-US" sz="1400" dirty="0" smtClean="0">
                <a:solidFill>
                  <a:srgbClr val="FF0000"/>
                </a:solidFill>
              </a:rPr>
              <a:t> transition</a:t>
            </a:r>
          </a:p>
          <a:p>
            <a:r>
              <a:rPr lang="en-US" sz="1400" dirty="0" err="1" smtClean="0">
                <a:solidFill>
                  <a:srgbClr val="FF0000"/>
                </a:solidFill>
              </a:rPr>
              <a:t>λ</a:t>
            </a:r>
            <a:r>
              <a:rPr lang="en-US" sz="1400" dirty="0" smtClean="0">
                <a:solidFill>
                  <a:srgbClr val="FF0000"/>
                </a:solidFill>
              </a:rPr>
              <a:t> = 1.35 cm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vlba.jpg                                                       003CE2EC Jimbo3 HD                      BD6FACA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0013" y="1028700"/>
            <a:ext cx="640238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514600" y="381000"/>
            <a:ext cx="42804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The NRAO Very Long Baseline </a:t>
            </a:r>
            <a:r>
              <a:rPr lang="en-US" dirty="0" smtClean="0"/>
              <a:t>Array (1994+)</a:t>
            </a:r>
            <a:endParaRPr lang="en-US" dirty="0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838200" y="6096000"/>
            <a:ext cx="7772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Maximum Baseline = 8000 km, Resolution = 200 microarcseconds at 1.3 cm wavelength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Kwok-Yung (Fred) Lo</a:t>
            </a:r>
            <a:endParaRPr lang="en-US" dirty="0"/>
          </a:p>
        </p:txBody>
      </p:sp>
      <p:pic>
        <p:nvPicPr>
          <p:cNvPr id="4" name="Content Placeholder 3" descr="lo_nrao_forma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5401" r="-75401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817934" y="6209242"/>
            <a:ext cx="1295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1947 - 2016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2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au_4258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43" y="354899"/>
            <a:ext cx="7408022" cy="6135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5105" y="-15220"/>
            <a:ext cx="4284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Water Masers in NGC4258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171" y="6396335"/>
            <a:ext cx="100724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 smtClean="0">
                <a:solidFill>
                  <a:srgbClr val="0000FF"/>
                </a:solidFill>
              </a:rPr>
              <a:t>Myoshi</a:t>
            </a:r>
            <a:r>
              <a:rPr lang="en-US" sz="2100" dirty="0" smtClean="0">
                <a:solidFill>
                  <a:srgbClr val="0000FF"/>
                </a:solidFill>
              </a:rPr>
              <a:t> et at, 1995, Nature; Herrnstein et al, 2005, Humphreys, et al., 2013</a:t>
            </a:r>
            <a:endParaRPr lang="en-US" sz="2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 l="18677" r="18288" b="6618"/>
          <a:stretch>
            <a:fillRect/>
          </a:stretch>
        </p:blipFill>
        <p:spPr bwMode="auto">
          <a:xfrm>
            <a:off x="439030" y="3310435"/>
            <a:ext cx="412248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3" descr="ngc4258_herrnstein.png"/>
          <p:cNvPicPr>
            <a:picLocks noChangeAspect="1"/>
          </p:cNvPicPr>
          <p:nvPr/>
        </p:nvPicPr>
        <p:blipFill>
          <a:blip r:embed="rId4"/>
          <a:srcRect l="-7288" r="-7288"/>
          <a:stretch>
            <a:fillRect/>
          </a:stretch>
        </p:blipFill>
        <p:spPr>
          <a:xfrm>
            <a:off x="-231575" y="493918"/>
            <a:ext cx="5429279" cy="2985894"/>
          </a:xfrm>
          <a:prstGeom prst="rect">
            <a:avLst/>
          </a:prstGeom>
        </p:spPr>
      </p:pic>
      <p:pic>
        <p:nvPicPr>
          <p:cNvPr id="9" name="Picture 8" descr="humphreys_acceleration.pdf"/>
          <p:cNvPicPr>
            <a:picLocks noChangeAspect="1"/>
          </p:cNvPicPr>
          <p:nvPr/>
        </p:nvPicPr>
        <p:blipFill>
          <a:blip r:embed="rId5"/>
          <a:srcRect l="51765" t="7111" r="5882" b="48889"/>
          <a:stretch>
            <a:fillRect/>
          </a:stretch>
        </p:blipFill>
        <p:spPr>
          <a:xfrm>
            <a:off x="5118964" y="1556379"/>
            <a:ext cx="3357753" cy="46169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98432" y="5462337"/>
            <a:ext cx="3645567" cy="77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11199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6754" y="5441919"/>
            <a:ext cx="313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1998.8                                2000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time (year)   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7922" y="12032"/>
            <a:ext cx="52529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Maser Spot Distribution in NGC4258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5609" y="348914"/>
            <a:ext cx="35932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Line of Sight Accelerations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(top) systemic features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(bottom) red high velocity 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99715" y="4680299"/>
            <a:ext cx="15844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Velocity (km/s)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22894" y="6553876"/>
            <a:ext cx="2525371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 smtClean="0"/>
              <a:t>Impact parameter (mas)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498432" y="5960886"/>
            <a:ext cx="33178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Systemic feature velocity drift </a:t>
            </a:r>
          </a:p>
          <a:p>
            <a:r>
              <a:rPr lang="en-US" dirty="0"/>
              <a:t>o</a:t>
            </a:r>
            <a:r>
              <a:rPr lang="en-US" dirty="0" smtClean="0"/>
              <a:t>riginally discovered by </a:t>
            </a:r>
            <a:r>
              <a:rPr lang="en-US" dirty="0" err="1" smtClean="0"/>
              <a:t>Haschick</a:t>
            </a:r>
            <a:r>
              <a:rPr lang="en-US" dirty="0" smtClean="0"/>
              <a:t>,</a:t>
            </a:r>
          </a:p>
          <a:p>
            <a:r>
              <a:rPr lang="en-US" dirty="0" smtClean="0"/>
              <a:t>Baan &amp; </a:t>
            </a:r>
            <a:r>
              <a:rPr lang="en-US" dirty="0" smtClean="0">
                <a:solidFill>
                  <a:srgbClr val="FF0000"/>
                </a:solidFill>
              </a:rPr>
              <a:t>Peng</a:t>
            </a:r>
            <a:r>
              <a:rPr lang="en-US" dirty="0" smtClean="0"/>
              <a:t>, </a:t>
            </a:r>
            <a:r>
              <a:rPr lang="en-US" dirty="0" err="1" smtClean="0"/>
              <a:t>ApJ</a:t>
            </a:r>
            <a:r>
              <a:rPr lang="en-US" dirty="0" smtClean="0"/>
              <a:t> 1994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5673" y="457124"/>
            <a:ext cx="6777554" cy="618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image-35.pdf                                                   002BDE64 Jimbo3 HD                      BD6FACA0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533400"/>
            <a:ext cx="18669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image-36.pdf                                                   002BDE64 Jimbo3 HD                      BD6FACA0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618709"/>
            <a:ext cx="1422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image-37.pdf                                                   002BDE64 Jimbo3 HD                      BD6FACA0: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2895600"/>
            <a:ext cx="2736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8" name="Line 6"/>
          <p:cNvSpPr>
            <a:spLocks noChangeShapeType="1"/>
          </p:cNvSpPr>
          <p:nvPr/>
        </p:nvSpPr>
        <p:spPr bwMode="auto">
          <a:xfrm>
            <a:off x="1981200" y="1828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" charset="0"/>
            </a:endParaRPr>
          </a:p>
        </p:txBody>
      </p:sp>
      <p:sp>
        <p:nvSpPr>
          <p:cNvPr id="146439" name="Line 7"/>
          <p:cNvSpPr>
            <a:spLocks noChangeShapeType="1"/>
          </p:cNvSpPr>
          <p:nvPr/>
        </p:nvSpPr>
        <p:spPr bwMode="auto">
          <a:xfrm flipV="1">
            <a:off x="3048000" y="3048000"/>
            <a:ext cx="1752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" charset="0"/>
            </a:endParaRPr>
          </a:p>
        </p:txBody>
      </p:sp>
      <p:pic>
        <p:nvPicPr>
          <p:cNvPr id="18440" name="Picture 8" descr="image-38.pdf                                                   002BDE64 Jimbo3 HD                      BD6FACA0: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29200" y="2362200"/>
            <a:ext cx="190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9" descr="image-39.pdf                                                   002BDE64 Jimbo3 HD                      BD6FACA0: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00600" y="3429000"/>
            <a:ext cx="1651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42" name="Line 10"/>
          <p:cNvSpPr>
            <a:spLocks noChangeShapeType="1"/>
          </p:cNvSpPr>
          <p:nvPr/>
        </p:nvSpPr>
        <p:spPr bwMode="auto">
          <a:xfrm flipH="1">
            <a:off x="4191000" y="3581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840" y="4061096"/>
            <a:ext cx="2864887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Measuring Distance</a:t>
            </a:r>
          </a:p>
          <a:p>
            <a:endParaRPr lang="en-US" sz="1600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sz="1600" dirty="0" smtClean="0">
                <a:solidFill>
                  <a:srgbClr val="FF0000"/>
                </a:solidFill>
              </a:rPr>
              <a:t>Proper motions (8 </a:t>
            </a:r>
            <a:r>
              <a:rPr lang="en-US" sz="1600" dirty="0" err="1" smtClean="0">
                <a:solidFill>
                  <a:srgbClr val="FF0000"/>
                </a:solidFill>
              </a:rPr>
              <a:t>μas</a:t>
            </a:r>
            <a:r>
              <a:rPr lang="en-US" sz="1600" dirty="0" smtClean="0">
                <a:solidFill>
                  <a:srgbClr val="FF0000"/>
                </a:solidFill>
              </a:rPr>
              <a:t>/year)</a:t>
            </a:r>
          </a:p>
          <a:p>
            <a:pPr marL="342900" indent="-342900">
              <a:buAutoNum type="arabicPeriod"/>
            </a:pPr>
            <a:endParaRPr lang="en-US" sz="1600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sz="1600" dirty="0" smtClean="0">
                <a:solidFill>
                  <a:srgbClr val="FF0000"/>
                </a:solidFill>
              </a:rPr>
              <a:t>Accelerations (9 km/</a:t>
            </a:r>
            <a:r>
              <a:rPr lang="en-US" sz="1600" dirty="0" err="1" smtClean="0">
                <a:solidFill>
                  <a:srgbClr val="FF0000"/>
                </a:solidFill>
              </a:rPr>
              <a:t>s</a:t>
            </a:r>
            <a:r>
              <a:rPr lang="en-US" sz="1600" dirty="0" smtClean="0">
                <a:solidFill>
                  <a:srgbClr val="FF0000"/>
                </a:solidFill>
              </a:rPr>
              <a:t>/year)</a:t>
            </a:r>
          </a:p>
          <a:p>
            <a:pPr marL="342900" indent="-342900">
              <a:buAutoNum type="arabicPeriod"/>
            </a:pPr>
            <a:endParaRPr lang="en-US" sz="1600" dirty="0" smtClean="0">
              <a:solidFill>
                <a:srgbClr val="FF0000"/>
              </a:solidFill>
            </a:endParaRPr>
          </a:p>
          <a:p>
            <a:pPr marL="342900" indent="-342900"/>
            <a:r>
              <a:rPr lang="en-US" sz="1600" dirty="0" smtClean="0">
                <a:solidFill>
                  <a:srgbClr val="FF0000"/>
                </a:solidFill>
              </a:rPr>
              <a:t>D = R/θ</a:t>
            </a:r>
          </a:p>
          <a:p>
            <a:pPr marL="342900" indent="-342900">
              <a:buAutoNum type="arabicPeriod"/>
            </a:pPr>
            <a:endParaRPr lang="en-US" sz="1600" dirty="0" smtClean="0">
              <a:solidFill>
                <a:srgbClr val="FF0000"/>
              </a:solidFill>
            </a:endParaRPr>
          </a:p>
          <a:p>
            <a:pPr marL="342900" indent="-342900"/>
            <a:r>
              <a:rPr lang="en-US" sz="1600" dirty="0" smtClean="0">
                <a:solidFill>
                  <a:srgbClr val="FF0000"/>
                </a:solidFill>
              </a:rPr>
              <a:t>a = V</a:t>
            </a:r>
            <a:r>
              <a:rPr lang="en-US" sz="1600" baseline="-25000" dirty="0" smtClean="0">
                <a:solidFill>
                  <a:srgbClr val="FF0000"/>
                </a:solidFill>
              </a:rPr>
              <a:t>r</a:t>
            </a:r>
            <a:r>
              <a:rPr lang="en-US" sz="1600" baseline="30000" dirty="0" smtClean="0">
                <a:solidFill>
                  <a:srgbClr val="FF0000"/>
                </a:solidFill>
              </a:rPr>
              <a:t>2</a:t>
            </a:r>
            <a:r>
              <a:rPr lang="en-US" sz="1600" dirty="0" smtClean="0">
                <a:solidFill>
                  <a:srgbClr val="FF0000"/>
                </a:solidFill>
              </a:rPr>
              <a:t>/R</a:t>
            </a:r>
          </a:p>
          <a:p>
            <a:pPr marL="342900" indent="-342900">
              <a:buAutoNum type="arabicPeriod"/>
            </a:pPr>
            <a:endParaRPr lang="en-US" sz="1600" dirty="0" smtClean="0">
              <a:solidFill>
                <a:srgbClr val="FF0000"/>
              </a:solidFill>
            </a:endParaRPr>
          </a:p>
          <a:p>
            <a:pPr marL="342900" indent="-342900"/>
            <a:r>
              <a:rPr lang="en-US" sz="1600" dirty="0" smtClean="0">
                <a:solidFill>
                  <a:srgbClr val="FF0000"/>
                </a:solidFill>
              </a:rPr>
              <a:t>D = V</a:t>
            </a:r>
            <a:r>
              <a:rPr lang="en-US" sz="1600" baseline="-25000" dirty="0" smtClean="0">
                <a:solidFill>
                  <a:srgbClr val="FF0000"/>
                </a:solidFill>
              </a:rPr>
              <a:t>r</a:t>
            </a:r>
            <a:r>
              <a:rPr lang="en-US" sz="1600" baseline="30000" dirty="0" smtClean="0">
                <a:solidFill>
                  <a:srgbClr val="FF0000"/>
                </a:solidFill>
              </a:rPr>
              <a:t>2</a:t>
            </a:r>
            <a:r>
              <a:rPr lang="en-US" sz="1600" dirty="0" smtClean="0">
                <a:solidFill>
                  <a:srgbClr val="FF0000"/>
                </a:solidFill>
              </a:rPr>
              <a:t>/aθ</a:t>
            </a:r>
          </a:p>
          <a:p>
            <a:pPr marL="342900" indent="-342900">
              <a:buAutoNum type="arabicPeriod"/>
            </a:pPr>
            <a:endParaRPr lang="en-US" sz="1400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flipH="1">
            <a:off x="9011653" y="7292749"/>
            <a:ext cx="48126" cy="946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34123" y="-46847"/>
            <a:ext cx="53901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Cartoon of Accretion Disk </a:t>
            </a:r>
            <a:r>
              <a:rPr lang="en-US" sz="2600" dirty="0" err="1" smtClean="0">
                <a:solidFill>
                  <a:srgbClr val="FF0000"/>
                </a:solidFill>
              </a:rPr>
              <a:t>Megamaser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5776" y="6193536"/>
            <a:ext cx="4470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D = 7.54 +/- 0.20 (3%) </a:t>
            </a:r>
            <a:r>
              <a:rPr lang="en-US" sz="2000" dirty="0" err="1" smtClean="0">
                <a:solidFill>
                  <a:srgbClr val="0070C0"/>
                </a:solidFill>
              </a:rPr>
              <a:t>Mpc</a:t>
            </a:r>
            <a:endParaRPr lang="en-US" sz="2000" dirty="0" smtClean="0">
              <a:solidFill>
                <a:srgbClr val="0070C0"/>
              </a:solidFill>
            </a:endParaRPr>
          </a:p>
          <a:p>
            <a:r>
              <a:rPr lang="en-US" sz="2000" dirty="0" err="1" smtClean="0">
                <a:solidFill>
                  <a:srgbClr val="0070C0"/>
                </a:solidFill>
              </a:rPr>
              <a:t>Riess</a:t>
            </a:r>
            <a:r>
              <a:rPr lang="en-US" sz="2000" dirty="0" smtClean="0">
                <a:solidFill>
                  <a:srgbClr val="0070C0"/>
                </a:solidFill>
              </a:rPr>
              <a:t> et al., 2016; Humphreys et al., 2013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304800" y="130175"/>
            <a:ext cx="83550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FF0000"/>
                </a:solidFill>
                <a:effectLst/>
                <a:latin typeface="Arial" charset="0"/>
              </a:rPr>
              <a:t>Acceleration of the “1306” kms</a:t>
            </a:r>
            <a:r>
              <a:rPr lang="en-US" sz="3600" baseline="30000">
                <a:solidFill>
                  <a:srgbClr val="FF0000"/>
                </a:solidFill>
                <a:effectLst/>
                <a:latin typeface="Arial" charset="0"/>
              </a:rPr>
              <a:t>-1</a:t>
            </a:r>
            <a:r>
              <a:rPr lang="en-US" sz="3600">
                <a:solidFill>
                  <a:srgbClr val="FF0000"/>
                </a:solidFill>
                <a:effectLst/>
                <a:latin typeface="Arial" charset="0"/>
              </a:rPr>
              <a:t> Feature</a:t>
            </a:r>
            <a:endParaRPr lang="en-US" sz="370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" y="1022350"/>
            <a:ext cx="8394700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4" name="Rectangle 6"/>
          <p:cNvSpPr>
            <a:spLocks noChangeArrowheads="1"/>
          </p:cNvSpPr>
          <p:nvPr/>
        </p:nvSpPr>
        <p:spPr bwMode="auto">
          <a:xfrm>
            <a:off x="152400" y="6461125"/>
            <a:ext cx="2505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Humphreys et al. 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2013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rgbClr val="FF0000"/>
                </a:solidFill>
              </a:rPr>
              <a:t>Measurement of the Thickness of the Accretion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Disk in the Vicinity of the Systemic Features</a:t>
            </a:r>
          </a:p>
        </p:txBody>
      </p:sp>
      <p:pic>
        <p:nvPicPr>
          <p:cNvPr id="27652" name="Picture 5" descr="latex-image-1.pdf                                              0019B469Powerbook HD                   BBA7981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724400"/>
            <a:ext cx="2921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latex-image-1.pdf                                              0019B469Powerbook HD                   BBA7981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4800600"/>
            <a:ext cx="2082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7" descr="latex-image-1.pdf                                              0019B469Powerbook HD                   BBA79819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813" y="5638800"/>
            <a:ext cx="886618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365125" y="6376988"/>
            <a:ext cx="38589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Argon, et al., </a:t>
            </a: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Ap.J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., 659, 1040, 2007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7656" name="Picture 9" descr="latex-image-1.pdf                                              0019EEF1Powerbook HD                   BBA79819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3800" y="2590800"/>
            <a:ext cx="2336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argon_vertical_crop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00" y="1600200"/>
            <a:ext cx="62611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8"/>
          <p:cNvSpPr txBox="1">
            <a:spLocks noChangeArrowheads="1"/>
          </p:cNvSpPr>
          <p:nvPr/>
        </p:nvSpPr>
        <p:spPr bwMode="auto">
          <a:xfrm>
            <a:off x="2994025" y="11350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effectLst/>
            </a:endParaRPr>
          </a:p>
        </p:txBody>
      </p:sp>
      <p:sp>
        <p:nvSpPr>
          <p:cNvPr id="39939" name="Text Box 9"/>
          <p:cNvSpPr txBox="1">
            <a:spLocks noChangeArrowheads="1"/>
          </p:cNvSpPr>
          <p:nvPr/>
        </p:nvSpPr>
        <p:spPr bwMode="auto">
          <a:xfrm>
            <a:off x="2270125" y="8223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>
              <a:effectLst/>
            </a:endParaRPr>
          </a:p>
        </p:txBody>
      </p:sp>
      <p:sp>
        <p:nvSpPr>
          <p:cNvPr id="39940" name="Text Box 12"/>
          <p:cNvSpPr txBox="1">
            <a:spLocks noChangeArrowheads="1"/>
          </p:cNvSpPr>
          <p:nvPr/>
        </p:nvSpPr>
        <p:spPr bwMode="auto">
          <a:xfrm>
            <a:off x="152400" y="762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effectLst/>
                <a:latin typeface="Arial" pitchFamily="4" charset="0"/>
              </a:rPr>
              <a:t>Search for Zeeman Splitting of Maser Features in NGC 4258</a:t>
            </a:r>
            <a:r>
              <a:rPr lang="en-US" sz="3200">
                <a:solidFill>
                  <a:srgbClr val="FF0000"/>
                </a:solidFill>
                <a:effectLst/>
              </a:rPr>
              <a:t> (B &lt; 30 mG) </a:t>
            </a:r>
          </a:p>
        </p:txBody>
      </p:sp>
      <p:sp>
        <p:nvSpPr>
          <p:cNvPr id="39941" name="Text Box 13"/>
          <p:cNvSpPr txBox="1">
            <a:spLocks noChangeArrowheads="1"/>
          </p:cNvSpPr>
          <p:nvPr/>
        </p:nvSpPr>
        <p:spPr bwMode="auto">
          <a:xfrm>
            <a:off x="1600200" y="5884863"/>
            <a:ext cx="6015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effectLst/>
                <a:latin typeface="Arial" pitchFamily="4" charset="0"/>
              </a:rPr>
              <a:t>VLA Spectrum                      GBT Spectrum</a:t>
            </a:r>
          </a:p>
        </p:txBody>
      </p:sp>
      <p:sp>
        <p:nvSpPr>
          <p:cNvPr id="39942" name="Text Box 14"/>
          <p:cNvSpPr txBox="1">
            <a:spLocks noChangeArrowheads="1"/>
          </p:cNvSpPr>
          <p:nvPr/>
        </p:nvSpPr>
        <p:spPr bwMode="auto">
          <a:xfrm>
            <a:off x="1844675" y="6448425"/>
            <a:ext cx="5768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  <a:effectLst/>
                <a:latin typeface="Arial" pitchFamily="4" charset="0"/>
              </a:rPr>
              <a:t>Modjaz, Moran, Kondratko, &amp; Greenhill, ApJ 2005</a:t>
            </a:r>
          </a:p>
        </p:txBody>
      </p:sp>
      <p:pic>
        <p:nvPicPr>
          <p:cNvPr id="39943" name="Picture 15" descr="fg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295400"/>
            <a:ext cx="330835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16" descr="fg5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330325"/>
            <a:ext cx="3479800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44410" y="2408804"/>
            <a:ext cx="2618024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2060"/>
                </a:solidFill>
              </a:rPr>
              <a:t>Alexi </a:t>
            </a:r>
            <a:r>
              <a:rPr lang="en-US" sz="2200" dirty="0" err="1" smtClean="0">
                <a:solidFill>
                  <a:srgbClr val="002060"/>
                </a:solidFill>
              </a:rPr>
              <a:t>Alakoz</a:t>
            </a:r>
            <a:endParaRPr lang="en-US" sz="2200" dirty="0" smtClean="0">
              <a:solidFill>
                <a:srgbClr val="002060"/>
              </a:solidFill>
            </a:endParaRPr>
          </a:p>
          <a:p>
            <a:r>
              <a:rPr lang="en-US" sz="2200" smtClean="0">
                <a:solidFill>
                  <a:srgbClr val="002060"/>
                </a:solidFill>
              </a:rPr>
              <a:t>Tao </a:t>
            </a:r>
            <a:r>
              <a:rPr lang="en-US" sz="2200" dirty="0" smtClean="0">
                <a:solidFill>
                  <a:srgbClr val="002060"/>
                </a:solidFill>
              </a:rPr>
              <a:t>An </a:t>
            </a:r>
            <a:r>
              <a:rPr lang="en-US" sz="2200" dirty="0" smtClean="0">
                <a:solidFill>
                  <a:srgbClr val="FF0000"/>
                </a:solidFill>
              </a:rPr>
              <a:t>(SHAO)</a:t>
            </a:r>
            <a:endParaRPr lang="en-US" sz="2200" dirty="0" smtClean="0">
              <a:solidFill>
                <a:srgbClr val="002060"/>
              </a:solidFill>
            </a:endParaRPr>
          </a:p>
          <a:p>
            <a:r>
              <a:rPr lang="en-US" sz="2200" dirty="0" smtClean="0">
                <a:solidFill>
                  <a:srgbClr val="002060"/>
                </a:solidFill>
              </a:rPr>
              <a:t>Willem Baan</a:t>
            </a:r>
          </a:p>
          <a:p>
            <a:r>
              <a:rPr lang="en-US" sz="2200" dirty="0" smtClean="0">
                <a:solidFill>
                  <a:srgbClr val="002060"/>
                </a:solidFill>
              </a:rPr>
              <a:t>Simon </a:t>
            </a:r>
            <a:r>
              <a:rPr lang="en-US" sz="2200" dirty="0" err="1" smtClean="0">
                <a:solidFill>
                  <a:srgbClr val="002060"/>
                </a:solidFill>
              </a:rPr>
              <a:t>Ellingsen</a:t>
            </a:r>
            <a:endParaRPr lang="en-US" sz="2200" dirty="0" smtClean="0">
              <a:solidFill>
                <a:srgbClr val="002060"/>
              </a:solidFill>
            </a:endParaRPr>
          </a:p>
          <a:p>
            <a:r>
              <a:rPr lang="en-US" sz="2200" dirty="0" smtClean="0">
                <a:solidFill>
                  <a:srgbClr val="002060"/>
                </a:solidFill>
              </a:rPr>
              <a:t>Chris Henkel</a:t>
            </a:r>
          </a:p>
          <a:p>
            <a:r>
              <a:rPr lang="en-US" sz="2200" dirty="0" smtClean="0">
                <a:solidFill>
                  <a:srgbClr val="002060"/>
                </a:solidFill>
              </a:rPr>
              <a:t>Hiroshi Imai</a:t>
            </a:r>
          </a:p>
          <a:p>
            <a:r>
              <a:rPr lang="en-US" sz="2200" dirty="0" smtClean="0">
                <a:solidFill>
                  <a:srgbClr val="002060"/>
                </a:solidFill>
              </a:rPr>
              <a:t>Vladimir </a:t>
            </a:r>
            <a:r>
              <a:rPr lang="en-US" sz="2200" dirty="0" err="1" smtClean="0">
                <a:solidFill>
                  <a:srgbClr val="002060"/>
                </a:solidFill>
              </a:rPr>
              <a:t>Kostenko</a:t>
            </a:r>
            <a:endParaRPr lang="en-US" sz="2200" dirty="0" smtClean="0">
              <a:solidFill>
                <a:srgbClr val="002060"/>
              </a:solidFill>
            </a:endParaRPr>
          </a:p>
          <a:p>
            <a:r>
              <a:rPr lang="en-US" sz="2200" dirty="0" smtClean="0">
                <a:solidFill>
                  <a:srgbClr val="002060"/>
                </a:solidFill>
              </a:rPr>
              <a:t>Ivan </a:t>
            </a:r>
            <a:r>
              <a:rPr lang="en-US" sz="2200" dirty="0" err="1" smtClean="0">
                <a:solidFill>
                  <a:srgbClr val="002060"/>
                </a:solidFill>
              </a:rPr>
              <a:t>Litovchenko</a:t>
            </a:r>
            <a:endParaRPr lang="en-US" sz="2200" dirty="0" smtClean="0">
              <a:solidFill>
                <a:srgbClr val="002060"/>
              </a:solidFill>
            </a:endParaRPr>
          </a:p>
          <a:p>
            <a:r>
              <a:rPr lang="en-US" sz="2200" dirty="0" smtClean="0">
                <a:solidFill>
                  <a:srgbClr val="002060"/>
                </a:solidFill>
              </a:rPr>
              <a:t>Jim Moran</a:t>
            </a:r>
          </a:p>
          <a:p>
            <a:r>
              <a:rPr lang="en-US" sz="2200" dirty="0" smtClean="0">
                <a:solidFill>
                  <a:srgbClr val="002060"/>
                </a:solidFill>
              </a:rPr>
              <a:t>Andrej </a:t>
            </a:r>
            <a:r>
              <a:rPr lang="en-US" sz="2200" dirty="0" err="1" smtClean="0">
                <a:solidFill>
                  <a:srgbClr val="002060"/>
                </a:solidFill>
              </a:rPr>
              <a:t>Sobolev</a:t>
            </a:r>
            <a:endParaRPr lang="en-US" sz="2200" dirty="0" smtClean="0">
              <a:solidFill>
                <a:srgbClr val="002060"/>
              </a:solidFill>
            </a:endParaRPr>
          </a:p>
          <a:p>
            <a:r>
              <a:rPr lang="en-US" sz="2200" dirty="0" smtClean="0">
                <a:solidFill>
                  <a:srgbClr val="002060"/>
                </a:solidFill>
              </a:rPr>
              <a:t>Alexander </a:t>
            </a:r>
            <a:r>
              <a:rPr lang="en-US" sz="2200" dirty="0" err="1" smtClean="0">
                <a:solidFill>
                  <a:srgbClr val="002060"/>
                </a:solidFill>
              </a:rPr>
              <a:t>Tolmachev</a:t>
            </a:r>
            <a:endParaRPr lang="en-US" sz="2200" dirty="0" smtClean="0">
              <a:solidFill>
                <a:srgbClr val="002060"/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058013" y="223068"/>
            <a:ext cx="6400800" cy="17526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RadioAstron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MegaMaser</a:t>
            </a:r>
            <a:r>
              <a:rPr lang="en-US" sz="3600" dirty="0" smtClean="0">
                <a:solidFill>
                  <a:srgbClr val="FF0000"/>
                </a:solidFill>
              </a:rPr>
              <a:t> Team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dioAstron (Spektr-R) 0049-0105.video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8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4758" y="216568"/>
            <a:ext cx="371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RadioAstron</a:t>
            </a:r>
            <a:r>
              <a:rPr lang="en-US" dirty="0" smtClean="0"/>
              <a:t> Satellite (launched 2011)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NGC4258 VLBI Observations</a:t>
            </a:r>
            <a:br>
              <a:rPr lang="en-US" sz="3200" dirty="0" smtClean="0">
                <a:solidFill>
                  <a:srgbClr val="FF0000"/>
                </a:solidFill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5957" y="1748588"/>
            <a:ext cx="780231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Stations: </a:t>
            </a:r>
            <a:r>
              <a:rPr lang="en-US" sz="2000" dirty="0" err="1" smtClean="0">
                <a:solidFill>
                  <a:srgbClr val="0000FF"/>
                </a:solidFill>
              </a:rPr>
              <a:t>Radioastron</a:t>
            </a:r>
            <a:r>
              <a:rPr lang="en-US" sz="2000" dirty="0" smtClean="0">
                <a:solidFill>
                  <a:srgbClr val="0000FF"/>
                </a:solidFill>
              </a:rPr>
              <a:t>, GBT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Observations: 18 December 2014 (fringe spacing = 110 </a:t>
            </a:r>
            <a:r>
              <a:rPr lang="en-US" sz="2000" dirty="0" err="1" smtClean="0">
                <a:solidFill>
                  <a:srgbClr val="0000FF"/>
                </a:solidFill>
              </a:rPr>
              <a:t>μas</a:t>
            </a:r>
            <a:r>
              <a:rPr lang="en-US" sz="2000" dirty="0" smtClean="0">
                <a:solidFill>
                  <a:srgbClr val="0000FF"/>
                </a:solidFill>
              </a:rPr>
              <a:t> (1.9 ED)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                          (fringes parallel to maser disk) duration 60 minutes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                           16 March 2016 (fringe spacing = 11 </a:t>
            </a:r>
            <a:r>
              <a:rPr lang="en-US" sz="2000" dirty="0" err="1" smtClean="0">
                <a:solidFill>
                  <a:srgbClr val="0000FF"/>
                </a:solidFill>
              </a:rPr>
              <a:t>μas</a:t>
            </a:r>
            <a:r>
              <a:rPr lang="en-US" sz="2000" dirty="0" smtClean="0">
                <a:solidFill>
                  <a:srgbClr val="0000FF"/>
                </a:solidFill>
              </a:rPr>
              <a:t> (19.5 ED)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                            (fringes perpendicular to maser disk) duration 74 minutes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Spectroscopy: Systemic features only (no high velocity)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                           resolution 7.8 kHz (0.1 km/</a:t>
            </a:r>
            <a:r>
              <a:rPr lang="en-US" sz="2000" dirty="0" err="1" smtClean="0">
                <a:solidFill>
                  <a:srgbClr val="0000FF"/>
                </a:solidFill>
              </a:rPr>
              <a:t>s</a:t>
            </a:r>
            <a:r>
              <a:rPr lang="en-US" sz="2000" dirty="0" smtClean="0">
                <a:solidFill>
                  <a:srgbClr val="0000FF"/>
                </a:solidFill>
              </a:rPr>
              <a:t>; smoothed to 0.3 km/</a:t>
            </a:r>
            <a:r>
              <a:rPr lang="en-US" sz="2000" dirty="0" err="1" smtClean="0">
                <a:solidFill>
                  <a:srgbClr val="0000FF"/>
                </a:solidFill>
              </a:rPr>
              <a:t>s</a:t>
            </a:r>
            <a:r>
              <a:rPr lang="en-US" sz="2000" dirty="0" smtClean="0">
                <a:solidFill>
                  <a:srgbClr val="0000FF"/>
                </a:solidFill>
              </a:rPr>
              <a:t>)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Observations of NGC4258 with Fringes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Parallel and Perpendicular to Accretion Disk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fringe_diagram.pdf"/>
          <p:cNvPicPr>
            <a:picLocks noGrp="1" noChangeAspect="1"/>
          </p:cNvPicPr>
          <p:nvPr>
            <p:ph idx="1"/>
          </p:nvPr>
        </p:nvPicPr>
        <p:blipFill>
          <a:blip r:embed="rId2"/>
          <a:srcRect l="-68384" r="-68384"/>
          <a:stretch>
            <a:fillRect/>
          </a:stretch>
        </p:blipFill>
        <p:spPr>
          <a:xfrm rot="5400000">
            <a:off x="-1854783" y="720925"/>
            <a:ext cx="11596779" cy="6972813"/>
          </a:xfrm>
        </p:spPr>
      </p:pic>
      <p:sp>
        <p:nvSpPr>
          <p:cNvPr id="5" name="TextBox 4"/>
          <p:cNvSpPr txBox="1"/>
          <p:nvPr/>
        </p:nvSpPr>
        <p:spPr>
          <a:xfrm>
            <a:off x="3124200" y="3200400"/>
            <a:ext cx="18774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Systemic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velocity maser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in accretion disk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0011" y="2362200"/>
            <a:ext cx="20517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Fringe orientation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16 March 2016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perpendicular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3234" y="1828800"/>
            <a:ext cx="21595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Fringe orientation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18 December 2014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parallel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an_susan_january_19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693" y="999744"/>
            <a:ext cx="4672727" cy="68335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104" y="109728"/>
            <a:ext cx="8007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Jan Lo  and  Susan Moran, January 1983</a:t>
            </a:r>
            <a:r>
              <a:rPr lang="en-US" sz="2800" smtClean="0">
                <a:solidFill>
                  <a:srgbClr val="3366FF"/>
                </a:solidFill>
              </a:rPr>
              <a:t>, Pasadena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6208" y="618404"/>
            <a:ext cx="35007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smtClean="0">
                <a:solidFill>
                  <a:srgbClr val="FF0000"/>
                </a:solidFill>
              </a:rPr>
              <a:t>Born in the year of the Dragon</a:t>
            </a:r>
            <a:endParaRPr lang="en-US" sz="21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RadioAstron</a:t>
            </a:r>
            <a:r>
              <a:rPr lang="en-US" sz="3200" dirty="0" smtClean="0">
                <a:solidFill>
                  <a:srgbClr val="FF0000"/>
                </a:solidFill>
              </a:rPr>
              <a:t> – GBT Visibility Spectrum of Systemic Velocity Group of Masers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ngc4258_srt_gb_vector_RCP_11_COSPAR.pdf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-1752600" y="1874837"/>
            <a:ext cx="7813933" cy="4297363"/>
          </a:xfrm>
        </p:spPr>
      </p:pic>
      <p:pic>
        <p:nvPicPr>
          <p:cNvPr id="5" name="Picture 4" descr="ngc4258_srt_gb_vector_RCP_18_COSPAR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828800"/>
            <a:ext cx="4343400" cy="434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752600"/>
            <a:ext cx="929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18 December 2014 (110 </a:t>
            </a:r>
            <a:r>
              <a:rPr lang="en-US" sz="2000" dirty="0" err="1" smtClean="0">
                <a:solidFill>
                  <a:srgbClr val="0000FF"/>
                </a:solidFill>
              </a:rPr>
              <a:t>μas</a:t>
            </a:r>
            <a:r>
              <a:rPr lang="en-US" sz="2000" dirty="0" smtClean="0">
                <a:solidFill>
                  <a:srgbClr val="0000FF"/>
                </a:solidFill>
              </a:rPr>
              <a:t> parallel)        17 March 2016 (11 </a:t>
            </a:r>
            <a:r>
              <a:rPr lang="en-US" sz="2000" dirty="0" err="1" smtClean="0">
                <a:solidFill>
                  <a:srgbClr val="0000FF"/>
                </a:solidFill>
              </a:rPr>
              <a:t>μas</a:t>
            </a:r>
            <a:r>
              <a:rPr lang="en-US" sz="2000" dirty="0" smtClean="0">
                <a:solidFill>
                  <a:srgbClr val="0000FF"/>
                </a:solidFill>
              </a:rPr>
              <a:t> perpendicular) 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gc4258_simulation_COSPAR_50_3.pdf"/>
          <p:cNvPicPr>
            <a:picLocks noGrp="1" noChangeAspect="1"/>
          </p:cNvPicPr>
          <p:nvPr>
            <p:ph idx="1"/>
          </p:nvPr>
        </p:nvPicPr>
        <p:blipFill>
          <a:blip r:embed="rId2"/>
          <a:srcRect l="-78445" r="-78445"/>
          <a:stretch>
            <a:fillRect/>
          </a:stretch>
        </p:blipFill>
        <p:spPr>
          <a:xfrm>
            <a:off x="-2514600" y="838200"/>
            <a:ext cx="12608519" cy="6934200"/>
          </a:xfrm>
        </p:spPr>
      </p:pic>
      <p:sp>
        <p:nvSpPr>
          <p:cNvPr id="5" name="TextBox 4"/>
          <p:cNvSpPr txBox="1"/>
          <p:nvPr/>
        </p:nvSpPr>
        <p:spPr>
          <a:xfrm>
            <a:off x="344389" y="457200"/>
            <a:ext cx="82627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Simulation Fringe Pattern (11 </a:t>
            </a:r>
            <a:r>
              <a:rPr lang="en-US" sz="3200" dirty="0" err="1" smtClean="0">
                <a:solidFill>
                  <a:srgbClr val="FF0000"/>
                </a:solidFill>
              </a:rPr>
              <a:t>μas</a:t>
            </a:r>
            <a:r>
              <a:rPr lang="en-US" sz="3200" dirty="0" smtClean="0">
                <a:solidFill>
                  <a:srgbClr val="FF0000"/>
                </a:solidFill>
              </a:rPr>
              <a:t> perpendicular)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of UNRESOLVED Maser Spots in NGC4258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50 3-km/s components at random positions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00" y="449580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T</a:t>
            </a:r>
            <a:r>
              <a:rPr lang="en-US" sz="2400" baseline="-25000" dirty="0" smtClean="0">
                <a:solidFill>
                  <a:srgbClr val="0000FF"/>
                </a:solidFill>
              </a:rPr>
              <a:t>B</a:t>
            </a:r>
            <a:r>
              <a:rPr lang="en-US" sz="2000" dirty="0" smtClean="0">
                <a:solidFill>
                  <a:srgbClr val="0000FF"/>
                </a:solidFill>
              </a:rPr>
              <a:t>  ≥ 4 </a:t>
            </a:r>
            <a:r>
              <a:rPr lang="en-US" sz="2000" dirty="0" err="1" smtClean="0">
                <a:solidFill>
                  <a:srgbClr val="0000FF"/>
                </a:solidFill>
              </a:rPr>
              <a:t>x</a:t>
            </a:r>
            <a:r>
              <a:rPr lang="en-US" sz="2000" dirty="0" smtClean="0">
                <a:solidFill>
                  <a:srgbClr val="0000FF"/>
                </a:solidFill>
              </a:rPr>
              <a:t> 10</a:t>
            </a:r>
            <a:r>
              <a:rPr lang="en-US" sz="2400" baseline="30000" dirty="0" smtClean="0">
                <a:solidFill>
                  <a:srgbClr val="0000FF"/>
                </a:solidFill>
              </a:rPr>
              <a:t>15</a:t>
            </a:r>
            <a:r>
              <a:rPr lang="en-US" sz="2000" dirty="0" smtClean="0">
                <a:solidFill>
                  <a:srgbClr val="0000FF"/>
                </a:solidFill>
              </a:rPr>
              <a:t> K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Spots smaller than 3 </a:t>
            </a:r>
            <a:r>
              <a:rPr lang="en-US" sz="2000" dirty="0" err="1" smtClean="0">
                <a:solidFill>
                  <a:srgbClr val="0000FF"/>
                </a:solidFill>
              </a:rPr>
              <a:t>μas</a:t>
            </a:r>
            <a:r>
              <a:rPr lang="en-US" sz="2000" dirty="0" smtClean="0">
                <a:solidFill>
                  <a:srgbClr val="0000FF"/>
                </a:solidFill>
              </a:rPr>
              <a:t> (2 </a:t>
            </a:r>
            <a:r>
              <a:rPr lang="en-US" sz="2000" dirty="0" err="1" smtClean="0">
                <a:solidFill>
                  <a:srgbClr val="0000FF"/>
                </a:solidFill>
              </a:rPr>
              <a:t>x</a:t>
            </a:r>
            <a:r>
              <a:rPr lang="en-US" sz="2000" dirty="0" smtClean="0">
                <a:solidFill>
                  <a:srgbClr val="0000FF"/>
                </a:solidFill>
              </a:rPr>
              <a:t> 10</a:t>
            </a:r>
            <a:r>
              <a:rPr lang="en-US" sz="2400" baseline="30000" dirty="0" smtClean="0">
                <a:solidFill>
                  <a:srgbClr val="0000FF"/>
                </a:solidFill>
              </a:rPr>
              <a:t> 15</a:t>
            </a:r>
            <a:r>
              <a:rPr lang="en-US" sz="2000" dirty="0" smtClean="0">
                <a:solidFill>
                  <a:srgbClr val="0000FF"/>
                </a:solidFill>
              </a:rPr>
              <a:t> cm)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9-20 at 9.08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24"/>
            <a:ext cx="9144000" cy="27083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1723" y="4715149"/>
            <a:ext cx="1421984" cy="1083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Mark </a:t>
            </a:r>
            <a:r>
              <a:rPr lang="en-US" sz="14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Reid</a:t>
            </a:r>
          </a:p>
          <a:p>
            <a:pPr eaLnBrk="0" hangingPunct="0">
              <a:spcBef>
                <a:spcPct val="20000"/>
              </a:spcBef>
            </a:pPr>
            <a:r>
              <a:rPr lang="en-US" sz="14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Jim Condon</a:t>
            </a:r>
          </a:p>
          <a:p>
            <a:pPr eaLnBrk="0" hangingPunct="0">
              <a:spcBef>
                <a:spcPct val="20000"/>
              </a:spcBef>
            </a:pPr>
            <a:r>
              <a:rPr lang="en-US" sz="14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Christian Henkel</a:t>
            </a:r>
          </a:p>
          <a:p>
            <a:pPr eaLnBrk="0" hangingPunct="0">
              <a:spcBef>
                <a:spcPct val="20000"/>
              </a:spcBef>
            </a:pPr>
            <a:r>
              <a:rPr lang="en-US" sz="14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Jenny Greene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44148" y="4695225"/>
            <a:ext cx="1632178" cy="1083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Dom </a:t>
            </a:r>
            <a:r>
              <a:rPr lang="en-US" sz="1400" dirty="0" err="1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Pesce</a:t>
            </a:r>
            <a:endParaRPr lang="en-US" sz="14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14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Feng Gao</a:t>
            </a:r>
          </a:p>
          <a:p>
            <a:pPr eaLnBrk="0" hangingPunct="0">
              <a:spcBef>
                <a:spcPct val="20000"/>
              </a:spcBef>
            </a:pPr>
            <a:r>
              <a:rPr lang="en-US" sz="1400" dirty="0" err="1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Violetta</a:t>
            </a:r>
            <a:r>
              <a:rPr lang="en-US" sz="14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</a:t>
            </a:r>
            <a:r>
              <a:rPr lang="en-US" sz="1400" dirty="0" err="1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Impellizzeri</a:t>
            </a:r>
            <a:endParaRPr lang="en-US" sz="14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14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Cheng-Yu </a:t>
            </a:r>
            <a:r>
              <a:rPr lang="en-US" sz="1400" dirty="0" err="1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Kuo</a:t>
            </a:r>
            <a:endParaRPr lang="en-US" sz="14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51777" y="4715149"/>
            <a:ext cx="1399429" cy="824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 err="1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Anca</a:t>
            </a:r>
            <a:r>
              <a:rPr lang="en-US" sz="14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Constantin</a:t>
            </a:r>
          </a:p>
          <a:p>
            <a:pPr eaLnBrk="0" hangingPunct="0">
              <a:spcBef>
                <a:spcPct val="20000"/>
              </a:spcBef>
            </a:pPr>
            <a:r>
              <a:rPr lang="en-US" sz="14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Lei Hao</a:t>
            </a:r>
          </a:p>
          <a:p>
            <a:pPr eaLnBrk="0" hangingPunct="0">
              <a:spcBef>
                <a:spcPct val="20000"/>
              </a:spcBef>
            </a:pPr>
            <a:r>
              <a:rPr lang="en-US" sz="14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Wei </a:t>
            </a:r>
            <a:r>
              <a:rPr lang="en-US" sz="14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Zhao</a:t>
            </a:r>
            <a:endParaRPr lang="en-US" sz="14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189" y="258350"/>
            <a:ext cx="8306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b="1" i="1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Megamaser</a:t>
            </a:r>
            <a:r>
              <a:rPr lang="en-US" sz="2800" b="1" i="1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Cosmology Project (MCP)</a:t>
            </a:r>
            <a:endParaRPr lang="en-US" sz="2800" b="1" i="1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87957" y="1022204"/>
            <a:ext cx="4248920" cy="83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20" dirty="0" smtClean="0">
                <a:solidFill>
                  <a:srgbClr val="FF0000"/>
                </a:solidFill>
              </a:rPr>
              <a:t>Fred Lo, Founder</a:t>
            </a:r>
          </a:p>
          <a:p>
            <a:r>
              <a:rPr lang="en-US" sz="2420" dirty="0" smtClean="0">
                <a:solidFill>
                  <a:srgbClr val="0000FF"/>
                </a:solidFill>
              </a:rPr>
              <a:t>Jim </a:t>
            </a:r>
            <a:r>
              <a:rPr lang="en-US" sz="2420" dirty="0" err="1" smtClean="0">
                <a:solidFill>
                  <a:srgbClr val="0000FF"/>
                </a:solidFill>
              </a:rPr>
              <a:t>Braatz</a:t>
            </a:r>
            <a:r>
              <a:rPr lang="en-US" sz="2420" dirty="0" smtClean="0">
                <a:solidFill>
                  <a:srgbClr val="0000FF"/>
                </a:solidFill>
              </a:rPr>
              <a:t>, Principal Investigator</a:t>
            </a:r>
            <a:endParaRPr lang="en-US" sz="242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B860DE2B-7828-4078-AAD7-1EB13A1E8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73" y="453955"/>
            <a:ext cx="8470759" cy="768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9162889A-F933-499B-8D3E-68B3AC94F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252" y="1436684"/>
            <a:ext cx="8470759" cy="6101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0B9C8556-E2DA-4AD9-8579-CD3ECF3C5E41}"/>
              </a:ext>
            </a:extLst>
          </p:cNvPr>
          <p:cNvCxnSpPr/>
          <p:nvPr/>
        </p:nvCxnSpPr>
        <p:spPr>
          <a:xfrm>
            <a:off x="5333485" y="6732507"/>
            <a:ext cx="914400" cy="0"/>
          </a:xfrm>
          <a:prstGeom prst="line">
            <a:avLst/>
          </a:prstGeom>
          <a:ln w="444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8DE7E765-FD6E-46D3-A85E-5D67972A920D}"/>
              </a:ext>
            </a:extLst>
          </p:cNvPr>
          <p:cNvSpPr txBox="1"/>
          <p:nvPr/>
        </p:nvSpPr>
        <p:spPr>
          <a:xfrm>
            <a:off x="5386567" y="6339129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0.2 pc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376A23A9-B833-4511-98E3-E387A64BA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959" y="2527875"/>
            <a:ext cx="8470759" cy="2494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69A93801-9629-4568-86EB-B430CE2EA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8195" y="4450108"/>
            <a:ext cx="8289037" cy="4692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2C49108C-0930-4ECC-8E6E-06411B344AEC}"/>
              </a:ext>
            </a:extLst>
          </p:cNvPr>
          <p:cNvSpPr txBox="1"/>
          <p:nvPr/>
        </p:nvSpPr>
        <p:spPr>
          <a:xfrm>
            <a:off x="559884" y="1403861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UGC 3789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15A7A4E6-DCFA-4734-8551-AB188A5DF739}"/>
              </a:ext>
            </a:extLst>
          </p:cNvPr>
          <p:cNvSpPr txBox="1"/>
          <p:nvPr/>
        </p:nvSpPr>
        <p:spPr>
          <a:xfrm>
            <a:off x="559884" y="4207147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NGC 6264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52A4829A-FCAD-4034-94C2-26AD817A8078}"/>
              </a:ext>
            </a:extLst>
          </p:cNvPr>
          <p:cNvSpPr txBox="1"/>
          <p:nvPr/>
        </p:nvSpPr>
        <p:spPr>
          <a:xfrm>
            <a:off x="566205" y="625163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NGC 4258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D7C90B4F-8065-4F0D-BE54-635C770E1274}"/>
              </a:ext>
            </a:extLst>
          </p:cNvPr>
          <p:cNvSpPr txBox="1"/>
          <p:nvPr/>
        </p:nvSpPr>
        <p:spPr>
          <a:xfrm>
            <a:off x="559884" y="2434702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NGC 6323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3E460BCD-6209-446D-A5EA-D7ABDCEA46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18" y="5474170"/>
            <a:ext cx="10906703" cy="95853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751F4BB1-C483-4DE4-AE2B-F77F681F3EB6}"/>
              </a:ext>
            </a:extLst>
          </p:cNvPr>
          <p:cNvCxnSpPr>
            <a:cxnSpLocks/>
          </p:cNvCxnSpPr>
          <p:nvPr/>
        </p:nvCxnSpPr>
        <p:spPr>
          <a:xfrm>
            <a:off x="5458723" y="6734882"/>
            <a:ext cx="621792" cy="1"/>
          </a:xfrm>
          <a:prstGeom prst="line">
            <a:avLst/>
          </a:prstGeom>
          <a:ln w="444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FFD4DC99-C154-4034-AA38-615148054D53}"/>
              </a:ext>
            </a:extLst>
          </p:cNvPr>
          <p:cNvSpPr txBox="1"/>
          <p:nvPr/>
        </p:nvSpPr>
        <p:spPr>
          <a:xfrm>
            <a:off x="5392746" y="6325706"/>
            <a:ext cx="788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2 mas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2839A76D-E56C-4A2D-B182-2BF253B126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8537" y="3126850"/>
            <a:ext cx="8467344" cy="10691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8B9BB49F-845D-4795-9E6D-D13D3CAB49A0}"/>
              </a:ext>
            </a:extLst>
          </p:cNvPr>
          <p:cNvSpPr txBox="1"/>
          <p:nvPr/>
        </p:nvSpPr>
        <p:spPr>
          <a:xfrm>
            <a:off x="563427" y="3448342"/>
            <a:ext cx="1848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CGCG 074-064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="" id="{87D868A3-E266-422E-BD1B-F0C8A4EAB470}"/>
              </a:ext>
            </a:extLst>
          </p:cNvPr>
          <p:cNvSpPr txBox="1"/>
          <p:nvPr/>
        </p:nvSpPr>
        <p:spPr>
          <a:xfrm>
            <a:off x="559884" y="507733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NGC 5765b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37040" y="23704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37260" y="3726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6200" y="162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900" y="129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6260" y="1626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6200" y="162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00034 0.0365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8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4444E-6 L 0.00035 0.089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2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Hubble Constant Estimates from Maser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Cosmology Project (MCP)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hubble_2018_mcp.pdf"/>
          <p:cNvPicPr>
            <a:picLocks noGrp="1" noChangeAspect="1"/>
          </p:cNvPicPr>
          <p:nvPr>
            <p:ph idx="1"/>
          </p:nvPr>
        </p:nvPicPr>
        <p:blipFill>
          <a:blip r:embed="rId2"/>
          <a:srcRect l="-6822" r="-6822"/>
          <a:stretch>
            <a:fillRect/>
          </a:stretch>
        </p:blipFill>
        <p:spPr>
          <a:xfrm>
            <a:off x="449360" y="1393812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6040476" y="4429104"/>
            <a:ext cx="1391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CGCG 074-064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5238" y="3936973"/>
            <a:ext cx="1126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NGC 5765b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8356" y="3444848"/>
            <a:ext cx="1018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NGC 6323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1611" y="2952722"/>
            <a:ext cx="1018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NGC 6424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6237" y="2468547"/>
            <a:ext cx="1017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UGC 3789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81490" y="1682719"/>
            <a:ext cx="351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Average of 5 galaxies  71 ±  4.0 (6%)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9089" y="5810222"/>
            <a:ext cx="78740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UGC 3789 (49.6 +/- 5.1 </a:t>
            </a:r>
            <a:r>
              <a:rPr lang="en-US" sz="1400" dirty="0" err="1" smtClean="0"/>
              <a:t>Mpc</a:t>
            </a:r>
            <a:r>
              <a:rPr lang="en-US" sz="1400" dirty="0" smtClean="0"/>
              <a:t>) Reid et al., 2013        NGC 5765b (126 +/- 11 </a:t>
            </a:r>
            <a:r>
              <a:rPr lang="en-US" sz="1400" dirty="0" err="1" smtClean="0"/>
              <a:t>Mpc</a:t>
            </a:r>
            <a:r>
              <a:rPr lang="en-US" sz="1400" dirty="0" smtClean="0"/>
              <a:t>)         </a:t>
            </a:r>
            <a:r>
              <a:rPr lang="en-US" sz="1400" dirty="0" err="1" smtClean="0"/>
              <a:t>Gao</a:t>
            </a:r>
            <a:r>
              <a:rPr lang="en-US" sz="1400" dirty="0" smtClean="0"/>
              <a:t> et al., 2016</a:t>
            </a:r>
          </a:p>
          <a:p>
            <a:r>
              <a:rPr lang="en-US" sz="1400" dirty="0" smtClean="0"/>
              <a:t>NGC 6264 (137 +/- 19 </a:t>
            </a:r>
            <a:r>
              <a:rPr lang="en-US" sz="1400" dirty="0" err="1" smtClean="0"/>
              <a:t>Mpc</a:t>
            </a:r>
            <a:r>
              <a:rPr lang="en-US" sz="1400" dirty="0" smtClean="0"/>
              <a:t>)   </a:t>
            </a:r>
            <a:r>
              <a:rPr lang="en-US" sz="1400" dirty="0" err="1" smtClean="0"/>
              <a:t>Kuo</a:t>
            </a:r>
            <a:r>
              <a:rPr lang="en-US" sz="1400" dirty="0" smtClean="0"/>
              <a:t> et al., 2013         CGCG 074-064 (83.9 +/- 7.4 </a:t>
            </a:r>
            <a:r>
              <a:rPr lang="en-US" sz="1400" dirty="0" err="1" smtClean="0"/>
              <a:t>Mpc</a:t>
            </a:r>
            <a:r>
              <a:rPr lang="en-US" sz="1400" dirty="0" smtClean="0"/>
              <a:t>) </a:t>
            </a:r>
            <a:r>
              <a:rPr lang="en-US" sz="1400" dirty="0" err="1" smtClean="0"/>
              <a:t>Pesce</a:t>
            </a:r>
            <a:r>
              <a:rPr lang="en-US" sz="1400" dirty="0" smtClean="0"/>
              <a:t> (thesis) 2018</a:t>
            </a:r>
          </a:p>
          <a:p>
            <a:r>
              <a:rPr lang="en-US" sz="1400" dirty="0" smtClean="0"/>
              <a:t>NGC 6323 (107 +/- 42 </a:t>
            </a:r>
            <a:r>
              <a:rPr lang="en-US" sz="1400" dirty="0" err="1" smtClean="0"/>
              <a:t>Mpc</a:t>
            </a:r>
            <a:r>
              <a:rPr lang="en-US" sz="1400" dirty="0" smtClean="0"/>
              <a:t>)   </a:t>
            </a:r>
            <a:r>
              <a:rPr lang="en-US" sz="1400" dirty="0" err="1" smtClean="0"/>
              <a:t>Kuo</a:t>
            </a:r>
            <a:r>
              <a:rPr lang="en-US" sz="1400" dirty="0" smtClean="0"/>
              <a:t> et al., 2015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095345" y="4902604"/>
            <a:ext cx="2274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JM compilation from publications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35832" y="5429235"/>
            <a:ext cx="1331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(km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</a:t>
            </a:r>
            <a:r>
              <a:rPr lang="en-US" sz="1600" dirty="0" err="1" smtClean="0"/>
              <a:t>s</a:t>
            </a:r>
            <a:r>
              <a:rPr lang="en-US" sz="1600" dirty="0" smtClean="0"/>
              <a:t> Mpc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Some Recent Hubble Constant Determinations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245646" y="2030547"/>
            <a:ext cx="2785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S-Z Effect (</a:t>
            </a:r>
            <a:r>
              <a:rPr lang="en-US" sz="1400" dirty="0" err="1" smtClean="0">
                <a:solidFill>
                  <a:srgbClr val="0000FF"/>
                </a:solidFill>
              </a:rPr>
              <a:t>Bonamente</a:t>
            </a:r>
            <a:r>
              <a:rPr lang="en-US" sz="1400" dirty="0" smtClean="0">
                <a:solidFill>
                  <a:srgbClr val="0000FF"/>
                </a:solidFill>
              </a:rPr>
              <a:t>, et al.,  2006)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8766" y="2430385"/>
            <a:ext cx="3360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Gravitational Lensing (4) (</a:t>
            </a:r>
            <a:r>
              <a:rPr lang="en-US" sz="1400" dirty="0" err="1" smtClean="0">
                <a:solidFill>
                  <a:srgbClr val="0000FF"/>
                </a:solidFill>
              </a:rPr>
              <a:t>Suyu</a:t>
            </a:r>
            <a:r>
              <a:rPr lang="en-US" sz="1400" dirty="0" smtClean="0">
                <a:solidFill>
                  <a:srgbClr val="0000FF"/>
                </a:solidFill>
              </a:rPr>
              <a:t>, et al., 2018)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6216" y="2822383"/>
            <a:ext cx="3351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Hubble Key Project (Freedman, et al., 2012)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9471" y="3190861"/>
            <a:ext cx="2808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Cepheids</a:t>
            </a:r>
            <a:r>
              <a:rPr lang="en-US" sz="1400" dirty="0" smtClean="0">
                <a:solidFill>
                  <a:srgbClr val="FF0000"/>
                </a:solidFill>
              </a:rPr>
              <a:t> + SN </a:t>
            </a:r>
            <a:r>
              <a:rPr lang="en-US" sz="1400" dirty="0" err="1" smtClean="0">
                <a:solidFill>
                  <a:srgbClr val="FF0000"/>
                </a:solidFill>
              </a:rPr>
              <a:t>Ia</a:t>
            </a:r>
            <a:r>
              <a:rPr lang="en-US" sz="1400" dirty="0" smtClean="0">
                <a:solidFill>
                  <a:srgbClr val="FF0000"/>
                </a:solidFill>
              </a:rPr>
              <a:t> (</a:t>
            </a:r>
            <a:r>
              <a:rPr lang="en-US" sz="1400" dirty="0" err="1" smtClean="0">
                <a:solidFill>
                  <a:srgbClr val="FF0000"/>
                </a:solidFill>
              </a:rPr>
              <a:t>Riess</a:t>
            </a:r>
            <a:r>
              <a:rPr lang="en-US" sz="1400" dirty="0" smtClean="0">
                <a:solidFill>
                  <a:srgbClr val="FF0000"/>
                </a:solidFill>
              </a:rPr>
              <a:t>, et al., 2018)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07982" y="3592020"/>
            <a:ext cx="2037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MCP (</a:t>
            </a:r>
            <a:r>
              <a:rPr lang="en-US" sz="1400" dirty="0" err="1" smtClean="0">
                <a:solidFill>
                  <a:srgbClr val="FF0000"/>
                </a:solidFill>
              </a:rPr>
              <a:t>Braatz</a:t>
            </a:r>
            <a:r>
              <a:rPr lang="en-US" sz="1400" dirty="0" smtClean="0">
                <a:solidFill>
                  <a:srgbClr val="FF0000"/>
                </a:solidFill>
              </a:rPr>
              <a:t>, et al., 2018)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3472" y="3967016"/>
            <a:ext cx="4794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Cepheids/NGC4258 (</a:t>
            </a:r>
            <a:r>
              <a:rPr lang="en-US" sz="1400" dirty="0" err="1" smtClean="0">
                <a:solidFill>
                  <a:srgbClr val="0000FF"/>
                </a:solidFill>
              </a:rPr>
              <a:t>Riess</a:t>
            </a:r>
            <a:r>
              <a:rPr lang="en-US" sz="1400" dirty="0" smtClean="0">
                <a:solidFill>
                  <a:srgbClr val="0000FF"/>
                </a:solidFill>
              </a:rPr>
              <a:t> et al., 2016/Humphreys, et al., 2013)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94592" y="4374694"/>
            <a:ext cx="2766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CMB/WMAP (</a:t>
            </a:r>
            <a:r>
              <a:rPr lang="en-US" sz="1400" dirty="0" err="1" smtClean="0">
                <a:solidFill>
                  <a:srgbClr val="0000FF"/>
                </a:solidFill>
              </a:rPr>
              <a:t>Hinshaw</a:t>
            </a:r>
            <a:r>
              <a:rPr lang="en-US" sz="1400" dirty="0" smtClean="0">
                <a:solidFill>
                  <a:srgbClr val="0000FF"/>
                </a:solidFill>
              </a:rPr>
              <a:t>, et al., 2013)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69492" y="4758852"/>
            <a:ext cx="2598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CMB/Planck Collaboration, 2018)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78002" y="5676126"/>
            <a:ext cx="1331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(km s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Mpc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59" y="1585221"/>
            <a:ext cx="73152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41763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Maser trace the dynamics of stellar outflows and AGN accretion disks</a:t>
            </a:r>
          </a:p>
          <a:p>
            <a:r>
              <a:rPr lang="en-US" dirty="0" smtClean="0"/>
              <a:t>NGC4258 is an ideal test bed for accretion dynamics</a:t>
            </a:r>
          </a:p>
          <a:p>
            <a:r>
              <a:rPr lang="en-US" dirty="0" smtClean="0"/>
              <a:t>Some properties of the accretion disk</a:t>
            </a:r>
          </a:p>
          <a:p>
            <a:r>
              <a:rPr lang="en-US" dirty="0" smtClean="0"/>
              <a:t>Accretion disk is very thin: h/R ~ 0.0002</a:t>
            </a:r>
          </a:p>
          <a:p>
            <a:r>
              <a:rPr lang="en-US" dirty="0" smtClean="0"/>
              <a:t>Masers spots very small: &lt; 3 𝛍as or 2 x 10</a:t>
            </a:r>
            <a:r>
              <a:rPr lang="en-US" baseline="30000" dirty="0" smtClean="0"/>
              <a:t>15 </a:t>
            </a:r>
            <a:r>
              <a:rPr lang="en-US" dirty="0" smtClean="0"/>
              <a:t>cm  </a:t>
            </a:r>
          </a:p>
          <a:p>
            <a:r>
              <a:rPr lang="en-US" dirty="0" smtClean="0"/>
              <a:t>Distance is known extremely well: 7.5 +/- 0.2 </a:t>
            </a:r>
            <a:r>
              <a:rPr lang="en-US" dirty="0" err="1" smtClean="0"/>
              <a:t>Mpc</a:t>
            </a:r>
            <a:endParaRPr lang="en-US" dirty="0" smtClean="0"/>
          </a:p>
          <a:p>
            <a:r>
              <a:rPr lang="en-US" dirty="0" smtClean="0"/>
              <a:t>NGC4258 anchors the Cepheid distance scale</a:t>
            </a:r>
          </a:p>
          <a:p>
            <a:r>
              <a:rPr lang="en-US" dirty="0" smtClean="0"/>
              <a:t>H</a:t>
            </a:r>
            <a:r>
              <a:rPr lang="en-US" baseline="-25000" dirty="0" smtClean="0"/>
              <a:t>o</a:t>
            </a:r>
            <a:r>
              <a:rPr lang="en-US" dirty="0" smtClean="0"/>
              <a:t> = 71 +/- 4.0 km/s/</a:t>
            </a:r>
            <a:r>
              <a:rPr lang="en-US" dirty="0" err="1" smtClean="0"/>
              <a:t>Mpc</a:t>
            </a:r>
            <a:r>
              <a:rPr lang="en-US" dirty="0" smtClean="0"/>
              <a:t> (5 </a:t>
            </a:r>
            <a:r>
              <a:rPr lang="en-US" dirty="0" err="1" smtClean="0"/>
              <a:t>megamasers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Kwok-Yung (Fred) Lo</a:t>
            </a:r>
            <a:endParaRPr lang="en-US" dirty="0"/>
          </a:p>
        </p:txBody>
      </p:sp>
      <p:pic>
        <p:nvPicPr>
          <p:cNvPr id="4" name="Content Placeholder 3" descr="lo_nrao_forma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5401" r="-75401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817934" y="6209242"/>
            <a:ext cx="1295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1947 - 2016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59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228600"/>
            <a:ext cx="7772400" cy="3829051"/>
          </a:xfrm>
        </p:spPr>
        <p:txBody>
          <a:bodyPr>
            <a:normAutofit/>
          </a:bodyPr>
          <a:lstStyle/>
          <a:p>
            <a:r>
              <a:rPr lang="en-US" dirty="0" smtClean="0"/>
              <a:t>The Impact of Masers in Modern Astrophysics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5825" y="2914652"/>
            <a:ext cx="7372350" cy="49577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by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James Moran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Harvard-Smithsonian Center for Astrophysics</a:t>
            </a:r>
          </a:p>
          <a:p>
            <a:endParaRPr lang="en-US" sz="2800" dirty="0" smtClean="0">
              <a:solidFill>
                <a:srgbClr val="3366FF"/>
              </a:solidFill>
            </a:endParaRPr>
          </a:p>
          <a:p>
            <a:r>
              <a:rPr lang="en-US" sz="2800" dirty="0" smtClean="0">
                <a:solidFill>
                  <a:srgbClr val="3366FF"/>
                </a:solidFill>
              </a:rPr>
              <a:t>Lo Memorial Lecture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Shanghai Astronomical Observatory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September 12, 2018</a:t>
            </a:r>
          </a:p>
        </p:txBody>
      </p:sp>
    </p:spTree>
    <p:extLst>
      <p:ext uri="{BB962C8B-B14F-4D97-AF65-F5344CB8AC3E}">
        <p14:creationId xmlns:p14="http://schemas.microsoft.com/office/powerpoint/2010/main" val="31741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682" y="-296882"/>
            <a:ext cx="8229600" cy="1143000"/>
          </a:xfrm>
        </p:spPr>
        <p:txBody>
          <a:bodyPr/>
          <a:lstStyle/>
          <a:p>
            <a:r>
              <a:rPr lang="en-US" dirty="0" smtClean="0"/>
              <a:t>Time Magazine, June 3, 1985</a:t>
            </a:r>
            <a:endParaRPr lang="en-US" dirty="0"/>
          </a:p>
        </p:txBody>
      </p:sp>
      <p:pic>
        <p:nvPicPr>
          <p:cNvPr id="4" name="Content Placeholder 3" descr="fred_Lo_time_june_3_1985.jpg"/>
          <p:cNvPicPr>
            <a:picLocks noGrp="1" noChangeAspect="1"/>
          </p:cNvPicPr>
          <p:nvPr>
            <p:ph idx="1"/>
          </p:nvPr>
        </p:nvPicPr>
        <p:blipFill>
          <a:blip r:embed="rId2"/>
          <a:srcRect l="3562" t="15484" r="36438" b="52258"/>
          <a:stretch>
            <a:fillRect/>
          </a:stretch>
        </p:blipFill>
        <p:spPr>
          <a:xfrm>
            <a:off x="976783" y="588934"/>
            <a:ext cx="7029398" cy="5349659"/>
          </a:xfrm>
        </p:spPr>
      </p:pic>
      <p:sp>
        <p:nvSpPr>
          <p:cNvPr id="3" name="TextBox 2"/>
          <p:cNvSpPr txBox="1"/>
          <p:nvPr/>
        </p:nvSpPr>
        <p:spPr>
          <a:xfrm>
            <a:off x="285733" y="5872144"/>
            <a:ext cx="874989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solidFill>
                  <a:srgbClr val="0070C0"/>
                </a:solidFill>
              </a:rPr>
              <a:t>Based on the article: On the Size of the Galactic Centre Compact Radio Source:</a:t>
            </a:r>
          </a:p>
          <a:p>
            <a:r>
              <a:rPr lang="en-US" sz="2100" dirty="0" smtClean="0">
                <a:solidFill>
                  <a:srgbClr val="0070C0"/>
                </a:solidFill>
              </a:rPr>
              <a:t>Diameter &lt; 20AU, by Lo, Backer, </a:t>
            </a:r>
            <a:r>
              <a:rPr lang="en-US" sz="2100" dirty="0" err="1" smtClean="0">
                <a:solidFill>
                  <a:srgbClr val="0070C0"/>
                </a:solidFill>
              </a:rPr>
              <a:t>Ekers</a:t>
            </a:r>
            <a:r>
              <a:rPr lang="en-US" sz="2100" dirty="0" smtClean="0">
                <a:solidFill>
                  <a:srgbClr val="0070C0"/>
                </a:solidFill>
              </a:rPr>
              <a:t>, </a:t>
            </a:r>
            <a:r>
              <a:rPr lang="en-US" sz="2100" dirty="0" err="1" smtClean="0">
                <a:solidFill>
                  <a:srgbClr val="0070C0"/>
                </a:solidFill>
              </a:rPr>
              <a:t>Kellermann</a:t>
            </a:r>
            <a:r>
              <a:rPr lang="en-US" sz="2100" dirty="0" smtClean="0">
                <a:solidFill>
                  <a:srgbClr val="0070C0"/>
                </a:solidFill>
              </a:rPr>
              <a:t>, Reid and Moran,</a:t>
            </a:r>
          </a:p>
          <a:p>
            <a:r>
              <a:rPr lang="en-US" sz="2100" dirty="0" smtClean="0">
                <a:solidFill>
                  <a:srgbClr val="0070C0"/>
                </a:solidFill>
              </a:rPr>
              <a:t>Nature, 314, 124, May 9, 1985</a:t>
            </a:r>
            <a:endParaRPr lang="en-US" sz="21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228600"/>
            <a:ext cx="7772400" cy="3829051"/>
          </a:xfrm>
        </p:spPr>
        <p:txBody>
          <a:bodyPr>
            <a:normAutofit/>
          </a:bodyPr>
          <a:lstStyle/>
          <a:p>
            <a:r>
              <a:rPr lang="en-US" dirty="0" smtClean="0"/>
              <a:t>The Impact of Masers in Modern Astrophysics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5825" y="2914652"/>
            <a:ext cx="7372350" cy="49577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by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James Moran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Harvard-Smithsonian Center for Astrophysics</a:t>
            </a:r>
          </a:p>
          <a:p>
            <a:endParaRPr lang="en-US" sz="2800" dirty="0" smtClean="0">
              <a:solidFill>
                <a:srgbClr val="3366FF"/>
              </a:solidFill>
            </a:endParaRPr>
          </a:p>
          <a:p>
            <a:r>
              <a:rPr lang="en-US" sz="2800" dirty="0" smtClean="0">
                <a:solidFill>
                  <a:srgbClr val="3366FF"/>
                </a:solidFill>
              </a:rPr>
              <a:t>Lo Memorial Lecture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National Astronomical Observatory of China</a:t>
            </a:r>
          </a:p>
          <a:p>
            <a:r>
              <a:rPr lang="en-US" sz="2800" smtClean="0">
                <a:solidFill>
                  <a:srgbClr val="3366FF"/>
                </a:solidFill>
              </a:rPr>
              <a:t>September 17, </a:t>
            </a:r>
            <a:r>
              <a:rPr lang="en-US" sz="2800" dirty="0" smtClean="0">
                <a:solidFill>
                  <a:srgbClr val="3366FF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69620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814387"/>
            <a:ext cx="7772400" cy="3829051"/>
          </a:xfrm>
        </p:spPr>
        <p:txBody>
          <a:bodyPr>
            <a:normAutofit/>
          </a:bodyPr>
          <a:lstStyle/>
          <a:p>
            <a:r>
              <a:rPr lang="en-US" dirty="0" smtClean="0"/>
              <a:t>The Impact of Masers in Modern Astrophysics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5825" y="2014530"/>
            <a:ext cx="7372350" cy="49577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by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James Moran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Harvard-Smithsonian Center for Astrophysics</a:t>
            </a:r>
          </a:p>
          <a:p>
            <a:endParaRPr lang="en-US" sz="2800" dirty="0" smtClean="0">
              <a:solidFill>
                <a:srgbClr val="3366FF"/>
              </a:solidFill>
            </a:endParaRPr>
          </a:p>
          <a:p>
            <a:r>
              <a:rPr lang="en-US" sz="2800" dirty="0" smtClean="0">
                <a:solidFill>
                  <a:srgbClr val="3366FF"/>
                </a:solidFill>
              </a:rPr>
              <a:t>Lo Memorial Lecture</a:t>
            </a:r>
          </a:p>
          <a:p>
            <a:r>
              <a:rPr lang="en-US" sz="2800" dirty="0" err="1" smtClean="0">
                <a:solidFill>
                  <a:srgbClr val="3366FF"/>
                </a:solidFill>
              </a:rPr>
              <a:t>Kavli</a:t>
            </a:r>
            <a:r>
              <a:rPr lang="en-US" sz="2800" dirty="0" smtClean="0">
                <a:solidFill>
                  <a:srgbClr val="3366FF"/>
                </a:solidFill>
              </a:rPr>
              <a:t> Institute for Astronomy and Astrophysics</a:t>
            </a:r>
          </a:p>
          <a:p>
            <a:r>
              <a:rPr lang="en-US" sz="2800" dirty="0">
                <a:solidFill>
                  <a:srgbClr val="3366FF"/>
                </a:solidFill>
              </a:rPr>
              <a:t>a</a:t>
            </a:r>
            <a:r>
              <a:rPr lang="en-US" sz="2800" dirty="0" smtClean="0">
                <a:solidFill>
                  <a:srgbClr val="3366FF"/>
                </a:solidFill>
              </a:rPr>
              <a:t>t Peking University</a:t>
            </a:r>
          </a:p>
          <a:p>
            <a:endParaRPr lang="en-US" sz="2800" dirty="0">
              <a:solidFill>
                <a:srgbClr val="3366FF"/>
              </a:solidFill>
            </a:endParaRPr>
          </a:p>
          <a:p>
            <a:r>
              <a:rPr lang="en-US" sz="2800" dirty="0" smtClean="0">
                <a:solidFill>
                  <a:srgbClr val="3366FF"/>
                </a:solidFill>
              </a:rPr>
              <a:t>September 18, 2018</a:t>
            </a:r>
          </a:p>
        </p:txBody>
      </p:sp>
    </p:spTree>
    <p:extLst>
      <p:ext uri="{BB962C8B-B14F-4D97-AF65-F5344CB8AC3E}">
        <p14:creationId xmlns:p14="http://schemas.microsoft.com/office/powerpoint/2010/main" val="104054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 Press Conference 2002</a:t>
            </a:r>
            <a:endParaRPr lang="en-US" dirty="0"/>
          </a:p>
        </p:txBody>
      </p:sp>
      <p:pic>
        <p:nvPicPr>
          <p:cNvPr id="4" name="Content Placeholder 3" descr="jim_paul_fre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050" r="-17050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2105526" y="6436895"/>
            <a:ext cx="480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Jim Moran                           </a:t>
            </a:r>
            <a:r>
              <a:rPr lang="en-US" dirty="0" smtClean="0"/>
              <a:t>Paul Ho            Fred Lo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9" y="1351903"/>
            <a:ext cx="3575112" cy="44464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82" y="1351903"/>
            <a:ext cx="2966620" cy="44464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6888" y="6056555"/>
            <a:ext cx="3575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January 1959, with 400-MHz antenna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0186" y="6056555"/>
            <a:ext cx="360381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July 2013, with remains of 400-MHz antenna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8347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 First Attempt at Radio Astronomy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15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749300"/>
            <a:ext cx="4610100" cy="2844800"/>
          </a:xfrm>
          <a:prstGeom prst="rect">
            <a:avLst/>
          </a:prstGeom>
        </p:spPr>
      </p:pic>
      <p:pic>
        <p:nvPicPr>
          <p:cNvPr id="3" name="Picture 2" descr="DSCF0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00" y="3759200"/>
            <a:ext cx="4610100" cy="292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2883" y="0"/>
            <a:ext cx="6200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Jim Moran (K1AKE), Then and Now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31802" y="1689100"/>
            <a:ext cx="185108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1958</a:t>
            </a:r>
          </a:p>
          <a:p>
            <a:r>
              <a:rPr lang="en-US" sz="2400" dirty="0" smtClean="0"/>
              <a:t>Leominster,</a:t>
            </a:r>
          </a:p>
          <a:p>
            <a:r>
              <a:rPr lang="en-US" sz="2400" dirty="0" smtClean="0"/>
              <a:t>Mass USA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31801" y="5054600"/>
            <a:ext cx="1851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2008</a:t>
            </a:r>
          </a:p>
          <a:p>
            <a:r>
              <a:rPr lang="en-US" sz="2400" dirty="0" err="1" smtClean="0"/>
              <a:t>Tsinghua</a:t>
            </a:r>
            <a:r>
              <a:rPr lang="en-US" sz="2400" dirty="0" smtClean="0"/>
              <a:t> University,</a:t>
            </a:r>
          </a:p>
          <a:p>
            <a:r>
              <a:rPr lang="en-US" sz="2400" dirty="0" smtClean="0"/>
              <a:t>Beijing, PRC</a:t>
            </a:r>
          </a:p>
        </p:txBody>
      </p:sp>
    </p:spTree>
    <p:extLst>
      <p:ext uri="{BB962C8B-B14F-4D97-AF65-F5344CB8AC3E}">
        <p14:creationId xmlns:p14="http://schemas.microsoft.com/office/powerpoint/2010/main" val="135672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379" y="1455830"/>
            <a:ext cx="8987589" cy="4947068"/>
          </a:xfrm>
        </p:spPr>
        <p:txBody>
          <a:bodyPr/>
          <a:lstStyle/>
          <a:p>
            <a:r>
              <a:rPr lang="en-US" dirty="0" smtClean="0"/>
              <a:t>Short introduction to the physics of masers</a:t>
            </a:r>
          </a:p>
          <a:p>
            <a:r>
              <a:rPr lang="en-US" dirty="0" smtClean="0"/>
              <a:t>Discovery that masers trace dynamical motions</a:t>
            </a:r>
          </a:p>
          <a:p>
            <a:r>
              <a:rPr lang="en-US" dirty="0" smtClean="0"/>
              <a:t>How do interferometers work?</a:t>
            </a:r>
          </a:p>
          <a:p>
            <a:r>
              <a:rPr lang="en-US" dirty="0" smtClean="0"/>
              <a:t>The maser accretion disk in NGC4258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    ”One of Nature’s Most Beautiful Creations”</a:t>
            </a:r>
          </a:p>
          <a:p>
            <a:r>
              <a:rPr lang="en-US" dirty="0" smtClean="0"/>
              <a:t>Extreme resolution observations with </a:t>
            </a:r>
            <a:r>
              <a:rPr lang="en-US" dirty="0" err="1" smtClean="0"/>
              <a:t>Radioastron</a:t>
            </a:r>
            <a:endParaRPr lang="en-US" dirty="0" smtClean="0"/>
          </a:p>
          <a:p>
            <a:r>
              <a:rPr lang="en-US" dirty="0" smtClean="0"/>
              <a:t>Measuring the Hubble constant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2880"/>
            <a:ext cx="8229600" cy="1143000"/>
          </a:xfrm>
          <a:effectLst>
            <a:glow rad="127000">
              <a:schemeClr val="accent1"/>
            </a:glow>
          </a:effectLst>
        </p:spPr>
        <p:txBody>
          <a:bodyPr>
            <a:normAutofit fontScale="90000"/>
          </a:bodyPr>
          <a:lstStyle/>
          <a:p>
            <a:r>
              <a:rPr lang="en-US" sz="3600" dirty="0" smtClean="0"/>
              <a:t>Cosmic Maser are Different from Lab Masers</a:t>
            </a:r>
            <a:endParaRPr lang="en-US" sz="3600" dirty="0"/>
          </a:p>
        </p:txBody>
      </p:sp>
      <p:pic>
        <p:nvPicPr>
          <p:cNvPr id="4" name="Content Placeholder 3" descr="edited_image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8058" r="-68058"/>
          <a:stretch>
            <a:fillRect/>
          </a:stretch>
        </p:blipFill>
        <p:spPr>
          <a:xfrm>
            <a:off x="-1168264" y="443077"/>
            <a:ext cx="11336145" cy="6234443"/>
          </a:xfrm>
        </p:spPr>
      </p:pic>
      <p:sp>
        <p:nvSpPr>
          <p:cNvPr id="3" name="TextBox 2"/>
          <p:cNvSpPr txBox="1"/>
          <p:nvPr/>
        </p:nvSpPr>
        <p:spPr>
          <a:xfrm>
            <a:off x="1581590" y="443077"/>
            <a:ext cx="7062538" cy="191590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010" dirty="0" smtClean="0">
                <a:solidFill>
                  <a:srgbClr val="FF0000"/>
                </a:solidFill>
              </a:rPr>
              <a:t>One pass amplifiers</a:t>
            </a:r>
          </a:p>
          <a:p>
            <a:r>
              <a:rPr lang="en-US" sz="2010" dirty="0" smtClean="0">
                <a:solidFill>
                  <a:srgbClr val="FF0000"/>
                </a:solidFill>
              </a:rPr>
              <a:t>Little temporal coherence</a:t>
            </a:r>
          </a:p>
          <a:p>
            <a:r>
              <a:rPr lang="en-US" sz="2010" dirty="0" smtClean="0">
                <a:solidFill>
                  <a:srgbClr val="FF0000"/>
                </a:solidFill>
              </a:rPr>
              <a:t>Little spatial coherence</a:t>
            </a:r>
          </a:p>
          <a:p>
            <a:r>
              <a:rPr lang="en-US" sz="2010" dirty="0" smtClean="0">
                <a:solidFill>
                  <a:srgbClr val="FF0000"/>
                </a:solidFill>
              </a:rPr>
              <a:t>Gaussian noise </a:t>
            </a:r>
            <a:r>
              <a:rPr lang="mr-IN" sz="2010" dirty="0" smtClean="0">
                <a:solidFill>
                  <a:srgbClr val="FF0000"/>
                </a:solidFill>
              </a:rPr>
              <a:t>–</a:t>
            </a:r>
            <a:r>
              <a:rPr lang="en-US" sz="2010" dirty="0" smtClean="0">
                <a:solidFill>
                  <a:srgbClr val="FF0000"/>
                </a:solidFill>
              </a:rPr>
              <a:t> no noise pulses</a:t>
            </a:r>
          </a:p>
          <a:p>
            <a:r>
              <a:rPr lang="en-US" sz="2010" dirty="0" smtClean="0">
                <a:solidFill>
                  <a:schemeClr val="accent1"/>
                </a:solidFill>
              </a:rPr>
              <a:t>Both have population inversion processes and high amplification </a:t>
            </a:r>
          </a:p>
          <a:p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7980</TotalTime>
  <Words>1378</Words>
  <Application>Microsoft Office PowerPoint</Application>
  <PresentationFormat>On-screen Show (4:3)</PresentationFormat>
  <Paragraphs>255</Paragraphs>
  <Slides>41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The Impact of Masers in Modern Astrophysics</vt:lpstr>
      <vt:lpstr>Kwok-Yung (Fred) Lo</vt:lpstr>
      <vt:lpstr>PowerPoint Presentation</vt:lpstr>
      <vt:lpstr>Time Magazine, June 3, 1985</vt:lpstr>
      <vt:lpstr>SMA Press Conference 2002</vt:lpstr>
      <vt:lpstr>PowerPoint Presentation</vt:lpstr>
      <vt:lpstr>PowerPoint Presentation</vt:lpstr>
      <vt:lpstr>Today’s Talk</vt:lpstr>
      <vt:lpstr>Cosmic Maser are Different from Lab Masers</vt:lpstr>
      <vt:lpstr>I Should Have Followed Up on That . . .</vt:lpstr>
      <vt:lpstr>PowerPoint Presentation</vt:lpstr>
      <vt:lpstr>How Does an Interferometer Work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Vapor Maser Discoveries in NGC4258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Measurement of the Thickness of the Accretion Disk in the Vicinity of the Systemic Features</vt:lpstr>
      <vt:lpstr>PowerPoint Presentation</vt:lpstr>
      <vt:lpstr>PowerPoint Presentation</vt:lpstr>
      <vt:lpstr>PowerPoint Presentation</vt:lpstr>
      <vt:lpstr>NGC4258 VLBI Observations </vt:lpstr>
      <vt:lpstr>Observations of NGC4258 with Fringes Parallel and Perpendicular to Accretion Disk</vt:lpstr>
      <vt:lpstr>RadioAstron – GBT Visibility Spectrum of Systemic Velocity Group of Masers</vt:lpstr>
      <vt:lpstr>PowerPoint Presentation</vt:lpstr>
      <vt:lpstr>PowerPoint Presentation</vt:lpstr>
      <vt:lpstr>PowerPoint Presentation</vt:lpstr>
      <vt:lpstr>Hubble Constant Estimates from Maser Cosmology Project (MCP)</vt:lpstr>
      <vt:lpstr>Some Recent Hubble Constant Determinations</vt:lpstr>
      <vt:lpstr>Summary</vt:lpstr>
      <vt:lpstr>Kwok-Yung (Fred) Lo</vt:lpstr>
      <vt:lpstr>PowerPoint Presentation</vt:lpstr>
      <vt:lpstr>The Impact of Masers in Modern Astrophysics</vt:lpstr>
      <vt:lpstr>The Impact of Masers in Modern Astrophysics</vt:lpstr>
      <vt:lpstr>The Impact of Masers in Modern Astrophysics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Moran</dc:creator>
  <cp:lastModifiedBy>CBarrett</cp:lastModifiedBy>
  <cp:revision>72</cp:revision>
  <cp:lastPrinted>2018-08-17T20:36:55Z</cp:lastPrinted>
  <dcterms:created xsi:type="dcterms:W3CDTF">2018-09-07T20:52:35Z</dcterms:created>
  <dcterms:modified xsi:type="dcterms:W3CDTF">2018-10-26T17:07:24Z</dcterms:modified>
</cp:coreProperties>
</file>