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324" r:id="rId3"/>
    <p:sldId id="292" r:id="rId4"/>
    <p:sldId id="294" r:id="rId5"/>
    <p:sldId id="295" r:id="rId6"/>
    <p:sldId id="299" r:id="rId7"/>
    <p:sldId id="366" r:id="rId8"/>
    <p:sldId id="351" r:id="rId9"/>
    <p:sldId id="350" r:id="rId10"/>
    <p:sldId id="328" r:id="rId11"/>
    <p:sldId id="372" r:id="rId12"/>
    <p:sldId id="329" r:id="rId13"/>
    <p:sldId id="330" r:id="rId14"/>
    <p:sldId id="374" r:id="rId15"/>
    <p:sldId id="273" r:id="rId16"/>
    <p:sldId id="331" r:id="rId17"/>
    <p:sldId id="363" r:id="rId18"/>
    <p:sldId id="354" r:id="rId19"/>
    <p:sldId id="365" r:id="rId20"/>
    <p:sldId id="355" r:id="rId21"/>
    <p:sldId id="356" r:id="rId22"/>
    <p:sldId id="357" r:id="rId23"/>
    <p:sldId id="358" r:id="rId24"/>
    <p:sldId id="359" r:id="rId25"/>
    <p:sldId id="360" r:id="rId26"/>
    <p:sldId id="337" r:id="rId27"/>
    <p:sldId id="376" r:id="rId28"/>
    <p:sldId id="342" r:id="rId29"/>
    <p:sldId id="343" r:id="rId30"/>
    <p:sldId id="338" r:id="rId31"/>
    <p:sldId id="339" r:id="rId32"/>
    <p:sldId id="341" r:id="rId33"/>
    <p:sldId id="344" r:id="rId34"/>
    <p:sldId id="377" r:id="rId35"/>
    <p:sldId id="323" r:id="rId36"/>
    <p:sldId id="362" r:id="rId37"/>
    <p:sldId id="34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35" autoAdjust="0"/>
    <p:restoredTop sz="86333" autoAdjust="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D0B0-0F73-4264-B825-2452AC224BA2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49DC-09CC-4819-A7FE-14A939DC1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7699C-221C-469C-B3F4-1623880690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81B4-7727-401B-8600-96ED1739EE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49DC-09CC-4819-A7FE-14A939DC1A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508B-86D8-4B8C-91F1-173BB2851B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DB85-28C9-4326-A86A-7CA517765B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B7BF-7C26-41BC-9462-137E62CDDC2C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0D5C-D7F8-4582-8F6F-86C1A6E86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SO</a:t>
            </a:r>
            <a:r>
              <a:rPr lang="en-US" sz="4000" baseline="-25000" dirty="0" smtClean="0">
                <a:solidFill>
                  <a:srgbClr val="00B0F0"/>
                </a:solidFill>
              </a:rPr>
              <a:t>2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Retrievals in the UV </a:t>
            </a:r>
            <a:r>
              <a:rPr lang="en-US" sz="4000" dirty="0" smtClean="0">
                <a:solidFill>
                  <a:srgbClr val="00B0F0"/>
                </a:solidFill>
              </a:rPr>
              <a:t>from </a:t>
            </a:r>
            <a:r>
              <a:rPr lang="en-US" sz="4000" dirty="0" smtClean="0">
                <a:solidFill>
                  <a:srgbClr val="00B0F0"/>
                </a:solidFill>
              </a:rPr>
              <a:t>Space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962400"/>
            <a:ext cx="60198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Caroline </a:t>
            </a:r>
            <a:r>
              <a:rPr lang="en-US" dirty="0" err="1" smtClean="0">
                <a:solidFill>
                  <a:schemeClr val="accent6"/>
                </a:solidFill>
              </a:rPr>
              <a:t>Nowlan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Atomic and Molecular Physics Division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Harvard-Smithsonian Center for Astrophysics</a:t>
            </a:r>
          </a:p>
          <a:p>
            <a:endParaRPr lang="en-US" sz="1900" dirty="0" smtClean="0">
              <a:solidFill>
                <a:schemeClr val="accent6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Collaborators:  </a:t>
            </a:r>
            <a:r>
              <a:rPr lang="en-US" sz="1900" dirty="0" smtClean="0">
                <a:solidFill>
                  <a:srgbClr val="92D050"/>
                </a:solidFill>
              </a:rPr>
              <a:t>Kelly Chance, Xiong Liu, Thomas </a:t>
            </a:r>
            <a:r>
              <a:rPr lang="en-US" sz="1900" dirty="0" err="1" smtClean="0">
                <a:solidFill>
                  <a:srgbClr val="92D050"/>
                </a:solidFill>
              </a:rPr>
              <a:t>Kurosu</a:t>
            </a:r>
            <a:r>
              <a:rPr lang="en-US" sz="1900" dirty="0" smtClean="0">
                <a:solidFill>
                  <a:srgbClr val="92D050"/>
                </a:solidFill>
              </a:rPr>
              <a:t>, </a:t>
            </a:r>
            <a:r>
              <a:rPr lang="en-US" sz="1900" dirty="0" err="1" smtClean="0">
                <a:solidFill>
                  <a:srgbClr val="92D050"/>
                </a:solidFill>
              </a:rPr>
              <a:t>Chulkyu</a:t>
            </a:r>
            <a:r>
              <a:rPr lang="en-US" sz="1900" dirty="0" smtClean="0">
                <a:solidFill>
                  <a:srgbClr val="92D050"/>
                </a:solidFill>
              </a:rPr>
              <a:t> Lee, Randall Martin, </a:t>
            </a:r>
            <a:r>
              <a:rPr lang="en-US" sz="1900" dirty="0" err="1" smtClean="0">
                <a:solidFill>
                  <a:srgbClr val="92D050"/>
                </a:solidFill>
              </a:rPr>
              <a:t>Sajeev</a:t>
            </a:r>
            <a:r>
              <a:rPr lang="en-US" sz="1900" dirty="0" smtClean="0">
                <a:solidFill>
                  <a:srgbClr val="92D050"/>
                </a:solidFill>
              </a:rPr>
              <a:t> Philip</a:t>
            </a:r>
            <a:endParaRPr lang="en-US" sz="1900" baseline="300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Retrievals from GOME-2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5344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approaches to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retrievals:</a:t>
            </a:r>
            <a:endParaRPr lang="en-US" dirty="0" smtClean="0"/>
          </a:p>
          <a:p>
            <a:pPr marL="834390" lvl="1" indent="-514350"/>
            <a:endParaRPr lang="en-US" dirty="0" smtClean="0"/>
          </a:p>
          <a:p>
            <a:pPr marL="834390" lvl="1" indent="-514350"/>
            <a:r>
              <a:rPr lang="en-US" b="1" dirty="0" smtClean="0"/>
              <a:t>Traditional two-step approach</a:t>
            </a:r>
            <a:endParaRPr lang="en-US" dirty="0" smtClean="0"/>
          </a:p>
          <a:p>
            <a:pPr marL="1108710" lvl="2" indent="-514350"/>
            <a:r>
              <a:rPr lang="en-US" dirty="0" smtClean="0"/>
              <a:t>Calculate:</a:t>
            </a:r>
          </a:p>
          <a:p>
            <a:pPr marL="1328166" lvl="3" indent="-514350"/>
            <a:r>
              <a:rPr lang="en-US" dirty="0" smtClean="0"/>
              <a:t>1. Slant column density (using spectra) in viewing path</a:t>
            </a:r>
          </a:p>
          <a:p>
            <a:pPr marL="1328166" lvl="3" indent="-514350"/>
            <a:r>
              <a:rPr lang="en-US" dirty="0" smtClean="0"/>
              <a:t>2. Air mass factor (using radiative transfer model and profiles) </a:t>
            </a:r>
          </a:p>
          <a:p>
            <a:pPr marL="1099566" lvl="2" indent="-514350"/>
            <a:r>
              <a:rPr lang="en-US" dirty="0" smtClean="0"/>
              <a:t>Vertical column = Slant Column / AMF</a:t>
            </a:r>
          </a:p>
          <a:p>
            <a:pPr marL="834390" lvl="1" indent="-514350"/>
            <a:endParaRPr lang="en-US" b="1" dirty="0" smtClean="0"/>
          </a:p>
          <a:p>
            <a:pPr marL="834390" lvl="1" indent="-514350"/>
            <a:r>
              <a:rPr lang="en-US" b="1" dirty="0" smtClean="0"/>
              <a:t>Optimal Estimation</a:t>
            </a:r>
          </a:p>
          <a:p>
            <a:pPr marL="1154430" lvl="2" indent="-514350"/>
            <a:r>
              <a:rPr lang="en-US" dirty="0" smtClean="0"/>
              <a:t>Implements </a:t>
            </a:r>
            <a:r>
              <a:rPr lang="en-US" dirty="0" smtClean="0"/>
              <a:t>full radiative transfer calculation and </a:t>
            </a:r>
            <a:r>
              <a:rPr lang="en-US" dirty="0" err="1" smtClean="0"/>
              <a:t>climatological</a:t>
            </a:r>
            <a:r>
              <a:rPr lang="en-US" dirty="0" smtClean="0"/>
              <a:t> profiles directly into one-step retrieval calculation</a:t>
            </a:r>
          </a:p>
          <a:p>
            <a:pPr marL="1154430" lvl="2" indent="-514350"/>
            <a:r>
              <a:rPr lang="en-US" dirty="0" smtClean="0"/>
              <a:t>Much more time-consuming (~100 times longer)</a:t>
            </a:r>
          </a:p>
          <a:p>
            <a:pPr marL="1154430" lvl="2" indent="-514350"/>
            <a:r>
              <a:rPr lang="en-US" dirty="0" smtClean="0"/>
              <a:t>Better consideration of wavelength effects, nonlinearity of AMF under heavy SO</a:t>
            </a:r>
            <a:r>
              <a:rPr lang="en-US" baseline="-25000" dirty="0" smtClean="0"/>
              <a:t>2</a:t>
            </a:r>
            <a:r>
              <a:rPr lang="en-US" dirty="0" smtClean="0"/>
              <a:t> loading, ozone interference</a:t>
            </a:r>
          </a:p>
          <a:p>
            <a:pPr marL="1154430" lvl="2" indent="-514350"/>
            <a:endParaRPr lang="en-US" dirty="0" smtClean="0"/>
          </a:p>
          <a:p>
            <a:pPr marL="1154430" lvl="2" indent="-514350"/>
            <a:endParaRPr lang="en-US" dirty="0" smtClean="0"/>
          </a:p>
          <a:p>
            <a:pPr marL="1154430" lvl="2" indent="-51435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Optimal Estimation Approach</a:t>
            </a:r>
            <a:endParaRPr lang="en-CA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CA" sz="2400" dirty="0"/>
          </a:p>
          <a:p>
            <a:pPr>
              <a:lnSpc>
                <a:spcPct val="90000"/>
              </a:lnSpc>
            </a:pPr>
            <a:r>
              <a:rPr lang="en-CA" sz="2400" dirty="0"/>
              <a:t>Nonlinear iterative </a:t>
            </a:r>
            <a:r>
              <a:rPr lang="en-CA" sz="2400" dirty="0" smtClean="0"/>
              <a:t>retrieval</a:t>
            </a:r>
          </a:p>
          <a:p>
            <a:pPr>
              <a:lnSpc>
                <a:spcPct val="90000"/>
              </a:lnSpc>
            </a:pPr>
            <a:endParaRPr lang="en-CA" sz="2400" dirty="0"/>
          </a:p>
          <a:p>
            <a:pPr>
              <a:lnSpc>
                <a:spcPct val="90000"/>
              </a:lnSpc>
            </a:pPr>
            <a:endParaRPr lang="en-CA" sz="1200" dirty="0"/>
          </a:p>
          <a:p>
            <a:pPr>
              <a:lnSpc>
                <a:spcPct val="90000"/>
              </a:lnSpc>
              <a:buFont typeface="Symbol" pitchFamily="18" charset="2"/>
              <a:buChar char=" "/>
            </a:pPr>
            <a:r>
              <a:rPr lang="en-CA" sz="2400" dirty="0" err="1">
                <a:latin typeface="Symbol" pitchFamily="18" charset="2"/>
              </a:rPr>
              <a:t>D</a:t>
            </a:r>
            <a:r>
              <a:rPr lang="en-CA" sz="2400" b="1" dirty="0" err="1"/>
              <a:t>x</a:t>
            </a:r>
            <a:r>
              <a:rPr lang="en-CA" sz="2400" b="1" dirty="0"/>
              <a:t> </a:t>
            </a:r>
            <a:r>
              <a:rPr lang="en-CA" sz="2400" dirty="0"/>
              <a:t>= (</a:t>
            </a:r>
            <a:r>
              <a:rPr lang="en-CA" sz="2400" b="1" dirty="0"/>
              <a:t>K</a:t>
            </a:r>
            <a:r>
              <a:rPr lang="en-CA" sz="2400" baseline="30000" dirty="0"/>
              <a:t>T </a:t>
            </a:r>
            <a:r>
              <a:rPr lang="en-CA" sz="2400" b="1" dirty="0"/>
              <a:t>S</a:t>
            </a:r>
            <a:r>
              <a:rPr lang="en-CA" sz="2400" b="1" baseline="-25000" dirty="0">
                <a:latin typeface="Symbol" pitchFamily="18" charset="2"/>
              </a:rPr>
              <a:t>e</a:t>
            </a:r>
            <a:r>
              <a:rPr lang="en-CA" sz="2400" baseline="30000" dirty="0">
                <a:latin typeface="Symbol" pitchFamily="18" charset="2"/>
              </a:rPr>
              <a:t>-1</a:t>
            </a:r>
            <a:r>
              <a:rPr lang="en-CA" sz="2400" baseline="-25000" dirty="0">
                <a:latin typeface="Symbol" pitchFamily="18" charset="2"/>
              </a:rPr>
              <a:t> </a:t>
            </a:r>
            <a:r>
              <a:rPr lang="en-CA" sz="2400" b="1" dirty="0"/>
              <a:t>K</a:t>
            </a:r>
            <a:r>
              <a:rPr lang="en-CA" sz="2400" dirty="0"/>
              <a:t> + </a:t>
            </a:r>
            <a:r>
              <a:rPr lang="en-CA" sz="2400" b="1" dirty="0" smtClean="0"/>
              <a:t>S</a:t>
            </a:r>
            <a:r>
              <a:rPr lang="en-CA" sz="2400" baseline="-25000" dirty="0" smtClean="0"/>
              <a:t>a</a:t>
            </a:r>
            <a:r>
              <a:rPr lang="en-CA" sz="2400" baseline="30000" dirty="0" smtClean="0"/>
              <a:t>-1</a:t>
            </a:r>
            <a:r>
              <a:rPr lang="en-CA" sz="2400" dirty="0" smtClean="0"/>
              <a:t>)</a:t>
            </a:r>
            <a:r>
              <a:rPr lang="en-CA" sz="2400" baseline="30000" dirty="0" smtClean="0"/>
              <a:t>-</a:t>
            </a:r>
            <a:r>
              <a:rPr lang="en-CA" sz="2400" baseline="30000" dirty="0"/>
              <a:t>1 </a:t>
            </a:r>
            <a:r>
              <a:rPr lang="en-CA" sz="2400" dirty="0"/>
              <a:t>[</a:t>
            </a:r>
            <a:r>
              <a:rPr lang="en-CA" sz="2400" b="1" dirty="0" smtClean="0"/>
              <a:t>K</a:t>
            </a:r>
            <a:r>
              <a:rPr lang="en-CA" sz="2400" baseline="30000" dirty="0" smtClean="0"/>
              <a:t>T</a:t>
            </a:r>
            <a:r>
              <a:rPr lang="en-CA" sz="2400" b="1" dirty="0" smtClean="0"/>
              <a:t>S</a:t>
            </a:r>
            <a:r>
              <a:rPr lang="en-CA" sz="2400" b="1" baseline="-25000" dirty="0" smtClean="0">
                <a:latin typeface="Symbol" pitchFamily="18" charset="2"/>
              </a:rPr>
              <a:t>e</a:t>
            </a:r>
            <a:r>
              <a:rPr lang="en-CA" sz="2400" baseline="30000" dirty="0" smtClean="0"/>
              <a:t>-1</a:t>
            </a:r>
            <a:r>
              <a:rPr lang="en-CA" sz="2400" dirty="0" smtClean="0"/>
              <a:t> </a:t>
            </a:r>
            <a:r>
              <a:rPr lang="en-CA" sz="2400" dirty="0" err="1" smtClean="0">
                <a:latin typeface="Symbol" pitchFamily="18" charset="2"/>
              </a:rPr>
              <a:t>D</a:t>
            </a:r>
            <a:r>
              <a:rPr lang="en-CA" sz="2400" dirty="0" err="1" smtClean="0"/>
              <a:t>y</a:t>
            </a:r>
            <a:r>
              <a:rPr lang="en-CA" sz="2400" dirty="0" smtClean="0"/>
              <a:t>– </a:t>
            </a:r>
            <a:r>
              <a:rPr lang="en-CA" sz="2400" b="1" dirty="0"/>
              <a:t>S</a:t>
            </a:r>
            <a:r>
              <a:rPr lang="en-CA" sz="2400" baseline="-25000" dirty="0"/>
              <a:t>a</a:t>
            </a:r>
            <a:r>
              <a:rPr lang="en-CA" sz="2400" baseline="30000" dirty="0"/>
              <a:t>-1</a:t>
            </a:r>
            <a:r>
              <a:rPr lang="en-CA" sz="2400" dirty="0"/>
              <a:t>(</a:t>
            </a:r>
            <a:r>
              <a:rPr lang="en-CA" sz="2400" b="1" dirty="0"/>
              <a:t>x</a:t>
            </a:r>
            <a:r>
              <a:rPr lang="en-CA" sz="2400" dirty="0"/>
              <a:t> – </a:t>
            </a:r>
            <a:r>
              <a:rPr lang="en-CA" sz="2400" b="1" dirty="0" err="1"/>
              <a:t>x</a:t>
            </a:r>
            <a:r>
              <a:rPr lang="en-CA" sz="2400" baseline="-25000" dirty="0" err="1"/>
              <a:t>a</a:t>
            </a:r>
            <a:r>
              <a:rPr lang="en-CA" sz="2400" dirty="0"/>
              <a:t>) </a:t>
            </a:r>
            <a:r>
              <a:rPr lang="en-CA" sz="2400" dirty="0" smtClean="0"/>
              <a:t>]</a:t>
            </a:r>
            <a:endParaRPr lang="en-CA" sz="2400" dirty="0"/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endParaRPr lang="en-CA" sz="2000" b="1" dirty="0"/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r>
              <a:rPr lang="en-CA" sz="2000" b="1" dirty="0"/>
              <a:t>x </a:t>
            </a:r>
            <a:r>
              <a:rPr lang="en-CA" sz="2000" dirty="0" smtClean="0"/>
              <a:t>= current guess of </a:t>
            </a:r>
            <a:r>
              <a:rPr lang="en-CA" sz="2000" dirty="0"/>
              <a:t>retrieved </a:t>
            </a:r>
            <a:r>
              <a:rPr lang="en-CA" sz="2000" dirty="0" smtClean="0"/>
              <a:t>parameter</a:t>
            </a:r>
          </a:p>
          <a:p>
            <a:pPr lvl="1">
              <a:lnSpc>
                <a:spcPct val="90000"/>
              </a:lnSpc>
              <a:buNone/>
            </a:pPr>
            <a:r>
              <a:rPr lang="en-CA" sz="2000" b="1" dirty="0" smtClean="0"/>
              <a:t>     S</a:t>
            </a:r>
            <a:r>
              <a:rPr lang="en-CA" sz="2000" b="1" baseline="-25000" dirty="0" smtClean="0">
                <a:latin typeface="Symbol" pitchFamily="18" charset="2"/>
              </a:rPr>
              <a:t>e</a:t>
            </a:r>
            <a:r>
              <a:rPr lang="en-CA" sz="2000" dirty="0" smtClean="0"/>
              <a:t> </a:t>
            </a:r>
            <a:r>
              <a:rPr lang="en-CA" sz="2000" dirty="0"/>
              <a:t>= measurement error covariance matrix</a:t>
            </a:r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r>
              <a:rPr lang="en-CA" sz="2000" b="1" dirty="0"/>
              <a:t>K</a:t>
            </a:r>
            <a:r>
              <a:rPr lang="en-CA" sz="2000" dirty="0"/>
              <a:t> = </a:t>
            </a:r>
            <a:r>
              <a:rPr lang="en-CA" sz="2000" dirty="0" smtClean="0"/>
              <a:t>weighting function matrix</a:t>
            </a:r>
            <a:endParaRPr lang="en-CA" sz="2000" dirty="0"/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r>
              <a:rPr lang="en-CA" sz="2000" b="1" dirty="0" err="1" smtClean="0"/>
              <a:t>x</a:t>
            </a:r>
            <a:r>
              <a:rPr lang="en-CA" sz="2000" baseline="-25000" dirty="0" err="1" smtClean="0"/>
              <a:t>a</a:t>
            </a:r>
            <a:r>
              <a:rPr lang="en-CA" sz="2000" dirty="0" smtClean="0"/>
              <a:t> </a:t>
            </a:r>
            <a:r>
              <a:rPr lang="en-CA" sz="2000" dirty="0"/>
              <a:t>= a priori profile </a:t>
            </a:r>
            <a:r>
              <a:rPr lang="en-CA" sz="2000" dirty="0" smtClean="0"/>
              <a:t>(climatology or from a model)</a:t>
            </a:r>
            <a:endParaRPr lang="en-CA" sz="2000" dirty="0"/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r>
              <a:rPr lang="en-CA" sz="2000" b="1" dirty="0"/>
              <a:t>S</a:t>
            </a:r>
            <a:r>
              <a:rPr lang="en-CA" sz="2000" baseline="-25000" dirty="0"/>
              <a:t>a</a:t>
            </a:r>
            <a:r>
              <a:rPr lang="en-CA" sz="2000" dirty="0"/>
              <a:t> = a priori error covariance matrix</a:t>
            </a:r>
            <a:endParaRPr lang="en-CA" sz="2000" b="1" dirty="0"/>
          </a:p>
          <a:p>
            <a:pPr>
              <a:lnSpc>
                <a:spcPct val="90000"/>
              </a:lnSpc>
              <a:buFont typeface="Symbol" pitchFamily="18" charset="2"/>
              <a:buChar char=" "/>
            </a:pPr>
            <a:endParaRPr lang="en-CA" sz="2000" dirty="0"/>
          </a:p>
          <a:p>
            <a:pPr>
              <a:lnSpc>
                <a:spcPct val="90000"/>
              </a:lnSpc>
            </a:pPr>
            <a:endParaRPr lang="en-CA" sz="2400" dirty="0"/>
          </a:p>
          <a:p>
            <a:pPr>
              <a:lnSpc>
                <a:spcPct val="90000"/>
              </a:lnSpc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Estimation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Based on ozone profile retrieval developed for </a:t>
            </a:r>
          </a:p>
          <a:p>
            <a:pPr lvl="1"/>
            <a:r>
              <a:rPr lang="en-US" dirty="0" smtClean="0"/>
              <a:t>GOME </a:t>
            </a:r>
            <a:r>
              <a:rPr lang="en-US" i="1" dirty="0" smtClean="0"/>
              <a:t>(Liu et al., 2005)</a:t>
            </a:r>
          </a:p>
          <a:p>
            <a:pPr lvl="1"/>
            <a:r>
              <a:rPr lang="en-US" dirty="0" smtClean="0"/>
              <a:t>OMI </a:t>
            </a:r>
            <a:r>
              <a:rPr lang="en-US" i="1" dirty="0" smtClean="0"/>
              <a:t>(Liu et al., 2010)</a:t>
            </a:r>
          </a:p>
          <a:p>
            <a:r>
              <a:rPr lang="en-US" dirty="0" smtClean="0"/>
              <a:t>Full radiative transfer calculation </a:t>
            </a:r>
            <a:r>
              <a:rPr lang="en-US" dirty="0" smtClean="0"/>
              <a:t>using including trace </a:t>
            </a:r>
            <a:r>
              <a:rPr lang="en-US" dirty="0" smtClean="0"/>
              <a:t>gas profiles</a:t>
            </a:r>
          </a:p>
          <a:p>
            <a:r>
              <a:rPr lang="en-US" dirty="0" smtClean="0"/>
              <a:t>Wavelength window: 312 – 330 nm</a:t>
            </a:r>
          </a:p>
          <a:p>
            <a:r>
              <a:rPr lang="en-US" dirty="0" smtClean="0"/>
              <a:t>Simultaneous fit of</a:t>
            </a:r>
          </a:p>
          <a:p>
            <a:pPr lvl="1"/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vertical column</a:t>
            </a:r>
          </a:p>
          <a:p>
            <a:pPr lvl="1"/>
            <a:r>
              <a:rPr lang="en-US" dirty="0" smtClean="0"/>
              <a:t>Ozone profile at 24 levels</a:t>
            </a:r>
          </a:p>
          <a:p>
            <a:pPr lvl="1"/>
            <a:r>
              <a:rPr lang="en-US" dirty="0" err="1" smtClean="0"/>
              <a:t>BrO</a:t>
            </a:r>
            <a:r>
              <a:rPr lang="en-US" dirty="0" smtClean="0"/>
              <a:t>, HCHO, NO</a:t>
            </a:r>
            <a:r>
              <a:rPr lang="en-US" baseline="-25000" dirty="0" smtClean="0"/>
              <a:t>2 </a:t>
            </a:r>
            <a:r>
              <a:rPr lang="en-US" dirty="0" smtClean="0"/>
              <a:t>vertical columns</a:t>
            </a:r>
          </a:p>
          <a:p>
            <a:pPr lvl="1"/>
            <a:r>
              <a:rPr lang="en-US" dirty="0" smtClean="0"/>
              <a:t>Rotational Raman scattering</a:t>
            </a:r>
          </a:p>
          <a:p>
            <a:pPr lvl="1"/>
            <a:r>
              <a:rPr lang="en-US" dirty="0" smtClean="0"/>
              <a:t>Effective surface albedo</a:t>
            </a:r>
          </a:p>
          <a:p>
            <a:pPr lvl="1"/>
            <a:r>
              <a:rPr lang="en-US" dirty="0" smtClean="0"/>
              <a:t>Effective cloud fraction</a:t>
            </a:r>
          </a:p>
          <a:p>
            <a:pPr lvl="1"/>
            <a:r>
              <a:rPr lang="en-US" dirty="0" smtClean="0"/>
              <a:t>Wavelength shift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A Priori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a priori </a:t>
            </a:r>
            <a:r>
              <a:rPr lang="en-US" dirty="0" smtClean="0"/>
              <a:t>profile information</a:t>
            </a:r>
          </a:p>
          <a:p>
            <a:endParaRPr lang="en-US" dirty="0" smtClean="0"/>
          </a:p>
          <a:p>
            <a:r>
              <a:rPr lang="en-US" dirty="0" smtClean="0"/>
              <a:t>Anthropogenic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GEOS-</a:t>
            </a:r>
            <a:r>
              <a:rPr lang="en-US" dirty="0" err="1" smtClean="0"/>
              <a:t>Chem</a:t>
            </a:r>
            <a:r>
              <a:rPr lang="en-US" dirty="0" smtClean="0"/>
              <a:t> model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 (</a:t>
            </a:r>
            <a:r>
              <a:rPr lang="en-US" dirty="0" smtClean="0"/>
              <a:t>Lee et al., 2009)</a:t>
            </a:r>
          </a:p>
          <a:p>
            <a:endParaRPr lang="en-US" dirty="0" smtClean="0"/>
          </a:p>
          <a:p>
            <a:r>
              <a:rPr lang="en-US" dirty="0" smtClean="0"/>
              <a:t>Volcanic SO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Gaussian plume with FWHM=0.5 km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648200" y="2590800"/>
            <a:ext cx="4495800" cy="3886200"/>
            <a:chOff x="6096000" y="2971800"/>
            <a:chExt cx="2800711" cy="2518271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0" y="2971800"/>
              <a:ext cx="2623063" cy="2518271"/>
              <a:chOff x="5715000" y="1753394"/>
              <a:chExt cx="2623063" cy="2518271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6171406" y="1753394"/>
                <a:ext cx="1981994" cy="2057400"/>
                <a:chOff x="6171406" y="1753394"/>
                <a:chExt cx="1981994" cy="2057400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rot="5400000">
                  <a:off x="5143500" y="2781300"/>
                  <a:ext cx="2057400" cy="1588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rot="10800000" flipV="1">
                  <a:off x="6171406" y="3809206"/>
                  <a:ext cx="1981994" cy="794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reeform 9"/>
                <p:cNvSpPr/>
                <p:nvPr/>
              </p:nvSpPr>
              <p:spPr>
                <a:xfrm>
                  <a:off x="6237027" y="2320119"/>
                  <a:ext cx="1678674" cy="1367124"/>
                </a:xfrm>
                <a:custGeom>
                  <a:avLst/>
                  <a:gdLst>
                    <a:gd name="connsiteX0" fmla="*/ 0 w 1678674"/>
                    <a:gd name="connsiteY0" fmla="*/ 0 h 1367124"/>
                    <a:gd name="connsiteX1" fmla="*/ 13648 w 1678674"/>
                    <a:gd name="connsiteY1" fmla="*/ 40944 h 1367124"/>
                    <a:gd name="connsiteX2" fmla="*/ 40943 w 1678674"/>
                    <a:gd name="connsiteY2" fmla="*/ 163774 h 1367124"/>
                    <a:gd name="connsiteX3" fmla="*/ 54591 w 1678674"/>
                    <a:gd name="connsiteY3" fmla="*/ 218365 h 1367124"/>
                    <a:gd name="connsiteX4" fmla="*/ 68239 w 1678674"/>
                    <a:gd name="connsiteY4" fmla="*/ 368490 h 1367124"/>
                    <a:gd name="connsiteX5" fmla="*/ 81886 w 1678674"/>
                    <a:gd name="connsiteY5" fmla="*/ 464024 h 1367124"/>
                    <a:gd name="connsiteX6" fmla="*/ 68239 w 1678674"/>
                    <a:gd name="connsiteY6" fmla="*/ 545911 h 1367124"/>
                    <a:gd name="connsiteX7" fmla="*/ 95534 w 1678674"/>
                    <a:gd name="connsiteY7" fmla="*/ 873457 h 1367124"/>
                    <a:gd name="connsiteX8" fmla="*/ 122830 w 1678674"/>
                    <a:gd name="connsiteY8" fmla="*/ 1023582 h 1367124"/>
                    <a:gd name="connsiteX9" fmla="*/ 177421 w 1678674"/>
                    <a:gd name="connsiteY9" fmla="*/ 1146412 h 1367124"/>
                    <a:gd name="connsiteX10" fmla="*/ 218364 w 1678674"/>
                    <a:gd name="connsiteY10" fmla="*/ 1173708 h 1367124"/>
                    <a:gd name="connsiteX11" fmla="*/ 259307 w 1678674"/>
                    <a:gd name="connsiteY11" fmla="*/ 1214651 h 1367124"/>
                    <a:gd name="connsiteX12" fmla="*/ 341194 w 1678674"/>
                    <a:gd name="connsiteY12" fmla="*/ 1241947 h 1367124"/>
                    <a:gd name="connsiteX13" fmla="*/ 477672 w 1678674"/>
                    <a:gd name="connsiteY13" fmla="*/ 1282890 h 1367124"/>
                    <a:gd name="connsiteX14" fmla="*/ 655092 w 1678674"/>
                    <a:gd name="connsiteY14" fmla="*/ 1310185 h 1367124"/>
                    <a:gd name="connsiteX15" fmla="*/ 1037230 w 1678674"/>
                    <a:gd name="connsiteY15" fmla="*/ 1351129 h 1367124"/>
                    <a:gd name="connsiteX16" fmla="*/ 1678674 w 1678674"/>
                    <a:gd name="connsiteY16" fmla="*/ 1364777 h 136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78674" h="1367124">
                      <a:moveTo>
                        <a:pt x="0" y="0"/>
                      </a:moveTo>
                      <a:cubicBezTo>
                        <a:pt x="4549" y="13648"/>
                        <a:pt x="9696" y="27111"/>
                        <a:pt x="13648" y="40944"/>
                      </a:cubicBezTo>
                      <a:cubicBezTo>
                        <a:pt x="30287" y="99181"/>
                        <a:pt x="26874" y="100465"/>
                        <a:pt x="40943" y="163774"/>
                      </a:cubicBezTo>
                      <a:cubicBezTo>
                        <a:pt x="45012" y="182084"/>
                        <a:pt x="50042" y="200168"/>
                        <a:pt x="54591" y="218365"/>
                      </a:cubicBezTo>
                      <a:cubicBezTo>
                        <a:pt x="59140" y="268407"/>
                        <a:pt x="62690" y="318549"/>
                        <a:pt x="68239" y="368490"/>
                      </a:cubicBezTo>
                      <a:cubicBezTo>
                        <a:pt x="71791" y="400461"/>
                        <a:pt x="81886" y="431856"/>
                        <a:pt x="81886" y="464024"/>
                      </a:cubicBezTo>
                      <a:cubicBezTo>
                        <a:pt x="81886" y="491696"/>
                        <a:pt x="72788" y="518615"/>
                        <a:pt x="68239" y="545911"/>
                      </a:cubicBezTo>
                      <a:cubicBezTo>
                        <a:pt x="99294" y="763304"/>
                        <a:pt x="64458" y="500557"/>
                        <a:pt x="95534" y="873457"/>
                      </a:cubicBezTo>
                      <a:cubicBezTo>
                        <a:pt x="99601" y="922260"/>
                        <a:pt x="108513" y="975860"/>
                        <a:pt x="122830" y="1023582"/>
                      </a:cubicBezTo>
                      <a:cubicBezTo>
                        <a:pt x="134414" y="1062197"/>
                        <a:pt x="146078" y="1115069"/>
                        <a:pt x="177421" y="1146412"/>
                      </a:cubicBezTo>
                      <a:cubicBezTo>
                        <a:pt x="189019" y="1158010"/>
                        <a:pt x="205763" y="1163207"/>
                        <a:pt x="218364" y="1173708"/>
                      </a:cubicBezTo>
                      <a:cubicBezTo>
                        <a:pt x="233191" y="1186064"/>
                        <a:pt x="242435" y="1205278"/>
                        <a:pt x="259307" y="1214651"/>
                      </a:cubicBezTo>
                      <a:cubicBezTo>
                        <a:pt x="284458" y="1228624"/>
                        <a:pt x="313898" y="1232849"/>
                        <a:pt x="341194" y="1241947"/>
                      </a:cubicBezTo>
                      <a:cubicBezTo>
                        <a:pt x="386441" y="1257029"/>
                        <a:pt x="430759" y="1273507"/>
                        <a:pt x="477672" y="1282890"/>
                      </a:cubicBezTo>
                      <a:cubicBezTo>
                        <a:pt x="525026" y="1292361"/>
                        <a:pt x="609192" y="1303628"/>
                        <a:pt x="655092" y="1310185"/>
                      </a:cubicBezTo>
                      <a:cubicBezTo>
                        <a:pt x="797167" y="1357543"/>
                        <a:pt x="738074" y="1341479"/>
                        <a:pt x="1037230" y="1351129"/>
                      </a:cubicBezTo>
                      <a:cubicBezTo>
                        <a:pt x="1533060" y="1367124"/>
                        <a:pt x="1319210" y="1364777"/>
                        <a:pt x="1678674" y="1364777"/>
                      </a:cubicBezTo>
                    </a:path>
                  </a:pathLst>
                </a:custGeom>
                <a:ln w="412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209731" y="2210937"/>
                  <a:ext cx="1337481" cy="1528550"/>
                </a:xfrm>
                <a:custGeom>
                  <a:avLst/>
                  <a:gdLst>
                    <a:gd name="connsiteX0" fmla="*/ 0 w 1337481"/>
                    <a:gd name="connsiteY0" fmla="*/ 0 h 1528550"/>
                    <a:gd name="connsiteX1" fmla="*/ 27296 w 1337481"/>
                    <a:gd name="connsiteY1" fmla="*/ 245660 h 1528550"/>
                    <a:gd name="connsiteX2" fmla="*/ 40944 w 1337481"/>
                    <a:gd name="connsiteY2" fmla="*/ 409433 h 1528550"/>
                    <a:gd name="connsiteX3" fmla="*/ 68239 w 1337481"/>
                    <a:gd name="connsiteY3" fmla="*/ 518615 h 1528550"/>
                    <a:gd name="connsiteX4" fmla="*/ 81887 w 1337481"/>
                    <a:gd name="connsiteY4" fmla="*/ 559559 h 1528550"/>
                    <a:gd name="connsiteX5" fmla="*/ 122830 w 1337481"/>
                    <a:gd name="connsiteY5" fmla="*/ 573206 h 1528550"/>
                    <a:gd name="connsiteX6" fmla="*/ 163773 w 1337481"/>
                    <a:gd name="connsiteY6" fmla="*/ 600502 h 1528550"/>
                    <a:gd name="connsiteX7" fmla="*/ 245660 w 1337481"/>
                    <a:gd name="connsiteY7" fmla="*/ 627797 h 1528550"/>
                    <a:gd name="connsiteX8" fmla="*/ 341194 w 1337481"/>
                    <a:gd name="connsiteY8" fmla="*/ 655093 h 1528550"/>
                    <a:gd name="connsiteX9" fmla="*/ 382138 w 1337481"/>
                    <a:gd name="connsiteY9" fmla="*/ 668741 h 1528550"/>
                    <a:gd name="connsiteX10" fmla="*/ 477672 w 1337481"/>
                    <a:gd name="connsiteY10" fmla="*/ 682388 h 1528550"/>
                    <a:gd name="connsiteX11" fmla="*/ 545911 w 1337481"/>
                    <a:gd name="connsiteY11" fmla="*/ 696036 h 1528550"/>
                    <a:gd name="connsiteX12" fmla="*/ 668741 w 1337481"/>
                    <a:gd name="connsiteY12" fmla="*/ 709684 h 1528550"/>
                    <a:gd name="connsiteX13" fmla="*/ 1078173 w 1337481"/>
                    <a:gd name="connsiteY13" fmla="*/ 736979 h 1528550"/>
                    <a:gd name="connsiteX14" fmla="*/ 1160060 w 1337481"/>
                    <a:gd name="connsiteY14" fmla="*/ 750627 h 1528550"/>
                    <a:gd name="connsiteX15" fmla="*/ 1296538 w 1337481"/>
                    <a:gd name="connsiteY15" fmla="*/ 777923 h 1528550"/>
                    <a:gd name="connsiteX16" fmla="*/ 1337481 w 1337481"/>
                    <a:gd name="connsiteY16" fmla="*/ 805218 h 1528550"/>
                    <a:gd name="connsiteX17" fmla="*/ 1296538 w 1337481"/>
                    <a:gd name="connsiteY17" fmla="*/ 887105 h 1528550"/>
                    <a:gd name="connsiteX18" fmla="*/ 1187356 w 1337481"/>
                    <a:gd name="connsiteY18" fmla="*/ 914400 h 1528550"/>
                    <a:gd name="connsiteX19" fmla="*/ 1146412 w 1337481"/>
                    <a:gd name="connsiteY19" fmla="*/ 928048 h 1528550"/>
                    <a:gd name="connsiteX20" fmla="*/ 1064526 w 1337481"/>
                    <a:gd name="connsiteY20" fmla="*/ 941696 h 1528550"/>
                    <a:gd name="connsiteX21" fmla="*/ 1023582 w 1337481"/>
                    <a:gd name="connsiteY21" fmla="*/ 955344 h 1528550"/>
                    <a:gd name="connsiteX22" fmla="*/ 354842 w 1337481"/>
                    <a:gd name="connsiteY22" fmla="*/ 996287 h 1528550"/>
                    <a:gd name="connsiteX23" fmla="*/ 286603 w 1337481"/>
                    <a:gd name="connsiteY23" fmla="*/ 1009935 h 1528550"/>
                    <a:gd name="connsiteX24" fmla="*/ 204717 w 1337481"/>
                    <a:gd name="connsiteY24" fmla="*/ 1023582 h 1528550"/>
                    <a:gd name="connsiteX25" fmla="*/ 109182 w 1337481"/>
                    <a:gd name="connsiteY25" fmla="*/ 1050878 h 1528550"/>
                    <a:gd name="connsiteX26" fmla="*/ 40944 w 1337481"/>
                    <a:gd name="connsiteY26" fmla="*/ 1201003 h 1528550"/>
                    <a:gd name="connsiteX27" fmla="*/ 54591 w 1337481"/>
                    <a:gd name="connsiteY27" fmla="*/ 1528550 h 152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37481" h="1528550">
                      <a:moveTo>
                        <a:pt x="0" y="0"/>
                      </a:moveTo>
                      <a:cubicBezTo>
                        <a:pt x="9099" y="81887"/>
                        <a:pt x="20454" y="163554"/>
                        <a:pt x="27296" y="245660"/>
                      </a:cubicBezTo>
                      <a:cubicBezTo>
                        <a:pt x="31845" y="300251"/>
                        <a:pt x="32818" y="355259"/>
                        <a:pt x="40944" y="409433"/>
                      </a:cubicBezTo>
                      <a:cubicBezTo>
                        <a:pt x="46509" y="446532"/>
                        <a:pt x="56376" y="483026"/>
                        <a:pt x="68239" y="518615"/>
                      </a:cubicBezTo>
                      <a:cubicBezTo>
                        <a:pt x="72788" y="532263"/>
                        <a:pt x="71714" y="549386"/>
                        <a:pt x="81887" y="559559"/>
                      </a:cubicBezTo>
                      <a:cubicBezTo>
                        <a:pt x="92059" y="569731"/>
                        <a:pt x="109182" y="568657"/>
                        <a:pt x="122830" y="573206"/>
                      </a:cubicBezTo>
                      <a:cubicBezTo>
                        <a:pt x="136478" y="582305"/>
                        <a:pt x="148784" y="593840"/>
                        <a:pt x="163773" y="600502"/>
                      </a:cubicBezTo>
                      <a:cubicBezTo>
                        <a:pt x="190065" y="612187"/>
                        <a:pt x="218364" y="618699"/>
                        <a:pt x="245660" y="627797"/>
                      </a:cubicBezTo>
                      <a:cubicBezTo>
                        <a:pt x="343844" y="660525"/>
                        <a:pt x="221215" y="620813"/>
                        <a:pt x="341194" y="655093"/>
                      </a:cubicBezTo>
                      <a:cubicBezTo>
                        <a:pt x="355027" y="659045"/>
                        <a:pt x="368031" y="665920"/>
                        <a:pt x="382138" y="668741"/>
                      </a:cubicBezTo>
                      <a:cubicBezTo>
                        <a:pt x="413681" y="675050"/>
                        <a:pt x="445942" y="677100"/>
                        <a:pt x="477672" y="682388"/>
                      </a:cubicBezTo>
                      <a:cubicBezTo>
                        <a:pt x="500553" y="686201"/>
                        <a:pt x="522947" y="692755"/>
                        <a:pt x="545911" y="696036"/>
                      </a:cubicBezTo>
                      <a:cubicBezTo>
                        <a:pt x="586692" y="701862"/>
                        <a:pt x="627715" y="705954"/>
                        <a:pt x="668741" y="709684"/>
                      </a:cubicBezTo>
                      <a:cubicBezTo>
                        <a:pt x="812411" y="722745"/>
                        <a:pt x="931916" y="728376"/>
                        <a:pt x="1078173" y="736979"/>
                      </a:cubicBezTo>
                      <a:lnTo>
                        <a:pt x="1160060" y="750627"/>
                      </a:lnTo>
                      <a:cubicBezTo>
                        <a:pt x="1196386" y="756216"/>
                        <a:pt x="1257925" y="758617"/>
                        <a:pt x="1296538" y="777923"/>
                      </a:cubicBezTo>
                      <a:cubicBezTo>
                        <a:pt x="1311209" y="785258"/>
                        <a:pt x="1323833" y="796120"/>
                        <a:pt x="1337481" y="805218"/>
                      </a:cubicBezTo>
                      <a:cubicBezTo>
                        <a:pt x="1328491" y="832189"/>
                        <a:pt x="1320589" y="867864"/>
                        <a:pt x="1296538" y="887105"/>
                      </a:cubicBezTo>
                      <a:cubicBezTo>
                        <a:pt x="1282357" y="898450"/>
                        <a:pt x="1191066" y="913472"/>
                        <a:pt x="1187356" y="914400"/>
                      </a:cubicBezTo>
                      <a:cubicBezTo>
                        <a:pt x="1173399" y="917889"/>
                        <a:pt x="1160456" y="924927"/>
                        <a:pt x="1146412" y="928048"/>
                      </a:cubicBezTo>
                      <a:cubicBezTo>
                        <a:pt x="1119399" y="934051"/>
                        <a:pt x="1091539" y="935693"/>
                        <a:pt x="1064526" y="941696"/>
                      </a:cubicBezTo>
                      <a:cubicBezTo>
                        <a:pt x="1050482" y="944817"/>
                        <a:pt x="1037897" y="953913"/>
                        <a:pt x="1023582" y="955344"/>
                      </a:cubicBezTo>
                      <a:cubicBezTo>
                        <a:pt x="777826" y="979919"/>
                        <a:pt x="597025" y="985279"/>
                        <a:pt x="354842" y="996287"/>
                      </a:cubicBezTo>
                      <a:lnTo>
                        <a:pt x="286603" y="1009935"/>
                      </a:lnTo>
                      <a:cubicBezTo>
                        <a:pt x="259378" y="1014885"/>
                        <a:pt x="231851" y="1018155"/>
                        <a:pt x="204717" y="1023582"/>
                      </a:cubicBezTo>
                      <a:cubicBezTo>
                        <a:pt x="161878" y="1032150"/>
                        <a:pt x="148203" y="1037871"/>
                        <a:pt x="109182" y="1050878"/>
                      </a:cubicBezTo>
                      <a:cubicBezTo>
                        <a:pt x="41724" y="1152065"/>
                        <a:pt x="61024" y="1100596"/>
                        <a:pt x="40944" y="1201003"/>
                      </a:cubicBezTo>
                      <a:cubicBezTo>
                        <a:pt x="59124" y="1419179"/>
                        <a:pt x="54591" y="1309996"/>
                        <a:pt x="54591" y="1528550"/>
                      </a:cubicBezTo>
                    </a:path>
                  </a:pathLst>
                </a:custGeom>
                <a:ln w="41275">
                  <a:solidFill>
                    <a:srgbClr val="1414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6019800" y="3810000"/>
                <a:ext cx="2318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SO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mixing ratio</a:t>
                </a:r>
                <a:endParaRPr lang="en-US" sz="2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15000" y="25908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z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82742" y="3811224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414DC"/>
                  </a:solidFill>
                </a:rPr>
                <a:t>volcanic</a:t>
              </a:r>
              <a:endParaRPr lang="en-US" sz="2000" b="1" dirty="0">
                <a:solidFill>
                  <a:srgbClr val="1414D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6600" y="4551892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anthropogenic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o2_etna_200805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o2_etna_200805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1752600"/>
            <a:ext cx="3962400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 Dobson Unit </a:t>
            </a:r>
            <a:r>
              <a:rPr lang="en-US" sz="2400" dirty="0" smtClean="0"/>
              <a:t>(DU) =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      </a:t>
            </a:r>
            <a:r>
              <a:rPr lang="en-US" sz="2400" dirty="0" smtClean="0"/>
              <a:t>2.69 </a:t>
            </a:r>
            <a:r>
              <a:rPr lang="en-US" sz="2400" dirty="0" smtClean="0"/>
              <a:t>molecules/cm</a:t>
            </a:r>
            <a:r>
              <a:rPr lang="en-US" sz="2400" baseline="30000" dirty="0" smtClean="0"/>
              <a:t>2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Content Placeholder 4" descr="so2_fit_residua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03047"/>
            <a:ext cx="4419600" cy="525537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Profiles </a:t>
            </a:r>
            <a:r>
              <a:rPr lang="en-US" dirty="0" smtClean="0"/>
              <a:t>and Averaging Kernels</a:t>
            </a:r>
            <a:endParaRPr lang="en-US" dirty="0"/>
          </a:p>
        </p:txBody>
      </p:sp>
      <p:pic>
        <p:nvPicPr>
          <p:cNvPr id="4" name="Content Placeholder 3" descr="so2_avg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683123" cy="5029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Global SO</a:t>
            </a:r>
            <a:r>
              <a:rPr lang="en-US" baseline="-25000" dirty="0" smtClean="0"/>
              <a:t>2</a:t>
            </a:r>
            <a:r>
              <a:rPr lang="en-US" dirty="0" smtClean="0"/>
              <a:t> from GOME-2: 2007</a:t>
            </a:r>
            <a:endParaRPr lang="en-US" dirty="0"/>
          </a:p>
        </p:txBody>
      </p:sp>
      <p:pic>
        <p:nvPicPr>
          <p:cNvPr id="4" name="Content Placeholder 3" descr="so2_2007_eumetsat20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0570" y="820904"/>
            <a:ext cx="7923830" cy="5275096"/>
          </a:xfrm>
        </p:spPr>
      </p:pic>
      <p:sp>
        <p:nvSpPr>
          <p:cNvPr id="5" name="TextBox 4"/>
          <p:cNvSpPr txBox="1"/>
          <p:nvPr/>
        </p:nvSpPr>
        <p:spPr>
          <a:xfrm>
            <a:off x="350184" y="6248400"/>
            <a:ext cx="84128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Cloud fraction &lt; 0.2, Solar Zenith Angle &lt; 70°, no ice or snow-covered pixels</a:t>
            </a:r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908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Anthropogenic SO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baseline="-25000" dirty="0">
              <a:solidFill>
                <a:srgbClr val="00B0F0"/>
              </a:solidFill>
            </a:endParaRPr>
          </a:p>
        </p:txBody>
      </p:sp>
      <p:pic>
        <p:nvPicPr>
          <p:cNvPr id="7" name="Picture 6" descr="Conesville_Power_Plant_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5109"/>
            <a:ext cx="4800600" cy="6715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Nadir UV-Visible Retrievals at SAO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1691640"/>
          <a:ext cx="8534401" cy="278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01"/>
                <a:gridCol w="1018535"/>
                <a:gridCol w="1632465"/>
                <a:gridCol w="2133600"/>
                <a:gridCol w="2286000"/>
              </a:tblGrid>
              <a:tr h="658229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Equatorial</a:t>
                      </a:r>
                      <a:r>
                        <a:rPr lang="en-US" baseline="0" dirty="0" smtClean="0"/>
                        <a:t> Overpass (Local 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Ground Pixel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Coverage</a:t>
                      </a:r>
                      <a:endParaRPr lang="en-US" dirty="0"/>
                    </a:p>
                  </a:txBody>
                  <a:tcPr/>
                </a:tc>
              </a:tr>
              <a:tr h="398574">
                <a:tc>
                  <a:txBody>
                    <a:bodyPr/>
                    <a:lstStyle/>
                    <a:p>
                      <a:r>
                        <a:rPr lang="en-US" dirty="0" smtClean="0"/>
                        <a:t>GOME-1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10:30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x 320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days</a:t>
                      </a:r>
                    </a:p>
                  </a:txBody>
                  <a:tcPr/>
                </a:tc>
              </a:tr>
              <a:tr h="432049">
                <a:tc>
                  <a:txBody>
                    <a:bodyPr/>
                    <a:lstStyle/>
                    <a:p>
                      <a:r>
                        <a:rPr lang="en-US" dirty="0" smtClean="0"/>
                        <a:t>SCIAMACHY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30 x 60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/>
                </a:tc>
              </a:tr>
              <a:tr h="398574">
                <a:tc>
                  <a:txBody>
                    <a:bodyPr/>
                    <a:lstStyle/>
                    <a:p>
                      <a:r>
                        <a:rPr lang="en-US" dirty="0" smtClean="0"/>
                        <a:t>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1:30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x 25 km to </a:t>
                      </a:r>
                    </a:p>
                    <a:p>
                      <a:r>
                        <a:rPr lang="en-US" dirty="0" smtClean="0"/>
                        <a:t>42 x 162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</a:tr>
              <a:tr h="398574">
                <a:tc>
                  <a:txBody>
                    <a:bodyPr/>
                    <a:lstStyle/>
                    <a:p>
                      <a:r>
                        <a:rPr lang="en-US" dirty="0" smtClean="0"/>
                        <a:t>GOME-2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x 80 km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days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Upcoming:</a:t>
            </a:r>
          </a:p>
          <a:p>
            <a:pPr lvl="1"/>
            <a:r>
              <a:rPr lang="en-US" dirty="0" smtClean="0"/>
              <a:t>OMPS, GOME-2 B, UVAS, GEO-Cape,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Surface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EPA (Environmental Protection Agency)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AQS</a:t>
            </a:r>
            <a:r>
              <a:rPr lang="en-US" dirty="0" smtClean="0">
                <a:solidFill>
                  <a:srgbClr val="92D050"/>
                </a:solidFill>
              </a:rPr>
              <a:t> (Air Quality System)</a:t>
            </a:r>
          </a:p>
          <a:p>
            <a:pPr lvl="2"/>
            <a:r>
              <a:rPr lang="en-US" dirty="0" smtClean="0"/>
              <a:t>Various sites: background, urban, industrial…</a:t>
            </a:r>
          </a:p>
          <a:p>
            <a:pPr lvl="2"/>
            <a:r>
              <a:rPr lang="en-US" dirty="0" smtClean="0"/>
              <a:t>Hourly measurements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CASTNET</a:t>
            </a:r>
            <a:r>
              <a:rPr lang="en-US" dirty="0" smtClean="0">
                <a:solidFill>
                  <a:srgbClr val="92D050"/>
                </a:solidFill>
              </a:rPr>
              <a:t> (Clear Air Status and Trends Network)</a:t>
            </a:r>
          </a:p>
          <a:p>
            <a:pPr lvl="2"/>
            <a:r>
              <a:rPr lang="en-US" dirty="0" smtClean="0"/>
              <a:t>Background sites</a:t>
            </a:r>
          </a:p>
          <a:p>
            <a:pPr lvl="2"/>
            <a:r>
              <a:rPr lang="en-US" dirty="0" smtClean="0"/>
              <a:t>Weekly averages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 Canada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NAPS</a:t>
            </a:r>
            <a:r>
              <a:rPr lang="en-US" dirty="0" smtClean="0">
                <a:solidFill>
                  <a:srgbClr val="92D050"/>
                </a:solidFill>
              </a:rPr>
              <a:t> (National Air Pollution Surveillance)</a:t>
            </a:r>
          </a:p>
          <a:p>
            <a:pPr lvl="2"/>
            <a:r>
              <a:rPr lang="en-US" dirty="0" smtClean="0"/>
              <a:t>Sites usually in populated areas</a:t>
            </a:r>
          </a:p>
          <a:p>
            <a:pPr lvl="2"/>
            <a:r>
              <a:rPr lang="en-US" dirty="0" smtClean="0"/>
              <a:t>Hourly measurements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Comparisons: 40 km and 1 hour, use N &gt; 100 coincidences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6866" name="Equation" r:id="rId4" imgW="114120" imgH="21564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95400" y="5803900"/>
          <a:ext cx="6604000" cy="901700"/>
        </p:xfrm>
        <a:graphic>
          <a:graphicData uri="http://schemas.openxmlformats.org/presentationml/2006/ole">
            <p:oleObj spid="_x0000_s36867" name="Equation" r:id="rId5" imgW="3162240" imgH="4316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North American Surface SO</a:t>
            </a:r>
            <a:r>
              <a:rPr lang="en-US" baseline="-25000" dirty="0" smtClean="0"/>
              <a:t>2</a:t>
            </a:r>
            <a:r>
              <a:rPr lang="en-US" dirty="0" smtClean="0"/>
              <a:t>: 2008</a:t>
            </a:r>
            <a:endParaRPr lang="en-US" dirty="0"/>
          </a:p>
        </p:txBody>
      </p:sp>
      <p:pic>
        <p:nvPicPr>
          <p:cNvPr id="4" name="Content Placeholder 3" descr="gome2_surface_com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685801"/>
            <a:ext cx="8414497" cy="62181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North American Surface SO</a:t>
            </a:r>
            <a:r>
              <a:rPr lang="en-US" baseline="-25000" dirty="0" smtClean="0"/>
              <a:t>2</a:t>
            </a:r>
            <a:r>
              <a:rPr lang="en-US" dirty="0" smtClean="0"/>
              <a:t>: 2008</a:t>
            </a:r>
            <a:endParaRPr lang="en-US" dirty="0"/>
          </a:p>
        </p:txBody>
      </p:sp>
      <p:pic>
        <p:nvPicPr>
          <p:cNvPr id="6" name="Content Placeholder 5" descr="us_surf_scatt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515283" y="1143000"/>
            <a:ext cx="10304263" cy="3657600"/>
          </a:xfrm>
        </p:spPr>
      </p:pic>
      <p:sp>
        <p:nvSpPr>
          <p:cNvPr id="4" name="Content Placeholder 7"/>
          <p:cNvSpPr txBox="1">
            <a:spLocks/>
          </p:cNvSpPr>
          <p:nvPr/>
        </p:nvSpPr>
        <p:spPr>
          <a:xfrm>
            <a:off x="609600" y="5105400"/>
            <a:ext cx="8077200" cy="1524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Excellent correlation with CASTNET, but ~2.5 overestimation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Diurnal variability in mixing layer depth + boundary layer chemistry? (Lee et al., 2010)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AQS/NAPS:  More difficulty distinguishing localized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SO</a:t>
            </a:r>
            <a:r>
              <a:rPr lang="en-US" baseline="-25000" dirty="0" smtClean="0"/>
              <a:t>2</a:t>
            </a:r>
            <a:r>
              <a:rPr lang="en-US" dirty="0" smtClean="0"/>
              <a:t> from Nested Model</a:t>
            </a:r>
            <a:endParaRPr lang="en-US" dirty="0"/>
          </a:p>
        </p:txBody>
      </p:sp>
      <p:pic>
        <p:nvPicPr>
          <p:cNvPr id="4" name="Content Placeholder 3" descr="geos_chem_nested_model_eumetsat20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8860324" cy="4419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29718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GOME-2 vs. EANET Surface SO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: 2007</a:t>
            </a:r>
            <a:endParaRPr lang="en-US" sz="4000" baseline="-25000" dirty="0"/>
          </a:p>
        </p:txBody>
      </p:sp>
      <p:pic>
        <p:nvPicPr>
          <p:cNvPr id="4" name="Content Placeholder 3" descr="gome2_surface_ean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0" y="157018"/>
            <a:ext cx="5791200" cy="6624782"/>
          </a:xfrm>
        </p:spPr>
      </p:pic>
      <p:sp>
        <p:nvSpPr>
          <p:cNvPr id="5" name="TextBox 4"/>
          <p:cNvSpPr txBox="1"/>
          <p:nvPr/>
        </p:nvSpPr>
        <p:spPr>
          <a:xfrm>
            <a:off x="1143000" y="487680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= 0.65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Canadian SO</a:t>
            </a:r>
            <a:r>
              <a:rPr lang="en-US" baseline="-25000" dirty="0" smtClean="0"/>
              <a:t>2</a:t>
            </a:r>
            <a:r>
              <a:rPr lang="en-US" dirty="0" smtClean="0"/>
              <a:t>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1816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single emitters (2009):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Hudson Bay Mining and Smelting </a:t>
            </a:r>
            <a:r>
              <a:rPr lang="en-US" sz="2400" dirty="0" err="1" smtClean="0"/>
              <a:t>Flin</a:t>
            </a:r>
            <a:r>
              <a:rPr lang="en-US" sz="2400" dirty="0" smtClean="0"/>
              <a:t> </a:t>
            </a:r>
            <a:r>
              <a:rPr lang="en-US" sz="2400" dirty="0" err="1" smtClean="0"/>
              <a:t>Flon</a:t>
            </a:r>
            <a:r>
              <a:rPr lang="en-US" sz="2400" dirty="0" smtClean="0"/>
              <a:t>, Manitoba (144 </a:t>
            </a:r>
            <a:r>
              <a:rPr lang="en-US" sz="2400" dirty="0" err="1" smtClean="0"/>
              <a:t>kT</a:t>
            </a:r>
            <a:r>
              <a:rPr lang="en-US" sz="2400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Vale Inco                         Thompson, Manitoba (143 </a:t>
            </a:r>
            <a:r>
              <a:rPr lang="en-US" sz="2400" dirty="0" err="1" smtClean="0"/>
              <a:t>kT</a:t>
            </a:r>
            <a:r>
              <a:rPr lang="en-US" sz="2400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</a:rPr>
              <a:t>Syncrude</a:t>
            </a:r>
            <a:r>
              <a:rPr lang="en-US" sz="2400" dirty="0" smtClean="0">
                <a:solidFill>
                  <a:srgbClr val="FF0000"/>
                </a:solidFill>
              </a:rPr>
              <a:t> Canada                Mildred Lake, Alberta (81 </a:t>
            </a:r>
            <a:r>
              <a:rPr lang="en-US" sz="2400" dirty="0" err="1" smtClean="0">
                <a:solidFill>
                  <a:srgbClr val="FF0000"/>
                </a:solidFill>
              </a:rPr>
              <a:t>kT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endParaRPr lang="en-US" sz="2400" dirty="0" smtClean="0"/>
          </a:p>
        </p:txBody>
      </p:sp>
      <p:grpSp>
        <p:nvGrpSpPr>
          <p:cNvPr id="4" name="Group 14"/>
          <p:cNvGrpSpPr/>
          <p:nvPr/>
        </p:nvGrpSpPr>
        <p:grpSpPr>
          <a:xfrm>
            <a:off x="0" y="3657600"/>
            <a:ext cx="9144000" cy="3276600"/>
            <a:chOff x="162072" y="2362200"/>
            <a:chExt cx="8905727" cy="3048000"/>
          </a:xfrm>
        </p:grpSpPr>
        <p:pic>
          <p:nvPicPr>
            <p:cNvPr id="8" name="Content Placeholder 3" descr="geos_chem_nested_model_canada_eumetsat20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072" y="2362200"/>
              <a:ext cx="8905727" cy="304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12865" y="3810000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Calgary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3048000"/>
              <a:ext cx="1631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Ft. McMurray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9309" y="3486090"/>
              <a:ext cx="1286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Edmonton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5461" y="3333690"/>
              <a:ext cx="10775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Flin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Flon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124200"/>
              <a:ext cx="131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Thompson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2895600"/>
              <a:ext cx="17186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Grande Prairie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 descr="alberta_oil_sands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19964"/>
            <a:ext cx="2971799" cy="33086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86600" y="3962400"/>
            <a:ext cx="112082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2007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476500" y="3848100"/>
            <a:ext cx="533400" cy="30480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sato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10325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943600"/>
            <a:ext cx="395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AVO/USGS (Chris </a:t>
            </a:r>
            <a:r>
              <a:rPr lang="en-US" dirty="0" err="1" smtClean="0"/>
              <a:t>Waythomas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900" dirty="0" smtClean="0">
                <a:solidFill>
                  <a:srgbClr val="FF0000"/>
                </a:solidFill>
              </a:rPr>
              <a:t>Volcanic SO</a:t>
            </a:r>
            <a:r>
              <a:rPr lang="en-US" sz="4900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6156" y="5181600"/>
            <a:ext cx="4767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Mount </a:t>
            </a:r>
            <a:r>
              <a:rPr lang="en-US" sz="3600" dirty="0" err="1" smtClean="0">
                <a:solidFill>
                  <a:srgbClr val="FFC000"/>
                </a:solidFill>
              </a:rPr>
              <a:t>Kasatochi</a:t>
            </a:r>
            <a:r>
              <a:rPr lang="en-US" sz="3600" dirty="0" smtClean="0">
                <a:solidFill>
                  <a:srgbClr val="FFC000"/>
                </a:solidFill>
              </a:rPr>
              <a:t>, Alaska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Altitude Weighting Functions</a:t>
            </a:r>
            <a:endParaRPr lang="en-US" dirty="0"/>
          </a:p>
        </p:txBody>
      </p:sp>
      <p:pic>
        <p:nvPicPr>
          <p:cNvPr id="4" name="Content Placeholder 3" descr="omiw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51054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5797main_Iceland.A2010107.1320.250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638800"/>
            <a:ext cx="23622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MODIS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April </a:t>
            </a:r>
            <a:r>
              <a:rPr lang="en-US" sz="2800" b="1" dirty="0" smtClean="0">
                <a:solidFill>
                  <a:schemeClr val="bg1"/>
                </a:solidFill>
              </a:rPr>
              <a:t>17, 2010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548" y="228600"/>
            <a:ext cx="4349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Eyjafjallajökull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5"/>
                </a:solidFill>
              </a:rPr>
              <a:t>Eyjafjallajökull</a:t>
            </a:r>
            <a:r>
              <a:rPr lang="en-US" dirty="0" smtClean="0">
                <a:solidFill>
                  <a:schemeClr val="accent5"/>
                </a:solidFill>
              </a:rPr>
              <a:t>, Iceland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May 5</a:t>
            </a:r>
            <a:r>
              <a:rPr lang="en-US" baseline="30000" dirty="0" smtClean="0">
                <a:solidFill>
                  <a:schemeClr val="accent5"/>
                </a:solidFill>
              </a:rPr>
              <a:t>th</a:t>
            </a:r>
            <a:r>
              <a:rPr lang="en-US" dirty="0" smtClean="0">
                <a:solidFill>
                  <a:schemeClr val="accent5"/>
                </a:solidFill>
              </a:rPr>
              <a:t>, 2010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esa_2010_iceland_so2_al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1" y="1981200"/>
            <a:ext cx="8934846" cy="3573938"/>
          </a:xfrm>
        </p:spPr>
      </p:pic>
      <p:sp>
        <p:nvSpPr>
          <p:cNvPr id="6" name="TextBox 5"/>
          <p:cNvSpPr txBox="1"/>
          <p:nvPr/>
        </p:nvSpPr>
        <p:spPr>
          <a:xfrm>
            <a:off x="152400" y="5943600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priori </a:t>
            </a:r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altitude = 5 km</a:t>
            </a:r>
          </a:p>
          <a:p>
            <a:r>
              <a:rPr lang="en-US" dirty="0" smtClean="0"/>
              <a:t>Uncertainty = 5 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183868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Altitudes shown for SO</a:t>
            </a:r>
            <a:r>
              <a:rPr lang="en-US" baseline="-25000" dirty="0" smtClean="0"/>
              <a:t>2</a:t>
            </a:r>
            <a:r>
              <a:rPr lang="en-US" dirty="0" smtClean="0"/>
              <a:t> vertical column &gt; 1 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52525"/>
          </a:xfrm>
        </p:spPr>
        <p:txBody>
          <a:bodyPr>
            <a:noAutofit/>
          </a:bodyPr>
          <a:lstStyle/>
          <a:p>
            <a:r>
              <a:rPr lang="en-CA" sz="4000" dirty="0"/>
              <a:t>Remote Sounding: </a:t>
            </a:r>
            <a:r>
              <a:rPr lang="en-CA" sz="4000" dirty="0" smtClean="0"/>
              <a:t>Inverse Problem</a:t>
            </a:r>
            <a:endParaRPr lang="en-CA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We have </a:t>
            </a:r>
            <a:r>
              <a:rPr lang="en-CA" b="1" dirty="0" smtClean="0"/>
              <a:t>y </a:t>
            </a:r>
            <a:r>
              <a:rPr lang="en-CA" dirty="0" smtClean="0"/>
              <a:t>(spectral data</a:t>
            </a:r>
            <a:r>
              <a:rPr lang="en-CA" dirty="0" smtClean="0"/>
              <a:t>) with errors </a:t>
            </a:r>
            <a:r>
              <a:rPr lang="en-CA" dirty="0" smtClean="0">
                <a:latin typeface="Symbol" pitchFamily="18" charset="2"/>
              </a:rPr>
              <a:t>e</a:t>
            </a:r>
            <a:endParaRPr lang="en-CA" dirty="0" smtClean="0">
              <a:latin typeface="Symbol" pitchFamily="18" charset="2"/>
            </a:endParaRPr>
          </a:p>
          <a:p>
            <a:r>
              <a:rPr lang="en-CA" dirty="0" smtClean="0"/>
              <a:t>We want </a:t>
            </a:r>
            <a:r>
              <a:rPr lang="en-CA" b="1" dirty="0"/>
              <a:t>x </a:t>
            </a:r>
            <a:r>
              <a:rPr lang="en-CA" dirty="0" smtClean="0"/>
              <a:t>(atmospheric parameters)</a:t>
            </a:r>
            <a:endParaRPr lang="en-CA" dirty="0"/>
          </a:p>
          <a:p>
            <a:endParaRPr lang="en-CA" dirty="0"/>
          </a:p>
          <a:p>
            <a:r>
              <a:rPr lang="en-CA" dirty="0"/>
              <a:t>Requirements for inversion</a:t>
            </a:r>
          </a:p>
          <a:p>
            <a:pPr lvl="1"/>
            <a:r>
              <a:rPr lang="en-CA" dirty="0"/>
              <a:t>Forward model (</a:t>
            </a:r>
            <a:r>
              <a:rPr lang="en-CA" b="1" dirty="0"/>
              <a:t>F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Retrieval algorithm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276600" y="2209800"/>
          <a:ext cx="2438400" cy="660400"/>
        </p:xfrm>
        <a:graphic>
          <a:graphicData uri="http://schemas.openxmlformats.org/presentationml/2006/ole">
            <p:oleObj spid="_x0000_s1026" name="Equation" r:id="rId4" imgW="749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GOME-2 and OMI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7" name="Content Placeholder 6" descr="esa_2010_alt_omi_g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1" y="868364"/>
            <a:ext cx="5791200" cy="5791200"/>
          </a:xfrm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Mt. </a:t>
            </a:r>
            <a:r>
              <a:rPr lang="en-US" sz="2400" dirty="0" err="1" smtClean="0"/>
              <a:t>Kasatochi</a:t>
            </a:r>
            <a:r>
              <a:rPr lang="en-US" sz="2400" dirty="0" smtClean="0"/>
              <a:t>, Alaska</a:t>
            </a:r>
          </a:p>
          <a:p>
            <a:r>
              <a:rPr lang="en-US" sz="2400" dirty="0" smtClean="0"/>
              <a:t>9 August 2008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6871" y="3124200"/>
            <a:ext cx="28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priori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  <a:r>
              <a:rPr lang="en-US" dirty="0" smtClean="0"/>
              <a:t> altitude = 10 km</a:t>
            </a:r>
          </a:p>
          <a:p>
            <a:r>
              <a:rPr lang="en-US" dirty="0" smtClean="0"/>
              <a:t>Uncertainty = 2 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2_alt_df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81200"/>
            <a:ext cx="3860298" cy="3212048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191000" cy="198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use altitude degrees of freedom for signal to look at how much altitude information really exists</a:t>
            </a:r>
            <a:endParaRPr lang="en-US" dirty="0"/>
          </a:p>
        </p:txBody>
      </p:sp>
      <p:pic>
        <p:nvPicPr>
          <p:cNvPr id="5" name="Picture 4" descr="so2_altit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-1"/>
            <a:ext cx="3657600" cy="6962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5791200"/>
            <a:ext cx="463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DFS &gt; 0.9 for SO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column &gt; 30 DU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667500" y="5523706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Tonnage Comparisons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Mt. </a:t>
            </a:r>
            <a:r>
              <a:rPr lang="en-US" dirty="0" err="1" smtClean="0">
                <a:solidFill>
                  <a:srgbClr val="00B0F0"/>
                </a:solidFill>
              </a:rPr>
              <a:t>Kasatochi</a:t>
            </a:r>
            <a:r>
              <a:rPr lang="en-US" dirty="0" smtClean="0">
                <a:solidFill>
                  <a:srgbClr val="00B0F0"/>
                </a:solidFill>
              </a:rPr>
              <a:t>, 9 August 2011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04800" y="2895600"/>
          <a:ext cx="6477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608"/>
                <a:gridCol w="39353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Instrument/Retrieval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Tonnage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GOME-2</a:t>
                      </a:r>
                      <a:r>
                        <a:rPr lang="en-US" baseline="0" dirty="0" smtClean="0"/>
                        <a:t> (shown here)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Nowlan</a:t>
                      </a:r>
                      <a:r>
                        <a:rPr lang="en-US" baseline="0" dirty="0" smtClean="0"/>
                        <a:t> et al., 2011)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OMI 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 (Yang et al., 2010)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IASI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Karagulian</a:t>
                      </a:r>
                      <a:r>
                        <a:rPr lang="en-US" dirty="0" smtClean="0"/>
                        <a:t> et al., 2010)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GOME-2 (Bremen)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 (Richter</a:t>
                      </a:r>
                      <a:r>
                        <a:rPr lang="en-US" baseline="0" dirty="0" smtClean="0"/>
                        <a:t> et al., 2009)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Prata</a:t>
                      </a:r>
                      <a:r>
                        <a:rPr lang="en-US" dirty="0" smtClean="0"/>
                        <a:t> et al., 2010)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FLEXPART</a:t>
                      </a:r>
                      <a:r>
                        <a:rPr lang="en-US" baseline="0" dirty="0" smtClean="0"/>
                        <a:t> in combination with satellite data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 (Kristiansen et al., 2010)</a:t>
                      </a:r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773936"/>
            <a:ext cx="8382000" cy="1807464"/>
          </a:xfrm>
        </p:spPr>
        <p:txBody>
          <a:bodyPr/>
          <a:lstStyle/>
          <a:p>
            <a:r>
              <a:rPr lang="en-US" dirty="0" smtClean="0"/>
              <a:t>GOME-2 total SO</a:t>
            </a:r>
            <a:r>
              <a:rPr lang="en-US" baseline="-25000" dirty="0" smtClean="0"/>
              <a:t>2</a:t>
            </a:r>
            <a:r>
              <a:rPr lang="en-US" dirty="0" smtClean="0"/>
              <a:t> mass from these retrievals compares well with recent OMI and IASI retrievals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858000" y="3276600"/>
            <a:ext cx="152400" cy="1066800"/>
          </a:xfrm>
          <a:prstGeom prst="rightBrac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8133" y="3429000"/>
            <a:ext cx="18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9-Aug-2008 only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858000" y="4419600"/>
            <a:ext cx="152400" cy="1600200"/>
          </a:xfrm>
          <a:prstGeom prst="righ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800600"/>
            <a:ext cx="18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Entire eruption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Volcanic SO2 Altitude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76799"/>
          </a:xfrm>
        </p:spPr>
        <p:txBody>
          <a:bodyPr>
            <a:normAutofit/>
          </a:bodyPr>
          <a:lstStyle/>
          <a:p>
            <a:r>
              <a:rPr lang="en-US" b="1" dirty="0" smtClean="0"/>
              <a:t>Aerosols are significant uncertainty</a:t>
            </a:r>
          </a:p>
          <a:p>
            <a:pPr lvl="1"/>
            <a:r>
              <a:rPr lang="en-US" b="1" dirty="0" smtClean="0"/>
              <a:t>Size, type, altitude</a:t>
            </a:r>
          </a:p>
          <a:p>
            <a:r>
              <a:rPr lang="en-US" dirty="0" smtClean="0"/>
              <a:t>Non-homogeneous distribution of SO</a:t>
            </a:r>
            <a:r>
              <a:rPr lang="en-US" baseline="-25000" dirty="0" smtClean="0"/>
              <a:t>2</a:t>
            </a:r>
            <a:r>
              <a:rPr lang="en-US" dirty="0" smtClean="0"/>
              <a:t> in field-of-view (Yang et al., 2010), mostly at edges of plume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Altitude Retrievals: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Anthropogenic Pollution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so2_alt_o20090415012957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4206081" cy="4206081"/>
          </a:xfrm>
          <a:prstGeom prst="rect">
            <a:avLst/>
          </a:prstGeom>
        </p:spPr>
      </p:pic>
      <p:pic>
        <p:nvPicPr>
          <p:cNvPr id="6" name="Content Placeholder 5" descr="372693_trj001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47814" y="1600200"/>
            <a:ext cx="398275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 c</a:t>
            </a:r>
            <a:r>
              <a:rPr lang="en-US" dirty="0" smtClean="0"/>
              <a:t>onsiderations in UV-Visible nadir sounding:</a:t>
            </a:r>
            <a:endParaRPr lang="en-US" dirty="0" smtClean="0"/>
          </a:p>
          <a:p>
            <a:pPr lvl="1"/>
            <a:r>
              <a:rPr lang="en-US" dirty="0" smtClean="0"/>
              <a:t>Molecules</a:t>
            </a:r>
          </a:p>
          <a:p>
            <a:pPr lvl="1"/>
            <a:r>
              <a:rPr lang="en-US" dirty="0" smtClean="0"/>
              <a:t>Scattering, clouds and aerosols</a:t>
            </a:r>
          </a:p>
          <a:p>
            <a:pPr lvl="1"/>
            <a:r>
              <a:rPr lang="en-US" dirty="0" smtClean="0"/>
              <a:t>Instrument calibration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Basic spectral fitting</a:t>
            </a:r>
          </a:p>
          <a:p>
            <a:pPr lvl="1"/>
            <a:r>
              <a:rPr lang="en-US" dirty="0" smtClean="0"/>
              <a:t>Optimal </a:t>
            </a:r>
            <a:r>
              <a:rPr lang="en-US" dirty="0" smtClean="0"/>
              <a:t>estimation</a:t>
            </a:r>
          </a:p>
          <a:p>
            <a:r>
              <a:rPr lang="en-US" dirty="0" smtClean="0"/>
              <a:t>Spectral fitting can be used to derive SO</a:t>
            </a:r>
            <a:r>
              <a:rPr lang="en-US" baseline="-25000" dirty="0" smtClean="0"/>
              <a:t>2</a:t>
            </a:r>
            <a:r>
              <a:rPr lang="en-US" dirty="0" smtClean="0"/>
              <a:t> vertical columns and in some cases, additional information about altitude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The future: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Geostationary orbit for temporal resolution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Better ground resolution</a:t>
            </a:r>
            <a:endParaRPr lang="en-US" dirty="0" smtClean="0">
              <a:solidFill>
                <a:srgbClr val="92D05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GOME-2 vertical columns used to infer surface SO</a:t>
            </a:r>
            <a:r>
              <a:rPr lang="en-US" baseline="-25000" dirty="0" smtClean="0"/>
              <a:t>2</a:t>
            </a:r>
            <a:r>
              <a:rPr lang="en-US" dirty="0" smtClean="0"/>
              <a:t> using GEOS-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North American background SO</a:t>
            </a:r>
            <a:r>
              <a:rPr lang="en-US" baseline="-25000" dirty="0" smtClean="0"/>
              <a:t>2</a:t>
            </a:r>
            <a:r>
              <a:rPr lang="en-US" dirty="0" smtClean="0"/>
              <a:t> pattern very well represented, but ~2.5:1 overestimation of weekly averages </a:t>
            </a:r>
          </a:p>
          <a:p>
            <a:r>
              <a:rPr lang="en-US" dirty="0" smtClean="0"/>
              <a:t>Point sources are more difficult to represent</a:t>
            </a:r>
          </a:p>
          <a:p>
            <a:r>
              <a:rPr lang="en-US" dirty="0" smtClean="0"/>
              <a:t>Combining Channels 1 and 2 looks promising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Apply GOME-2 for top-down emissions inventories (</a:t>
            </a:r>
            <a:r>
              <a:rPr lang="en-US" i="1" dirty="0" smtClean="0"/>
              <a:t>Lee et al., 2011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Comparisons with OMI and SCIAMACHY results</a:t>
            </a:r>
          </a:p>
          <a:p>
            <a:pPr lvl="1"/>
            <a:r>
              <a:rPr lang="en-US" dirty="0" smtClean="0"/>
              <a:t>Finish 2007-2010 reprocessing with current algorithm</a:t>
            </a:r>
          </a:p>
          <a:p>
            <a:pPr lvl="2"/>
            <a:r>
              <a:rPr lang="en-US" dirty="0" smtClean="0"/>
              <a:t>Dataset should be available in coming months!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</a:t>
            </a:r>
            <a:r>
              <a:rPr lang="en-US" dirty="0" err="1" smtClean="0"/>
              <a:t>Kasatochi</a:t>
            </a:r>
            <a:r>
              <a:rPr lang="en-US" dirty="0" smtClean="0"/>
              <a:t> </a:t>
            </a:r>
            <a:r>
              <a:rPr lang="en-US" dirty="0" err="1" smtClean="0"/>
              <a:t>BrO</a:t>
            </a:r>
            <a:endParaRPr lang="en-US" dirty="0"/>
          </a:p>
        </p:txBody>
      </p:sp>
      <p:pic>
        <p:nvPicPr>
          <p:cNvPr id="4" name="Content Placeholder 3" descr="OMBRO_Kasatochi_movi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5663136" cy="52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3048000" y="3435350"/>
          <a:ext cx="2959100" cy="1333500"/>
        </p:xfrm>
        <a:graphic>
          <a:graphicData uri="http://schemas.openxmlformats.org/presentationml/2006/ole">
            <p:oleObj spid="_x0000_s2050" name="Equation" r:id="rId4" imgW="901440" imgH="406080" progId="Equation.3">
              <p:embed/>
            </p:oleObj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981200" y="5181600"/>
            <a:ext cx="57822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2000" b="1" dirty="0">
                <a:latin typeface="Symbol" pitchFamily="18" charset="2"/>
              </a:rPr>
              <a:t>t</a:t>
            </a:r>
            <a:r>
              <a:rPr lang="en-CA" sz="2000" b="1" dirty="0"/>
              <a:t> = optical depth</a:t>
            </a:r>
          </a:p>
          <a:p>
            <a:pPr algn="l">
              <a:buFont typeface="Symbol" pitchFamily="18" charset="2"/>
              <a:buChar char="s"/>
            </a:pPr>
            <a:r>
              <a:rPr lang="en-CA" sz="2000" b="1" dirty="0" smtClean="0"/>
              <a:t>= </a:t>
            </a:r>
            <a:r>
              <a:rPr lang="en-CA" sz="2000" b="1" dirty="0"/>
              <a:t>absorption cross-section (cm</a:t>
            </a:r>
            <a:r>
              <a:rPr lang="en-CA" sz="2000" b="1" baseline="30000" dirty="0"/>
              <a:t>2</a:t>
            </a:r>
            <a:r>
              <a:rPr lang="en-CA" sz="2000" b="1" dirty="0"/>
              <a:t>/molecule</a:t>
            </a:r>
            <a:r>
              <a:rPr lang="en-CA" sz="2000" b="1" dirty="0" smtClean="0"/>
              <a:t>)</a:t>
            </a:r>
          </a:p>
          <a:p>
            <a:pPr algn="l"/>
            <a:r>
              <a:rPr lang="en-CA" sz="2000" b="1" dirty="0"/>
              <a:t>n</a:t>
            </a:r>
            <a:r>
              <a:rPr lang="en-CA" sz="2000" b="1" dirty="0" smtClean="0"/>
              <a:t> </a:t>
            </a:r>
            <a:r>
              <a:rPr lang="en-CA" sz="2000" b="1" dirty="0"/>
              <a:t>= density (molecules/cm</a:t>
            </a:r>
            <a:r>
              <a:rPr lang="en-CA" sz="2000" b="1" baseline="30000" dirty="0"/>
              <a:t>3</a:t>
            </a:r>
            <a:r>
              <a:rPr lang="en-CA" sz="2000" b="1" dirty="0"/>
              <a:t>)</a:t>
            </a:r>
          </a:p>
          <a:p>
            <a:pPr algn="l"/>
            <a:r>
              <a:rPr lang="en-CA" sz="2000" b="1" dirty="0"/>
              <a:t>L = length of path (cm)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048000" y="2133600"/>
            <a:ext cx="3048000" cy="5334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2286000" y="2397125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3048000" y="20161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6096000" y="2397125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022725" y="1524000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2400">
                <a:latin typeface="Times New Roman" pitchFamily="18" charset="0"/>
              </a:rPr>
              <a:t>Length L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2362200" y="2473325"/>
            <a:ext cx="47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3200" b="1">
                <a:latin typeface="Times New Roman" pitchFamily="18" charset="0"/>
              </a:rPr>
              <a:t>I</a:t>
            </a:r>
            <a:r>
              <a:rPr lang="en-CA" sz="32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6203950" y="2473325"/>
            <a:ext cx="34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3200" b="1">
                <a:latin typeface="Times New Roman" pitchFamily="18" charset="0"/>
              </a:rPr>
              <a:t>I</a:t>
            </a:r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Beer-Lambert Law and</a:t>
            </a:r>
            <a:br>
              <a:rPr lang="en-CA" dirty="0" smtClean="0"/>
            </a:br>
            <a:r>
              <a:rPr lang="en-CA" dirty="0" smtClean="0"/>
              <a:t>Optical </a:t>
            </a:r>
            <a:r>
              <a:rPr lang="en-CA" dirty="0"/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GOME-2 Spectra, Channel 2</a:t>
            </a:r>
            <a:endParaRPr lang="en-US" dirty="0"/>
          </a:p>
        </p:txBody>
      </p:sp>
      <p:pic>
        <p:nvPicPr>
          <p:cNvPr id="9219" name="Content Placeholder 3" descr="sample_spe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0808" y="1600200"/>
            <a:ext cx="63423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914400"/>
            <a:ext cx="3886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Effective Optical Depth</a:t>
            </a:r>
            <a:endParaRPr lang="en-US" sz="3600" dirty="0"/>
          </a:p>
        </p:txBody>
      </p:sp>
      <p:pic>
        <p:nvPicPr>
          <p:cNvPr id="4" name="Content Placeholder 3" descr="eff_optical_dept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21921"/>
            <a:ext cx="5486400" cy="6583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Fitting in UV-visible-NIR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Molecules</a:t>
            </a:r>
          </a:p>
          <a:p>
            <a:pPr lvl="1"/>
            <a:r>
              <a:rPr lang="en-US" dirty="0" smtClean="0"/>
              <a:t>Ozone, NO</a:t>
            </a:r>
            <a:r>
              <a:rPr lang="en-US" baseline="-25000" dirty="0" smtClean="0"/>
              <a:t>2</a:t>
            </a:r>
            <a:r>
              <a:rPr lang="en-US" dirty="0" smtClean="0"/>
              <a:t>, HCHO, SO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O, O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-O</a:t>
            </a:r>
            <a:r>
              <a:rPr lang="en-US" baseline="-25000" dirty="0" smtClean="0"/>
              <a:t>2</a:t>
            </a:r>
            <a:r>
              <a:rPr lang="en-US" dirty="0" smtClean="0"/>
              <a:t>, IO, CHO-CHO, </a:t>
            </a:r>
            <a:r>
              <a:rPr lang="en-US" dirty="0" err="1" smtClean="0"/>
              <a:t>BrO</a:t>
            </a:r>
            <a:r>
              <a:rPr lang="en-US" dirty="0" smtClean="0"/>
              <a:t>, </a:t>
            </a:r>
            <a:r>
              <a:rPr lang="en-US" dirty="0" err="1" smtClean="0"/>
              <a:t>OClO</a:t>
            </a:r>
            <a:endParaRPr lang="en-US" dirty="0" smtClean="0"/>
          </a:p>
          <a:p>
            <a:r>
              <a:rPr lang="en-US" dirty="0" smtClean="0"/>
              <a:t>Polynomials for background and scaling</a:t>
            </a:r>
          </a:p>
          <a:p>
            <a:pPr lvl="1"/>
            <a:r>
              <a:rPr lang="en-US" dirty="0" smtClean="0"/>
              <a:t>Aerosols, </a:t>
            </a:r>
            <a:r>
              <a:rPr lang="en-US" dirty="0" smtClean="0"/>
              <a:t>calibration issues</a:t>
            </a:r>
            <a:endParaRPr lang="en-US" dirty="0" smtClean="0"/>
          </a:p>
          <a:p>
            <a:r>
              <a:rPr lang="en-US" dirty="0" smtClean="0"/>
              <a:t>Rotational Raman scattering</a:t>
            </a:r>
          </a:p>
          <a:p>
            <a:r>
              <a:rPr lang="en-US" dirty="0" smtClean="0"/>
              <a:t>Instrument Considerations</a:t>
            </a:r>
          </a:p>
          <a:p>
            <a:pPr lvl="1"/>
            <a:r>
              <a:rPr lang="en-US" dirty="0" smtClean="0"/>
              <a:t>Wavelength to detector pixel calibration</a:t>
            </a:r>
          </a:p>
          <a:p>
            <a:pPr lvl="1"/>
            <a:r>
              <a:rPr lang="en-US" dirty="0" smtClean="0"/>
              <a:t>Slit function width (resolution)</a:t>
            </a:r>
          </a:p>
          <a:p>
            <a:pPr lvl="1"/>
            <a:r>
              <a:rPr lang="en-US" dirty="0" err="1" smtClean="0"/>
              <a:t>Undersampling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GOME-2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600200"/>
            <a:ext cx="5105400" cy="5105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Global Ozone Monitoring Experiment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+mn-lt"/>
                <a:cs typeface="+mn-cs"/>
              </a:rPr>
              <a:t>Metop</a:t>
            </a:r>
            <a:r>
              <a:rPr lang="en-US" sz="3200" dirty="0" smtClean="0"/>
              <a:t>-</a:t>
            </a:r>
            <a:r>
              <a:rPr lang="en-US" sz="3200" dirty="0" smtClean="0">
                <a:latin typeface="+mn-lt"/>
                <a:cs typeface="+mn-cs"/>
              </a:rPr>
              <a:t>A satellite </a:t>
            </a:r>
            <a:endParaRPr lang="en-US" sz="32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L</a:t>
            </a:r>
            <a:r>
              <a:rPr lang="en-US" sz="2800" dirty="0" smtClean="0">
                <a:latin typeface="+mn-lt"/>
                <a:cs typeface="+mn-cs"/>
              </a:rPr>
              <a:t>aunched October 2006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Useful data since January/March 2007</a:t>
            </a: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4 channels, each with 1024-pixel photodiode array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n-lt"/>
                <a:cs typeface="+mn-cs"/>
              </a:rPr>
              <a:t>240 – 314 nm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310 – 403 nm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n-lt"/>
                <a:cs typeface="+mn-cs"/>
              </a:rPr>
              <a:t>397 – 604 nm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593 – 790 nm</a:t>
            </a:r>
          </a:p>
          <a:p>
            <a:pPr marL="971550" lvl="1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Nadir-viewing</a:t>
            </a:r>
            <a:endParaRPr lang="en-US" sz="3200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Nominal ground pixel = 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8</a:t>
            </a:r>
            <a:r>
              <a:rPr lang="en-US" sz="3200" b="1" dirty="0" smtClean="0">
                <a:solidFill>
                  <a:schemeClr val="accent6"/>
                </a:solidFill>
                <a:latin typeface="+mn-lt"/>
                <a:cs typeface="+mn-cs"/>
              </a:rPr>
              <a:t>0 </a:t>
            </a:r>
            <a:r>
              <a:rPr lang="en-US" sz="3200" b="1" dirty="0">
                <a:solidFill>
                  <a:schemeClr val="accent6"/>
                </a:solidFill>
                <a:latin typeface="+mn-lt"/>
                <a:cs typeface="+mn-cs"/>
              </a:rPr>
              <a:t>x </a:t>
            </a:r>
            <a:r>
              <a:rPr lang="en-US" sz="3200" b="1" dirty="0" smtClean="0">
                <a:solidFill>
                  <a:schemeClr val="accent6"/>
                </a:solidFill>
                <a:latin typeface="+mn-lt"/>
                <a:cs typeface="+mn-cs"/>
              </a:rPr>
              <a:t>40 </a:t>
            </a:r>
            <a:r>
              <a:rPr lang="en-US" sz="3200" b="1" dirty="0">
                <a:solidFill>
                  <a:schemeClr val="accent6"/>
                </a:solidFill>
                <a:latin typeface="+mn-lt"/>
                <a:cs typeface="+mn-cs"/>
              </a:rPr>
              <a:t>km</a:t>
            </a:r>
            <a:r>
              <a:rPr lang="en-US" sz="3200" b="1" baseline="30000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en-US" sz="3200" b="1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endParaRPr lang="en-US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7172" name="Picture 13" descr="img_jpg_gome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76637"/>
            <a:ext cx="369252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Anthropogenic sources (≈70 %)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Fossil fuel burning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Smelting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Natural sources (≈30 %)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Dimethyl</a:t>
            </a:r>
            <a:r>
              <a:rPr lang="en-US" dirty="0" smtClean="0">
                <a:solidFill>
                  <a:srgbClr val="FF0000"/>
                </a:solidFill>
              </a:rPr>
              <a:t> sulfide from oceans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Volcanoes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Biomass burning</a:t>
            </a:r>
          </a:p>
          <a:p>
            <a:r>
              <a:rPr lang="en-US" dirty="0" smtClean="0"/>
              <a:t>Effects on</a:t>
            </a:r>
          </a:p>
          <a:p>
            <a:pPr lvl="1"/>
            <a:r>
              <a:rPr lang="en-US" dirty="0" smtClean="0"/>
              <a:t>Climate from sulfate aerosol formation</a:t>
            </a:r>
          </a:p>
          <a:p>
            <a:pPr lvl="2"/>
            <a:r>
              <a:rPr lang="en-US" dirty="0" smtClean="0"/>
              <a:t>Regional or global in case of volcanic stratospheric injection</a:t>
            </a:r>
          </a:p>
          <a:p>
            <a:pPr lvl="1"/>
            <a:r>
              <a:rPr lang="en-US" dirty="0" smtClean="0"/>
              <a:t>Local pollution</a:t>
            </a:r>
          </a:p>
          <a:p>
            <a:pPr lvl="1"/>
            <a:r>
              <a:rPr lang="en-US" dirty="0" smtClean="0"/>
              <a:t>Acid rain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</TotalTime>
  <Words>1212</Words>
  <Application>Microsoft Office PowerPoint</Application>
  <PresentationFormat>On-screen Show (4:3)</PresentationFormat>
  <Paragraphs>305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SO2 Retrievals in the UV from Space</vt:lpstr>
      <vt:lpstr>Nadir UV-Visible Retrievals at SAO</vt:lpstr>
      <vt:lpstr>Remote Sounding: Inverse Problem</vt:lpstr>
      <vt:lpstr>Beer-Lambert Law and Optical Depth</vt:lpstr>
      <vt:lpstr>GOME-2 Spectra, Channel 2</vt:lpstr>
      <vt:lpstr>Effective Optical Depth</vt:lpstr>
      <vt:lpstr>Spectral Fitting in UV-visible-NIR</vt:lpstr>
      <vt:lpstr>GOME-2</vt:lpstr>
      <vt:lpstr>SO2</vt:lpstr>
      <vt:lpstr>SO2 Retrievals from GOME-2</vt:lpstr>
      <vt:lpstr>Optimal Estimation Approach</vt:lpstr>
      <vt:lpstr>Optimal Estimation Algorithm</vt:lpstr>
      <vt:lpstr>SO2 A Priori Information</vt:lpstr>
      <vt:lpstr>Slide 14</vt:lpstr>
      <vt:lpstr>Slide 15</vt:lpstr>
      <vt:lpstr>Spectral Fits</vt:lpstr>
      <vt:lpstr>SO2 Profiles and Averaging Kernels</vt:lpstr>
      <vt:lpstr>Global SO2 from GOME-2: 2007</vt:lpstr>
      <vt:lpstr>Anthropogenic SO2</vt:lpstr>
      <vt:lpstr>North American Surface Networks</vt:lpstr>
      <vt:lpstr>North American Surface SO2: 2008</vt:lpstr>
      <vt:lpstr>North American Surface SO2: 2008</vt:lpstr>
      <vt:lpstr>Surface SO2 from Nested Model</vt:lpstr>
      <vt:lpstr>GOME-2 vs. EANET Surface SO2: 2007</vt:lpstr>
      <vt:lpstr>Canadian SO2 Pollution</vt:lpstr>
      <vt:lpstr> Volcanic SO2  </vt:lpstr>
      <vt:lpstr>SO2 Altitude Weighting Functions</vt:lpstr>
      <vt:lpstr>Slide 28</vt:lpstr>
      <vt:lpstr>Eyjafjallajökull, Iceland May 5th, 2010</vt:lpstr>
      <vt:lpstr>GOME-2 and OMI SO2</vt:lpstr>
      <vt:lpstr>Slide 31</vt:lpstr>
      <vt:lpstr>SO2 Tonnage Comparisons Mt. Kasatochi, 9 August 2011</vt:lpstr>
      <vt:lpstr>Volcanic SO2 Altitude Uncertainties</vt:lpstr>
      <vt:lpstr>Altitude Retrievals:  Anthropogenic Pollution</vt:lpstr>
      <vt:lpstr>Summary</vt:lpstr>
      <vt:lpstr>Summary</vt:lpstr>
      <vt:lpstr>Mt. Kasatochi BrO</vt:lpstr>
    </vt:vector>
  </TitlesOfParts>
  <Company>Harvard-Smithsonian Center for Astrophysics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Nowlan</dc:creator>
  <cp:lastModifiedBy>cnowlan</cp:lastModifiedBy>
  <cp:revision>253</cp:revision>
  <dcterms:created xsi:type="dcterms:W3CDTF">2009-07-06T13:56:46Z</dcterms:created>
  <dcterms:modified xsi:type="dcterms:W3CDTF">2012-04-11T23:03:56Z</dcterms:modified>
</cp:coreProperties>
</file>