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6" r:id="rId10"/>
    <p:sldId id="264" r:id="rId11"/>
    <p:sldId id="267" r:id="rId12"/>
    <p:sldId id="270" r:id="rId13"/>
    <p:sldId id="268" r:id="rId14"/>
    <p:sldId id="273" r:id="rId15"/>
    <p:sldId id="271" r:id="rId16"/>
    <p:sldId id="274" r:id="rId17"/>
    <p:sldId id="278" r:id="rId18"/>
    <p:sldId id="279" r:id="rId19"/>
    <p:sldId id="300" r:id="rId20"/>
    <p:sldId id="275" r:id="rId21"/>
    <p:sldId id="280" r:id="rId22"/>
    <p:sldId id="281" r:id="rId23"/>
    <p:sldId id="269" r:id="rId24"/>
    <p:sldId id="283" r:id="rId25"/>
    <p:sldId id="282" r:id="rId26"/>
    <p:sldId id="284" r:id="rId27"/>
    <p:sldId id="286" r:id="rId28"/>
    <p:sldId id="287" r:id="rId29"/>
    <p:sldId id="288" r:id="rId30"/>
    <p:sldId id="289" r:id="rId31"/>
    <p:sldId id="290" r:id="rId32"/>
    <p:sldId id="285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39369-453F-48A0-ACCB-6DDE43D7C1F4}" type="datetimeFigureOut">
              <a:rPr lang="es-ES_tradnl" smtClean="0"/>
              <a:t>15/04/2014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33CF4-0D71-46C9-9CB6-EDADC704C68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12439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F67C9-8F29-4EC7-B315-0893EA562526}" type="slidenum">
              <a:rPr lang="es-ES_tradnl" smtClean="0"/>
              <a:t>37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3775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F67C9-8F29-4EC7-B315-0893EA562526}" type="slidenum">
              <a:rPr lang="es-ES_tradnl" smtClean="0"/>
              <a:t>38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85733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F67C9-8F29-4EC7-B315-0893EA562526}" type="slidenum">
              <a:rPr lang="es-ES_tradnl" smtClean="0"/>
              <a:t>39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4042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F67C9-8F29-4EC7-B315-0893EA562526}" type="slidenum">
              <a:rPr lang="es-ES_tradnl" smtClean="0"/>
              <a:t>40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21605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F67C9-8F29-4EC7-B315-0893EA562526}" type="slidenum">
              <a:rPr lang="es-ES_tradnl" smtClean="0"/>
              <a:t>41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5967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7C1F-5375-48D6-AA1A-33DD05BD7D1F}" type="datetimeFigureOut">
              <a:rPr lang="es-ES_tradnl" smtClean="0"/>
              <a:t>15/04/2014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23B9-F896-4271-9DF2-A4E0BADEA3D3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7C1F-5375-48D6-AA1A-33DD05BD7D1F}" type="datetimeFigureOut">
              <a:rPr lang="es-ES_tradnl" smtClean="0"/>
              <a:t>15/04/2014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23B9-F896-4271-9DF2-A4E0BADEA3D3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7C1F-5375-48D6-AA1A-33DD05BD7D1F}" type="datetimeFigureOut">
              <a:rPr lang="es-ES_tradnl" smtClean="0"/>
              <a:t>15/04/2014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23B9-F896-4271-9DF2-A4E0BADEA3D3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41020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950" indent="-285750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7/23/13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051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7C1F-5375-48D6-AA1A-33DD05BD7D1F}" type="datetimeFigureOut">
              <a:rPr lang="es-ES_tradnl" smtClean="0"/>
              <a:t>15/04/2014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23B9-F896-4271-9DF2-A4E0BADEA3D3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7C1F-5375-48D6-AA1A-33DD05BD7D1F}" type="datetimeFigureOut">
              <a:rPr lang="es-ES_tradnl" smtClean="0"/>
              <a:t>15/04/2014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23B9-F896-4271-9DF2-A4E0BADEA3D3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7C1F-5375-48D6-AA1A-33DD05BD7D1F}" type="datetimeFigureOut">
              <a:rPr lang="es-ES_tradnl" smtClean="0"/>
              <a:t>15/04/2014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23B9-F896-4271-9DF2-A4E0BADEA3D3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7C1F-5375-48D6-AA1A-33DD05BD7D1F}" type="datetimeFigureOut">
              <a:rPr lang="es-ES_tradnl" smtClean="0"/>
              <a:t>15/04/2014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23B9-F896-4271-9DF2-A4E0BADEA3D3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7C1F-5375-48D6-AA1A-33DD05BD7D1F}" type="datetimeFigureOut">
              <a:rPr lang="es-ES_tradnl" smtClean="0"/>
              <a:t>15/04/2014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23B9-F896-4271-9DF2-A4E0BADEA3D3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7C1F-5375-48D6-AA1A-33DD05BD7D1F}" type="datetimeFigureOut">
              <a:rPr lang="es-ES_tradnl" smtClean="0"/>
              <a:t>15/04/2014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23B9-F896-4271-9DF2-A4E0BADEA3D3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7C1F-5375-48D6-AA1A-33DD05BD7D1F}" type="datetimeFigureOut">
              <a:rPr lang="es-ES_tradnl" smtClean="0"/>
              <a:t>15/04/2014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23B9-F896-4271-9DF2-A4E0BADEA3D3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7C1F-5375-48D6-AA1A-33DD05BD7D1F}" type="datetimeFigureOut">
              <a:rPr lang="es-ES_tradnl" smtClean="0"/>
              <a:t>15/04/2014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23B9-F896-4271-9DF2-A4E0BADEA3D3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1BA87C1F-5375-48D6-AA1A-33DD05BD7D1F}" type="datetimeFigureOut">
              <a:rPr lang="es-ES_tradnl" smtClean="0"/>
              <a:t>15/04/2014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2DEA23B9-F896-4271-9DF2-A4E0BADEA3D3}" type="slidenum">
              <a:rPr lang="es-ES_tradnl" smtClean="0"/>
              <a:t>‹#›</a:t>
            </a:fld>
            <a:endParaRPr lang="es-ES_trad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G. Gonzalez Abad</a:t>
            </a:r>
          </a:p>
          <a:p>
            <a:r>
              <a:rPr lang="en-US" dirty="0" smtClean="0"/>
              <a:t>With a lot of help from K. Chance, X. Liu, C. Miller and others</a:t>
            </a:r>
            <a:endParaRPr lang="es-ES_tradnl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UV/VIS backscattered Sun light retrievals from space born platforms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4830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THE GEO CONSTELLATION</a:t>
            </a:r>
            <a:endParaRPr lang="es-ES_tradn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540393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98148" y="5138928"/>
            <a:ext cx="148309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i="1" dirty="0" smtClean="0"/>
              <a:t>&amp; Kelly Chance</a:t>
            </a:r>
            <a:endParaRPr lang="es-ES_tradnl" sz="1700" b="1" i="1" dirty="0"/>
          </a:p>
        </p:txBody>
      </p:sp>
    </p:spTree>
    <p:extLst>
      <p:ext uri="{BB962C8B-B14F-4D97-AF65-F5344CB8AC3E}">
        <p14:creationId xmlns:p14="http://schemas.microsoft.com/office/powerpoint/2010/main" val="110397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8100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Slant column retrieval</a:t>
            </a:r>
            <a:endParaRPr lang="es-ES_trad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917575"/>
            <a:ext cx="7540625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rapezoid 4"/>
          <p:cNvSpPr/>
          <p:nvPr/>
        </p:nvSpPr>
        <p:spPr>
          <a:xfrm rot="-5400000">
            <a:off x="4362450" y="666750"/>
            <a:ext cx="190500" cy="3276600"/>
          </a:xfrm>
          <a:prstGeom prst="trapezoid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9595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8100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Slant column retrieval</a:t>
            </a:r>
            <a:endParaRPr lang="es-ES_tradn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97978"/>
            <a:ext cx="6477000" cy="4893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25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8100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SLANT COLUMN RETRIEVAL: BOAS</a:t>
            </a:r>
            <a:endParaRPr lang="es-ES_trad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2400" y="2734064"/>
                <a:ext cx="8839200" cy="1075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</a:rPr>
                        <m:t>𝐼</m:t>
                      </m:r>
                      <m:r>
                        <a:rPr lang="en-US" sz="24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𝑗</m:t>
                                          </m:r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𝛼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sup>
                                  </m:sSup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𝑘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nary>
                            </m:e>
                          </m:d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𝑆𝑐𝑎𝑙𝑃𝑜𝑙𝑦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𝐵𝑎𝑠𝑒𝑃𝑜𝑙𝑦</m:t>
                          </m:r>
                        </m:e>
                        <m:sub/>
                      </m:sSub>
                    </m:oMath>
                  </m:oMathPara>
                </a14:m>
                <a:endParaRPr lang="es-ES_tradnl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2734064"/>
                <a:ext cx="8839200" cy="107593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2057400" y="1077988"/>
                <a:ext cx="5029200" cy="143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_tradnl" sz="36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S_tradnl" sz="3600" i="1" smtClean="0">
                              <a:latin typeface="Cambria Math"/>
                              <a:ea typeface="Cambria Math"/>
                            </a:rPr>
                            <m:t>𝜒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36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6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36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36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6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3600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600" b="0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3600" i="1">
                                      <a:latin typeface="Cambria Math"/>
                                    </a:rPr>
                                    <m:t>𝑓</m:t>
                                  </m:r>
                                  <m:r>
                                    <a:rPr lang="en-US" sz="3600" i="1">
                                      <a:latin typeface="Cambria Math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36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>
                                          <a:latin typeface="Cambria Math"/>
                                          <a:ea typeface="Cambria Math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3600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600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3600" i="1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  <m:r>
                                    <a:rPr lang="en-US" sz="3600" i="1"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6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s-ES_tradnl" sz="36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077988"/>
                <a:ext cx="5029200" cy="143661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13756" y="4428933"/>
                <a:ext cx="2201244" cy="676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sz="3600" i="1" smtClean="0">
                          <a:latin typeface="Cambria Math"/>
                          <a:ea typeface="Cambria Math"/>
                        </a:rPr>
                        <m:t>𝜖</m:t>
                      </m:r>
                      <m:r>
                        <a:rPr lang="en-US" sz="36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3600" b="0" i="1" smtClean="0"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US" sz="3600" b="0" i="1" smtClean="0">
                          <a:latin typeface="Cambria Math"/>
                          <a:ea typeface="Cambria Math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n-US" sz="36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</m:acc>
                    </m:oMath>
                  </m:oMathPara>
                </a14:m>
                <a:endParaRPr lang="es-ES_tradnl" sz="3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3756" y="4428933"/>
                <a:ext cx="2201244" cy="67646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35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8100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SLANT COLUMN RETRIEVAL: Irradiance</a:t>
            </a:r>
            <a:endParaRPr lang="es-ES_trad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2400" y="1066800"/>
                <a:ext cx="8839200" cy="1075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</a:rPr>
                        <m:t>𝐼</m:t>
                      </m:r>
                      <m:r>
                        <a:rPr lang="en-US" sz="24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𝑗</m:t>
                                          </m:r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𝛼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sup>
                                  </m:sSup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𝑘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nary>
                            </m:e>
                          </m:d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𝑆𝑐𝑎𝑙𝑃𝑜𝑙𝑦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𝐵𝑎𝑠𝑒𝑃𝑜𝑙𝑦</m:t>
                          </m:r>
                        </m:e>
                        <m:sub/>
                      </m:sSub>
                    </m:oMath>
                  </m:oMathPara>
                </a14:m>
                <a:endParaRPr lang="es-ES_tradnl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066800"/>
                <a:ext cx="8839200" cy="107593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09800"/>
            <a:ext cx="5072063" cy="354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34803" y="6172200"/>
            <a:ext cx="3137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OMI irradiance, </a:t>
            </a:r>
            <a:r>
              <a:rPr lang="en-US" dirty="0" err="1" smtClean="0"/>
              <a:t>Dobber</a:t>
            </a:r>
            <a:r>
              <a:rPr lang="en-US" dirty="0" smtClean="0"/>
              <a:t> at al. 2006</a:t>
            </a:r>
            <a:endParaRPr lang="es-ES_tradnl" dirty="0"/>
          </a:p>
        </p:txBody>
      </p:sp>
      <p:sp>
        <p:nvSpPr>
          <p:cNvPr id="5" name="Oval 4"/>
          <p:cNvSpPr/>
          <p:nvPr/>
        </p:nvSpPr>
        <p:spPr>
          <a:xfrm>
            <a:off x="1219200" y="1371600"/>
            <a:ext cx="2286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7717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8100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SLANT COLUMN RETRIEVAL: ring spectrum</a:t>
            </a:r>
            <a:endParaRPr lang="es-ES_trad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2400" y="1066800"/>
                <a:ext cx="8839200" cy="1075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</a:rPr>
                        <m:t>𝐼</m:t>
                      </m:r>
                      <m:r>
                        <a:rPr lang="en-US" sz="24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𝑗</m:t>
                                          </m:r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𝛼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sup>
                                  </m:sSup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𝑘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nary>
                            </m:e>
                          </m:d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𝑆𝑐𝑎𝑙𝑃𝑜𝑙𝑦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𝐵𝑎𝑠𝑒𝑃𝑜𝑙𝑦</m:t>
                          </m:r>
                        </m:e>
                        <m:sub/>
                      </m:sSub>
                    </m:oMath>
                  </m:oMathPara>
                </a14:m>
                <a:endParaRPr lang="es-ES_tradnl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066800"/>
                <a:ext cx="8839200" cy="107593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2286000" y="1447800"/>
            <a:ext cx="609600" cy="381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7" y="2224756"/>
            <a:ext cx="4729163" cy="455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39811" y="3962400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Chance and </a:t>
            </a:r>
            <a:r>
              <a:rPr lang="en-US" dirty="0" err="1" smtClean="0"/>
              <a:t>Kurucz</a:t>
            </a:r>
            <a:endParaRPr lang="en-US" dirty="0" smtClean="0"/>
          </a:p>
          <a:p>
            <a:pPr algn="ctr"/>
            <a:r>
              <a:rPr lang="en-US" dirty="0" smtClean="0"/>
              <a:t>2010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37717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8100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SLANT COLUMN RETRIEVAL: </a:t>
            </a:r>
            <a:r>
              <a:rPr lang="en-US" dirty="0" err="1" smtClean="0"/>
              <a:t>Undersampling</a:t>
            </a:r>
            <a:endParaRPr lang="es-ES_trad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2400" y="1066800"/>
                <a:ext cx="8839200" cy="1075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</a:rPr>
                        <m:t>𝐼</m:t>
                      </m:r>
                      <m:r>
                        <a:rPr lang="en-US" sz="24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𝑗</m:t>
                                          </m:r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𝛼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sup>
                                  </m:sSup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𝑘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nary>
                            </m:e>
                          </m:d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𝑆𝑐𝑎𝑙𝑃𝑜𝑙𝑦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𝐵𝑎𝑠𝑒𝑃𝑜𝑙𝑦</m:t>
                          </m:r>
                        </m:e>
                        <m:sub/>
                      </m:sSub>
                    </m:oMath>
                  </m:oMathPara>
                </a14:m>
                <a:endParaRPr lang="es-ES_tradnl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066800"/>
                <a:ext cx="8839200" cy="107593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2286000" y="1447800"/>
            <a:ext cx="609600" cy="381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TextBox 5"/>
          <p:cNvSpPr txBox="1"/>
          <p:nvPr/>
        </p:nvSpPr>
        <p:spPr>
          <a:xfrm>
            <a:off x="3643395" y="6364069"/>
            <a:ext cx="184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Chance et. Al, 2005</a:t>
            </a:r>
            <a:endParaRPr lang="es-ES_tradn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2257425"/>
            <a:ext cx="5133975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7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8100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SLANT COLUMN RETRIEVAL: cross sections</a:t>
            </a:r>
            <a:endParaRPr lang="es-ES_trad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2400" y="1066800"/>
                <a:ext cx="8839200" cy="1075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</a:rPr>
                        <m:t>𝐼</m:t>
                      </m:r>
                      <m:r>
                        <a:rPr lang="en-US" sz="24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𝑗</m:t>
                                          </m:r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𝛼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sup>
                                  </m:sSup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𝑘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nary>
                            </m:e>
                          </m:d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𝑆𝑐𝑎𝑙𝑃𝑜𝑙𝑦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𝐵𝑎𝑠𝑒𝑃𝑜𝑙𝑦</m:t>
                          </m:r>
                        </m:e>
                        <m:sub/>
                      </m:sSub>
                    </m:oMath>
                  </m:oMathPara>
                </a14:m>
                <a:endParaRPr lang="es-ES_tradnl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066800"/>
                <a:ext cx="8839200" cy="107593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3657600" y="1295400"/>
            <a:ext cx="609600" cy="381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t="5333" r="7909" b="5335"/>
          <a:stretch/>
        </p:blipFill>
        <p:spPr>
          <a:xfrm>
            <a:off x="1905000" y="2209801"/>
            <a:ext cx="5334000" cy="452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8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8100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SLANT COLUMN RETRIEVAL: common mode</a:t>
            </a:r>
            <a:endParaRPr lang="es-ES_trad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2400" y="1066800"/>
                <a:ext cx="8839200" cy="1075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</a:rPr>
                        <m:t>𝐼</m:t>
                      </m:r>
                      <m:r>
                        <a:rPr lang="en-US" sz="24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𝑗</m:t>
                                          </m:r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𝛼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sup>
                                  </m:sSup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𝑘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nary>
                            </m:e>
                          </m:d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𝑆𝑐𝑎𝑙𝑃𝑜𝑙𝑦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𝐵𝑎𝑠𝑒𝑃𝑜𝑙𝑦</m:t>
                          </m:r>
                        </m:e>
                        <m:sub/>
                      </m:sSub>
                    </m:oMath>
                  </m:oMathPara>
                </a14:m>
                <a:endParaRPr lang="es-ES_tradnl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066800"/>
                <a:ext cx="8839200" cy="107593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4876800" y="1447800"/>
            <a:ext cx="914400" cy="381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173606"/>
            <a:ext cx="6367769" cy="460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9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533400"/>
            <a:ext cx="7924800" cy="1143000"/>
          </a:xfrm>
        </p:spPr>
        <p:txBody>
          <a:bodyPr/>
          <a:lstStyle/>
          <a:p>
            <a:r>
              <a:rPr lang="en-US" dirty="0"/>
              <a:t>SLANT COLUMN RETRIEVAL: </a:t>
            </a:r>
            <a:r>
              <a:rPr lang="en-US" dirty="0" smtClean="0"/>
              <a:t>optical depth</a:t>
            </a:r>
            <a:endParaRPr lang="es-ES_tradnl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85800"/>
            <a:ext cx="4800600" cy="6084130"/>
          </a:xfrm>
        </p:spPr>
      </p:pic>
      <p:sp>
        <p:nvSpPr>
          <p:cNvPr id="7" name="TextBox 6"/>
          <p:cNvSpPr txBox="1"/>
          <p:nvPr/>
        </p:nvSpPr>
        <p:spPr>
          <a:xfrm>
            <a:off x="7086600" y="6197025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Courtesy: IUP-IFE, University of Bremen</a:t>
            </a:r>
            <a:endParaRPr lang="es-ES_tradnl" sz="1600" dirty="0"/>
          </a:p>
        </p:txBody>
      </p:sp>
    </p:spTree>
    <p:extLst>
      <p:ext uri="{BB962C8B-B14F-4D97-AF65-F5344CB8AC3E}">
        <p14:creationId xmlns:p14="http://schemas.microsoft.com/office/powerpoint/2010/main" val="404080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153" y="323850"/>
            <a:ext cx="6349247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80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SLANT COLUMN RETRIEVAL: HIGH resolution solar spectrum</a:t>
            </a:r>
            <a:endParaRPr lang="es-ES_tradn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200"/>
            <a:ext cx="8956431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48777" y="6183868"/>
            <a:ext cx="219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Chance &amp; </a:t>
            </a:r>
            <a:r>
              <a:rPr lang="en-US" dirty="0" err="1" smtClean="0"/>
              <a:t>Kurucz</a:t>
            </a:r>
            <a:r>
              <a:rPr lang="en-US" dirty="0" smtClean="0"/>
              <a:t>, 2010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6664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0480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SLANT COLUMN RETRIEVAL: SLIT FUNCTION</a:t>
            </a:r>
            <a:endParaRPr lang="es-ES_tradn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990600"/>
            <a:ext cx="713422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19570" y="6248400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Dirksen et al. 2006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0993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0480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SLANT COLUMN RETRIEVAL: i</a:t>
            </a:r>
            <a:r>
              <a:rPr lang="en-US" baseline="-25000" dirty="0" smtClean="0"/>
              <a:t>0</a:t>
            </a:r>
            <a:r>
              <a:rPr lang="en-US" dirty="0" smtClean="0"/>
              <a:t> correction</a:t>
            </a:r>
            <a:endParaRPr lang="es-ES_tradn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876300"/>
            <a:ext cx="892492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3044" y="6172200"/>
            <a:ext cx="2055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Wagner, Chance et al.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2543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53340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Slant column retrieval: OMI C</a:t>
            </a:r>
            <a:r>
              <a:rPr lang="en-US" baseline="-25000" dirty="0" smtClean="0"/>
              <a:t>2</a:t>
            </a:r>
            <a:r>
              <a:rPr lang="en-US" dirty="0" smtClean="0"/>
              <a:t>HO</a:t>
            </a:r>
            <a:endParaRPr lang="es-ES_trad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652336" y="-328865"/>
            <a:ext cx="5839329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2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53340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Slant column retrieval: OMPS NO</a:t>
            </a:r>
            <a:r>
              <a:rPr lang="en-US" baseline="-25000" dirty="0" smtClean="0"/>
              <a:t>2</a:t>
            </a:r>
            <a:endParaRPr lang="es-ES_trad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959543" y="-97857"/>
            <a:ext cx="5255394" cy="713232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0110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53340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Slant column retrieval: OMPS C</a:t>
            </a:r>
            <a:r>
              <a:rPr lang="en-US" baseline="-25000" dirty="0" smtClean="0"/>
              <a:t>2</a:t>
            </a:r>
            <a:r>
              <a:rPr lang="en-US" dirty="0" smtClean="0"/>
              <a:t>HO</a:t>
            </a:r>
            <a:endParaRPr lang="es-ES_trad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2101769" y="-806368"/>
            <a:ext cx="4869180" cy="785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9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2860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Vertical column: equations</a:t>
            </a:r>
            <a:endParaRPr lang="es-ES_trad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43000" y="1066800"/>
                <a:ext cx="2484591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𝑉𝐶𝐷</m:t>
                      </m:r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/>
                            </a:rPr>
                            <m:t>𝑆𝐶𝐷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/>
                            </a:rPr>
                            <m:t>𝐴𝑀𝐹</m:t>
                          </m:r>
                        </m:den>
                      </m:f>
                    </m:oMath>
                  </m:oMathPara>
                </a14:m>
                <a:endParaRPr lang="es-ES_tradnl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066800"/>
                <a:ext cx="2484591" cy="101431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495800" y="1295400"/>
            <a:ext cx="3145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AMF (Air Mass Factor)</a:t>
            </a:r>
            <a:endParaRPr lang="es-ES_tradnl" sz="28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941" y="2286000"/>
            <a:ext cx="5834659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2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Vertical column: equations</a:t>
            </a:r>
            <a:endParaRPr lang="es-ES_trad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133600" y="1295400"/>
                <a:ext cx="4793620" cy="11019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</a:rPr>
                        <m:t>𝐴𝑀𝐹</m:t>
                      </m:r>
                      <m:r>
                        <a:rPr lang="en-US" sz="3200" i="1">
                          <a:latin typeface="Cambria Math"/>
                        </a:rPr>
                        <m:t>= </m:t>
                      </m:r>
                      <m:nary>
                        <m:naryPr>
                          <m:supHide m:val="on"/>
                          <m:ctrlPr>
                            <a:rPr lang="en-US" sz="32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200" i="1">
                              <a:latin typeface="Cambria Math"/>
                            </a:rPr>
                            <m:t>𝑎</m:t>
                          </m:r>
                          <m:r>
                            <a:rPr lang="en-US" sz="3200" i="1">
                              <a:latin typeface="Cambria Math"/>
                            </a:rPr>
                            <m:t>𝑡𝑚</m:t>
                          </m:r>
                        </m:sub>
                        <m:sup/>
                        <m:e>
                          <m:r>
                            <a:rPr lang="en-US" sz="3200" i="1">
                              <a:latin typeface="Cambria Math"/>
                            </a:rPr>
                            <m:t>𝑤</m:t>
                          </m:r>
                          <m:d>
                            <m:d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/>
                                </a:rPr>
                                <m:t>𝑧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3200" i="1">
                              <a:latin typeface="Cambria Math"/>
                            </a:rPr>
                            <m:t>(</m:t>
                          </m:r>
                          <m:r>
                            <a:rPr lang="en-US" sz="3200" i="1">
                              <a:latin typeface="Cambria Math"/>
                            </a:rPr>
                            <m:t>𝑧</m:t>
                          </m:r>
                          <m:r>
                            <a:rPr lang="en-US" sz="3200" i="1">
                              <a:latin typeface="Cambria Math"/>
                            </a:rPr>
                            <m:t>)</m:t>
                          </m:r>
                          <m:r>
                            <a:rPr lang="en-US" sz="3200" i="1">
                              <a:latin typeface="Cambria Math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es-ES_tradnl" sz="32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1295400"/>
                <a:ext cx="4793620" cy="110190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834212" y="2844225"/>
            <a:ext cx="5480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w</a:t>
            </a:r>
            <a:r>
              <a:rPr lang="en-US" sz="3200" i="1" dirty="0" smtClean="0"/>
              <a:t>(z) Scattering weights from </a:t>
            </a:r>
            <a:r>
              <a:rPr lang="en-US" sz="3200" i="1" dirty="0" err="1" smtClean="0"/>
              <a:t>Vlidort</a:t>
            </a:r>
            <a:endParaRPr lang="es-ES_tradnl" sz="32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3799582"/>
            <a:ext cx="708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 smtClean="0"/>
              <a:t>S</a:t>
            </a:r>
            <a:r>
              <a:rPr lang="en-US" sz="3200" i="1" baseline="-25000" dirty="0" err="1" smtClean="0"/>
              <a:t>x</a:t>
            </a:r>
            <a:r>
              <a:rPr lang="en-US" sz="3200" i="1" dirty="0" smtClean="0"/>
              <a:t> (z) shape factors from a climatology for example GEOS-</a:t>
            </a:r>
            <a:r>
              <a:rPr lang="en-US" sz="3200" i="1" dirty="0" err="1" smtClean="0"/>
              <a:t>Chem</a:t>
            </a:r>
            <a:endParaRPr lang="es-ES_tradnl" sz="3200" i="1" dirty="0"/>
          </a:p>
        </p:txBody>
      </p:sp>
    </p:spTree>
    <p:extLst>
      <p:ext uri="{BB962C8B-B14F-4D97-AF65-F5344CB8AC3E}">
        <p14:creationId xmlns:p14="http://schemas.microsoft.com/office/powerpoint/2010/main" val="221753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Vertical column: equations, Shape factors</a:t>
            </a:r>
            <a:endParaRPr lang="es-ES_trad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413848" y="1085722"/>
                <a:ext cx="4291752" cy="13526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sz="3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sz="3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3200" i="1">
                              <a:latin typeface="Cambria Math"/>
                            </a:rPr>
                            <m:t>(</m:t>
                          </m:r>
                          <m:r>
                            <a:rPr lang="en-US" sz="3200" i="1">
                              <a:latin typeface="Cambria Math"/>
                            </a:rPr>
                            <m:t>𝑧</m:t>
                          </m:r>
                          <m:r>
                            <a:rPr lang="en-US" sz="3200" i="1">
                              <a:latin typeface="Cambria Math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32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sz="3200" i="1">
                                  <a:latin typeface="Cambria Math"/>
                                </a:rPr>
                                <m:t>𝑡𝑚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2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sz="3200" i="1">
                                  <a:latin typeface="Cambria Math"/>
                                </a:rPr>
                                <m:t>𝑑𝑧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848" y="1085722"/>
                <a:ext cx="4291752" cy="135267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" t="2009" r="2457" b="403"/>
          <a:stretch/>
        </p:blipFill>
        <p:spPr>
          <a:xfrm rot="16200000">
            <a:off x="2450065" y="1459463"/>
            <a:ext cx="4304829" cy="633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3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Vertical column: EQUATIONS scattering weights</a:t>
            </a:r>
            <a:endParaRPr lang="es-ES_trad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941533" y="1252794"/>
                <a:ext cx="3306867" cy="11094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</a:rPr>
                        <m:t>𝑤</m:t>
                      </m:r>
                      <m:d>
                        <m:dPr>
                          <m:ctrlPr>
                            <a:rPr lang="en-US" sz="3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sz="3200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sz="3200" i="1">
                              <a:latin typeface="Cambria Math"/>
                              <a:ea typeface="Cambria Math"/>
                            </a:rPr>
                            <m:t>𝐼</m:t>
                          </m:r>
                          <m:r>
                            <a:rPr lang="en-US" sz="3200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sz="32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sz="3200" i="1">
                              <a:latin typeface="Cambria Math"/>
                              <a:ea typeface="Cambria Math"/>
                            </a:rPr>
                            <m:t>𝑧</m:t>
                          </m:r>
                        </m:num>
                        <m:den>
                          <m:r>
                            <a:rPr lang="en-US" sz="3200" i="1">
                              <a:latin typeface="Cambria Math"/>
                            </a:rPr>
                            <m:t>𝐼</m:t>
                          </m:r>
                          <m:r>
                            <a:rPr lang="en-US" sz="3200" i="1">
                              <a:latin typeface="Cambria Math"/>
                            </a:rPr>
                            <m:t> 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s-ES_tradnl" sz="32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533" y="1252794"/>
                <a:ext cx="3306867" cy="110940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8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4" t="10628" r="9567" b="7396"/>
          <a:stretch/>
        </p:blipFill>
        <p:spPr>
          <a:xfrm rot="-5400000">
            <a:off x="4038600" y="1828800"/>
            <a:ext cx="4206240" cy="5577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" y="3429000"/>
            <a:ext cx="165660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 smtClean="0"/>
              <a:t>Cloudy SZA: 28°</a:t>
            </a:r>
            <a:endParaRPr lang="es-ES_tradnl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3821668"/>
            <a:ext cx="149310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 smtClean="0"/>
              <a:t>Clear SZA: 24°</a:t>
            </a:r>
            <a:endParaRPr lang="es-ES_tradnl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4659868"/>
            <a:ext cx="157645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 smtClean="0"/>
              <a:t>Clear </a:t>
            </a:r>
            <a:r>
              <a:rPr lang="en-US" dirty="0"/>
              <a:t>V</a:t>
            </a:r>
            <a:r>
              <a:rPr lang="en-US" dirty="0" smtClean="0"/>
              <a:t>ZA: 2.7°</a:t>
            </a:r>
            <a:endParaRPr lang="es-ES_tradnl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" y="4278868"/>
            <a:ext cx="168225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 smtClean="0"/>
              <a:t>Cloudy VZA: 16°</a:t>
            </a:r>
            <a:endParaRPr lang="es-ES_tradnl" dirty="0"/>
          </a:p>
        </p:txBody>
      </p:sp>
      <p:sp>
        <p:nvSpPr>
          <p:cNvPr id="14" name="TextBox 13"/>
          <p:cNvSpPr txBox="1"/>
          <p:nvPr/>
        </p:nvSpPr>
        <p:spPr>
          <a:xfrm>
            <a:off x="304800" y="5421868"/>
            <a:ext cx="263091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 smtClean="0"/>
              <a:t>Clear cloud fractions: 0.01</a:t>
            </a:r>
            <a:endParaRPr lang="es-ES_tradnl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" y="5040868"/>
            <a:ext cx="2666179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 smtClean="0"/>
              <a:t>Cloudy cloud fraction: 0.2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1753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457200"/>
            <a:ext cx="7924800" cy="1143000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914400"/>
            <a:ext cx="7924800" cy="4114800"/>
          </a:xfrm>
        </p:spPr>
        <p:txBody>
          <a:bodyPr>
            <a:noAutofit/>
          </a:bodyPr>
          <a:lstStyle/>
          <a:p>
            <a:r>
              <a:rPr lang="en-US" sz="1800" dirty="0" smtClean="0"/>
              <a:t>A bit of history on UV-VIS backscatter spectrometers</a:t>
            </a:r>
          </a:p>
          <a:p>
            <a:pPr lvl="1"/>
            <a:r>
              <a:rPr lang="en-US" sz="1800" dirty="0" smtClean="0"/>
              <a:t>Past, present and future instruments (as far as I know)</a:t>
            </a:r>
          </a:p>
          <a:p>
            <a:pPr lvl="1"/>
            <a:r>
              <a:rPr lang="en-US" sz="1800" dirty="0" smtClean="0"/>
              <a:t>TOMS vs. OMI</a:t>
            </a:r>
          </a:p>
          <a:p>
            <a:pPr lvl="1"/>
            <a:r>
              <a:rPr lang="en-US" sz="1800" dirty="0" smtClean="0"/>
              <a:t>GOME vs. OMI</a:t>
            </a:r>
          </a:p>
          <a:p>
            <a:pPr lvl="1"/>
            <a:r>
              <a:rPr lang="en-US" sz="1800" dirty="0" smtClean="0"/>
              <a:t>The GEO constellation</a:t>
            </a:r>
          </a:p>
          <a:p>
            <a:r>
              <a:rPr lang="en-US" sz="1800" dirty="0" smtClean="0"/>
              <a:t>Slant column retrievals</a:t>
            </a:r>
          </a:p>
          <a:p>
            <a:pPr lvl="1"/>
            <a:r>
              <a:rPr lang="en-US" sz="1800" dirty="0" smtClean="0"/>
              <a:t>The equations: </a:t>
            </a:r>
            <a:r>
              <a:rPr lang="en-US" sz="1800" dirty="0" smtClean="0"/>
              <a:t>BOAS</a:t>
            </a:r>
            <a:endParaRPr lang="en-US" sz="1800" dirty="0" smtClean="0"/>
          </a:p>
          <a:p>
            <a:pPr lvl="1"/>
            <a:r>
              <a:rPr lang="en-US" sz="1800" dirty="0" smtClean="0"/>
              <a:t>To have in mind (solar spectrum, cross sections, ring, </a:t>
            </a:r>
            <a:r>
              <a:rPr lang="en-US" sz="1800" dirty="0" err="1" smtClean="0"/>
              <a:t>undersampling</a:t>
            </a:r>
            <a:r>
              <a:rPr lang="en-US" sz="1800" dirty="0" smtClean="0"/>
              <a:t>, …)</a:t>
            </a:r>
          </a:p>
          <a:p>
            <a:pPr lvl="1"/>
            <a:r>
              <a:rPr lang="en-US" sz="1800" dirty="0" smtClean="0"/>
              <a:t>Examples</a:t>
            </a:r>
          </a:p>
          <a:p>
            <a:r>
              <a:rPr lang="en-US" sz="1800" dirty="0" smtClean="0"/>
              <a:t>Slant column to vertical column</a:t>
            </a:r>
          </a:p>
          <a:p>
            <a:pPr lvl="1"/>
            <a:r>
              <a:rPr lang="en-US" sz="1800" dirty="0" smtClean="0"/>
              <a:t>Equations</a:t>
            </a:r>
            <a:endParaRPr lang="en-US" sz="1800" dirty="0"/>
          </a:p>
          <a:p>
            <a:r>
              <a:rPr lang="en-US" sz="1800" dirty="0" smtClean="0"/>
              <a:t>Vertical </a:t>
            </a:r>
            <a:r>
              <a:rPr lang="en-US" sz="1800" dirty="0" smtClean="0"/>
              <a:t>columns: </a:t>
            </a:r>
            <a:r>
              <a:rPr lang="en-US" sz="1800" dirty="0" smtClean="0"/>
              <a:t>examples from OMI</a:t>
            </a:r>
          </a:p>
          <a:p>
            <a:pPr lvl="1"/>
            <a:endParaRPr lang="es-ES_tradnl" sz="1800" dirty="0"/>
          </a:p>
        </p:txBody>
      </p:sp>
    </p:spTree>
    <p:extLst>
      <p:ext uri="{BB962C8B-B14F-4D97-AF65-F5344CB8AC3E}">
        <p14:creationId xmlns:p14="http://schemas.microsoft.com/office/powerpoint/2010/main" val="394242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Vertical column: equations SINGEL PIXEL approximation</a:t>
            </a:r>
            <a:endParaRPr lang="es-ES_trad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76200" y="1219200"/>
                <a:ext cx="92572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𝑤</m:t>
                      </m:r>
                      <m:d>
                        <m:d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1−</m:t>
                          </m:r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∅</m:t>
                          </m:r>
                        </m:e>
                      </m:d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𝑐𝑙𝑒𝑎𝑟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  <a:ea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sz="3200" b="0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sz="3200" b="0" i="1" smtClean="0">
                          <a:latin typeface="Cambria Math"/>
                          <a:ea typeface="Cambria Math"/>
                        </a:rPr>
                        <m:t>∅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𝑐𝑙𝑜𝑢𝑑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3200" b="0" i="1" smtClean="0">
                          <a:latin typeface="Cambria Math"/>
                          <a:ea typeface="Cambria Math"/>
                        </a:rPr>
                        <m:t>𝑧</m:t>
                      </m:r>
                      <m:r>
                        <a:rPr lang="en-US" sz="3200" b="0" i="1" smtClean="0">
                          <a:latin typeface="Cambria Math"/>
                          <a:ea typeface="Cambria Math"/>
                        </a:rPr>
                        <m:t>,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  <a:ea typeface="Cambria Math"/>
                        </a:rPr>
                        <m:t>,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s-ES_tradnl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1219200"/>
                <a:ext cx="9257278" cy="5847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0" name="Picture 2" descr="Full disk false color image from Meteosat-8 SEVIRI for 12:00 UTC on 25 November 2005 (left). Example of the Cloud Type product (right) as generated by the GOES-R Cloud Type algorithm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041101"/>
            <a:ext cx="8836025" cy="443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53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000" dirty="0" smtClean="0"/>
              <a:t>Typical retrieval flow chart for a retrieval</a:t>
            </a:r>
          </a:p>
          <a:p>
            <a:pPr marL="0" indent="0" algn="ctr">
              <a:buNone/>
            </a:pPr>
            <a:endParaRPr lang="es-ES_trad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25745" y="1654"/>
            <a:ext cx="6270455" cy="912746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Generic retrieval framework</a:t>
            </a:r>
            <a:endParaRPr lang="es-ES_tradnl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Parallelogram 5"/>
          <p:cNvSpPr/>
          <p:nvPr/>
        </p:nvSpPr>
        <p:spPr>
          <a:xfrm>
            <a:off x="533400" y="1752600"/>
            <a:ext cx="1905000" cy="304800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L1 data</a:t>
            </a:r>
            <a:endParaRPr lang="es-ES_tradnl" dirty="0"/>
          </a:p>
        </p:txBody>
      </p:sp>
      <p:sp>
        <p:nvSpPr>
          <p:cNvPr id="7" name="Parallelogram 6"/>
          <p:cNvSpPr/>
          <p:nvPr/>
        </p:nvSpPr>
        <p:spPr>
          <a:xfrm>
            <a:off x="433848" y="2379406"/>
            <a:ext cx="1905000" cy="363794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Auxiliary data</a:t>
            </a:r>
            <a:endParaRPr lang="es-ES_tradnl" dirty="0"/>
          </a:p>
        </p:txBody>
      </p:sp>
      <p:sp>
        <p:nvSpPr>
          <p:cNvPr id="8" name="Rectangle 7"/>
          <p:cNvSpPr/>
          <p:nvPr/>
        </p:nvSpPr>
        <p:spPr>
          <a:xfrm>
            <a:off x="6248400" y="1752600"/>
            <a:ext cx="2514600" cy="30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 L1 data</a:t>
            </a:r>
            <a:endParaRPr lang="es-ES_tradnl" dirty="0"/>
          </a:p>
        </p:txBody>
      </p:sp>
      <p:sp>
        <p:nvSpPr>
          <p:cNvPr id="9" name="Rectangle 8"/>
          <p:cNvSpPr/>
          <p:nvPr/>
        </p:nvSpPr>
        <p:spPr>
          <a:xfrm>
            <a:off x="6248400" y="2379406"/>
            <a:ext cx="2514600" cy="36379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 auxiliary data</a:t>
            </a:r>
            <a:endParaRPr lang="es-ES_tradnl" dirty="0"/>
          </a:p>
        </p:txBody>
      </p:sp>
      <p:sp>
        <p:nvSpPr>
          <p:cNvPr id="10" name="Rectangle 9"/>
          <p:cNvSpPr/>
          <p:nvPr/>
        </p:nvSpPr>
        <p:spPr>
          <a:xfrm>
            <a:off x="2590800" y="2853813"/>
            <a:ext cx="6210300" cy="2703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Wavelength calibration using high resolution solar spectrum</a:t>
            </a:r>
            <a:endParaRPr lang="es-ES_tradnl" dirty="0"/>
          </a:p>
        </p:txBody>
      </p:sp>
      <p:sp>
        <p:nvSpPr>
          <p:cNvPr id="11" name="Rectangle 10"/>
          <p:cNvSpPr/>
          <p:nvPr/>
        </p:nvSpPr>
        <p:spPr>
          <a:xfrm>
            <a:off x="6248400" y="5562600"/>
            <a:ext cx="2514600" cy="2743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 AMFs</a:t>
            </a:r>
            <a:endParaRPr lang="es-ES_tradnl" dirty="0"/>
          </a:p>
        </p:txBody>
      </p:sp>
      <p:sp>
        <p:nvSpPr>
          <p:cNvPr id="12" name="Rectangle 11"/>
          <p:cNvSpPr/>
          <p:nvPr/>
        </p:nvSpPr>
        <p:spPr>
          <a:xfrm>
            <a:off x="6248400" y="3230880"/>
            <a:ext cx="2514600" cy="2743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 I0 correction</a:t>
            </a:r>
            <a:endParaRPr lang="es-ES_tradnl" dirty="0"/>
          </a:p>
        </p:txBody>
      </p:sp>
      <p:sp>
        <p:nvSpPr>
          <p:cNvPr id="13" name="Rectangle 12"/>
          <p:cNvSpPr/>
          <p:nvPr/>
        </p:nvSpPr>
        <p:spPr>
          <a:xfrm>
            <a:off x="4876800" y="4419600"/>
            <a:ext cx="3886200" cy="2743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 Common mode spectrum</a:t>
            </a:r>
            <a:endParaRPr lang="es-ES_tradnl" dirty="0"/>
          </a:p>
        </p:txBody>
      </p:sp>
      <p:sp>
        <p:nvSpPr>
          <p:cNvPr id="14" name="Rectangle 13"/>
          <p:cNvSpPr/>
          <p:nvPr/>
        </p:nvSpPr>
        <p:spPr>
          <a:xfrm>
            <a:off x="4648200" y="3611880"/>
            <a:ext cx="4114800" cy="2743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 under sampling spectrum</a:t>
            </a:r>
            <a:endParaRPr lang="es-ES_tradnl" dirty="0"/>
          </a:p>
        </p:txBody>
      </p:sp>
      <p:sp>
        <p:nvSpPr>
          <p:cNvPr id="15" name="Rectangle 14"/>
          <p:cNvSpPr/>
          <p:nvPr/>
        </p:nvSpPr>
        <p:spPr>
          <a:xfrm>
            <a:off x="5096256" y="4800600"/>
            <a:ext cx="3666744" cy="2743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Direct fitting of slant columns</a:t>
            </a:r>
            <a:endParaRPr lang="es-ES_tradnl" dirty="0"/>
          </a:p>
        </p:txBody>
      </p:sp>
      <p:sp>
        <p:nvSpPr>
          <p:cNvPr id="16" name="Rectangle 15"/>
          <p:cNvSpPr/>
          <p:nvPr/>
        </p:nvSpPr>
        <p:spPr>
          <a:xfrm>
            <a:off x="4876800" y="5181600"/>
            <a:ext cx="3886200" cy="2743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 look up tables &amp; climatology</a:t>
            </a:r>
            <a:endParaRPr lang="es-ES_tradnl" dirty="0"/>
          </a:p>
        </p:txBody>
      </p:sp>
      <p:sp>
        <p:nvSpPr>
          <p:cNvPr id="17" name="Rectangle 16"/>
          <p:cNvSpPr/>
          <p:nvPr/>
        </p:nvSpPr>
        <p:spPr>
          <a:xfrm>
            <a:off x="5626608" y="5943600"/>
            <a:ext cx="3136392" cy="2743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 vertical columns</a:t>
            </a:r>
            <a:endParaRPr lang="es-ES_tradnl" dirty="0"/>
          </a:p>
        </p:txBody>
      </p:sp>
      <p:cxnSp>
        <p:nvCxnSpPr>
          <p:cNvPr id="25" name="Straight Arrow Connector 24"/>
          <p:cNvCxnSpPr>
            <a:stCxn id="7" idx="2"/>
            <a:endCxn id="9" idx="1"/>
          </p:cNvCxnSpPr>
          <p:nvPr/>
        </p:nvCxnSpPr>
        <p:spPr>
          <a:xfrm>
            <a:off x="2293374" y="2561303"/>
            <a:ext cx="395502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8" idx="2"/>
            <a:endCxn id="9" idx="0"/>
          </p:cNvCxnSpPr>
          <p:nvPr/>
        </p:nvCxnSpPr>
        <p:spPr>
          <a:xfrm>
            <a:off x="7505700" y="2057400"/>
            <a:ext cx="0" cy="3220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5077968" y="4038600"/>
            <a:ext cx="3685032" cy="2743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 Ring spectrum</a:t>
            </a:r>
            <a:endParaRPr lang="es-ES_tradnl" dirty="0"/>
          </a:p>
        </p:txBody>
      </p:sp>
      <p:cxnSp>
        <p:nvCxnSpPr>
          <p:cNvPr id="47" name="Elbow Connector 46"/>
          <p:cNvCxnSpPr>
            <a:stCxn id="9" idx="3"/>
            <a:endCxn id="10" idx="3"/>
          </p:cNvCxnSpPr>
          <p:nvPr/>
        </p:nvCxnSpPr>
        <p:spPr>
          <a:xfrm>
            <a:off x="8763000" y="2561303"/>
            <a:ext cx="38100" cy="427704"/>
          </a:xfrm>
          <a:prstGeom prst="bentConnector3">
            <a:avLst>
              <a:gd name="adj1" fmla="val 70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0" idx="1"/>
            <a:endCxn id="12" idx="1"/>
          </p:cNvCxnSpPr>
          <p:nvPr/>
        </p:nvCxnSpPr>
        <p:spPr>
          <a:xfrm rot="10800000" flipH="1" flipV="1">
            <a:off x="2590800" y="2989006"/>
            <a:ext cx="3657600" cy="379033"/>
          </a:xfrm>
          <a:prstGeom prst="bentConnector3">
            <a:avLst>
              <a:gd name="adj1" fmla="val -625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12" idx="3"/>
            <a:endCxn id="14" idx="3"/>
          </p:cNvCxnSpPr>
          <p:nvPr/>
        </p:nvCxnSpPr>
        <p:spPr>
          <a:xfrm>
            <a:off x="8763000" y="3368040"/>
            <a:ext cx="12700" cy="381000"/>
          </a:xfrm>
          <a:prstGeom prst="bentConnector3">
            <a:avLst>
              <a:gd name="adj1" fmla="val 180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>
            <a:stCxn id="14" idx="1"/>
            <a:endCxn id="41" idx="1"/>
          </p:cNvCxnSpPr>
          <p:nvPr/>
        </p:nvCxnSpPr>
        <p:spPr>
          <a:xfrm rot="10800000" flipH="1" flipV="1">
            <a:off x="4648200" y="3749040"/>
            <a:ext cx="429768" cy="426720"/>
          </a:xfrm>
          <a:prstGeom prst="bentConnector3">
            <a:avLst>
              <a:gd name="adj1" fmla="val -5319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stCxn id="41" idx="3"/>
            <a:endCxn id="13" idx="3"/>
          </p:cNvCxnSpPr>
          <p:nvPr/>
        </p:nvCxnSpPr>
        <p:spPr>
          <a:xfrm>
            <a:off x="8763000" y="4175760"/>
            <a:ext cx="12700" cy="381000"/>
          </a:xfrm>
          <a:prstGeom prst="bentConnector3">
            <a:avLst>
              <a:gd name="adj1" fmla="val 180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13" idx="1"/>
            <a:endCxn id="15" idx="1"/>
          </p:cNvCxnSpPr>
          <p:nvPr/>
        </p:nvCxnSpPr>
        <p:spPr>
          <a:xfrm rot="10800000" flipH="1" flipV="1">
            <a:off x="4876800" y="4556760"/>
            <a:ext cx="219456" cy="381000"/>
          </a:xfrm>
          <a:prstGeom prst="bentConnector3">
            <a:avLst>
              <a:gd name="adj1" fmla="val -104167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stCxn id="15" idx="3"/>
            <a:endCxn id="16" idx="3"/>
          </p:cNvCxnSpPr>
          <p:nvPr/>
        </p:nvCxnSpPr>
        <p:spPr>
          <a:xfrm>
            <a:off x="8763000" y="4937760"/>
            <a:ext cx="12700" cy="381000"/>
          </a:xfrm>
          <a:prstGeom prst="bentConnector3">
            <a:avLst>
              <a:gd name="adj1" fmla="val 180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>
            <a:stCxn id="16" idx="1"/>
            <a:endCxn id="11" idx="1"/>
          </p:cNvCxnSpPr>
          <p:nvPr/>
        </p:nvCxnSpPr>
        <p:spPr>
          <a:xfrm rot="10800000" flipH="1" flipV="1">
            <a:off x="4876800" y="5318760"/>
            <a:ext cx="1371600" cy="381000"/>
          </a:xfrm>
          <a:prstGeom prst="bentConnector3">
            <a:avLst>
              <a:gd name="adj1" fmla="val -16667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/>
          <p:cNvCxnSpPr>
            <a:stCxn id="11" idx="3"/>
            <a:endCxn id="17" idx="3"/>
          </p:cNvCxnSpPr>
          <p:nvPr/>
        </p:nvCxnSpPr>
        <p:spPr>
          <a:xfrm>
            <a:off x="8763000" y="5699760"/>
            <a:ext cx="12700" cy="381000"/>
          </a:xfrm>
          <a:prstGeom prst="bentConnector3">
            <a:avLst>
              <a:gd name="adj1" fmla="val 180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6" idx="2"/>
            <a:endCxn id="8" idx="1"/>
          </p:cNvCxnSpPr>
          <p:nvPr/>
        </p:nvCxnSpPr>
        <p:spPr>
          <a:xfrm>
            <a:off x="2400300" y="1905000"/>
            <a:ext cx="38481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5638800" y="6324600"/>
            <a:ext cx="3136392" cy="2743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Post processing (if needed)</a:t>
            </a:r>
            <a:endParaRPr lang="es-ES_tradnl" dirty="0"/>
          </a:p>
        </p:txBody>
      </p:sp>
      <p:cxnSp>
        <p:nvCxnSpPr>
          <p:cNvPr id="68" name="Elbow Connector 67"/>
          <p:cNvCxnSpPr>
            <a:stCxn id="17" idx="1"/>
            <a:endCxn id="66" idx="1"/>
          </p:cNvCxnSpPr>
          <p:nvPr/>
        </p:nvCxnSpPr>
        <p:spPr>
          <a:xfrm rot="10800000" flipH="1" flipV="1">
            <a:off x="5626608" y="6080760"/>
            <a:ext cx="12192" cy="381000"/>
          </a:xfrm>
          <a:prstGeom prst="bentConnector3">
            <a:avLst>
              <a:gd name="adj1" fmla="val -1875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Parallelogram 71"/>
          <p:cNvSpPr/>
          <p:nvPr/>
        </p:nvSpPr>
        <p:spPr>
          <a:xfrm>
            <a:off x="228600" y="5181600"/>
            <a:ext cx="2743200" cy="838200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Look up tables and climatology for AMF calculation</a:t>
            </a:r>
            <a:endParaRPr lang="es-ES_tradnl" dirty="0"/>
          </a:p>
        </p:txBody>
      </p:sp>
      <p:cxnSp>
        <p:nvCxnSpPr>
          <p:cNvPr id="74" name="Elbow Connector 73"/>
          <p:cNvCxnSpPr>
            <a:stCxn id="72" idx="2"/>
            <a:endCxn id="16" idx="1"/>
          </p:cNvCxnSpPr>
          <p:nvPr/>
        </p:nvCxnSpPr>
        <p:spPr>
          <a:xfrm flipV="1">
            <a:off x="2867025" y="5318760"/>
            <a:ext cx="2009775" cy="28194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16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53340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VERTICAL column retrieval: OMI C</a:t>
            </a:r>
            <a:r>
              <a:rPr lang="en-US" baseline="-25000" dirty="0" smtClean="0"/>
              <a:t>2</a:t>
            </a:r>
            <a:r>
              <a:rPr lang="en-US" dirty="0" smtClean="0"/>
              <a:t>HO</a:t>
            </a:r>
            <a:endParaRPr lang="es-ES_tradnl" dirty="0"/>
          </a:p>
        </p:txBody>
      </p:sp>
      <p:pic>
        <p:nvPicPr>
          <p:cNvPr id="5" name="Content Placeholder 7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838200"/>
            <a:ext cx="4190631" cy="2651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759" y="838200"/>
            <a:ext cx="4190631" cy="2651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718560"/>
            <a:ext cx="4190631" cy="2651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759" y="3718560"/>
            <a:ext cx="4190631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0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2860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VERTICAL column retrieval: OMI Bro</a:t>
            </a:r>
            <a:endParaRPr lang="es-ES_tradnl" dirty="0"/>
          </a:p>
        </p:txBody>
      </p:sp>
      <p:pic>
        <p:nvPicPr>
          <p:cNvPr id="9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43000"/>
            <a:ext cx="4431810" cy="411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143000"/>
            <a:ext cx="443181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8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2860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VERTICAL column retrieval: OMI C</a:t>
            </a:r>
            <a:r>
              <a:rPr lang="en-US" baseline="-25000" dirty="0" smtClean="0"/>
              <a:t>2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endParaRPr lang="es-ES_trad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8763000" cy="536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9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2860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VERTICAL column retrieval: OMI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s-ES_tradnl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09600" y="1121592"/>
            <a:ext cx="3474720" cy="2437996"/>
            <a:chOff x="366241" y="909674"/>
            <a:chExt cx="4147751" cy="2760298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41" y="1330013"/>
              <a:ext cx="4147751" cy="2339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730633" y="909674"/>
              <a:ext cx="1120820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20050714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0264" y="3581399"/>
            <a:ext cx="3474720" cy="2590800"/>
            <a:chOff x="581025" y="2345012"/>
            <a:chExt cx="3914775" cy="2650317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025" y="2743200"/>
              <a:ext cx="3914775" cy="2252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822966" y="2345012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20070714</a:t>
              </a:r>
              <a:endParaRPr lang="en-US" dirty="0"/>
            </a:p>
          </p:txBody>
        </p:sp>
      </p:grp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3566160" cy="200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324600" y="1154668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20110714</a:t>
            </a:r>
            <a:endParaRPr lang="en-US" dirty="0"/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40" y="4091371"/>
            <a:ext cx="3566160" cy="208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324600" y="3669268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20130714</a:t>
            </a:r>
            <a:endParaRPr lang="en-US" dirty="0"/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6248400"/>
            <a:ext cx="72580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5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7924800" cy="1143000"/>
          </a:xfrm>
        </p:spPr>
        <p:txBody>
          <a:bodyPr/>
          <a:lstStyle/>
          <a:p>
            <a:pPr algn="ctr"/>
            <a:r>
              <a:rPr lang="en-US" sz="5400" dirty="0" smtClean="0"/>
              <a:t>THE END</a:t>
            </a:r>
            <a:endParaRPr lang="es-ES_tradnl" sz="4000" dirty="0"/>
          </a:p>
        </p:txBody>
      </p:sp>
      <p:pic>
        <p:nvPicPr>
          <p:cNvPr id="21506" name="Picture 2" descr="http://upload.wikimedia.org/wikipedia/commons/thumb/7/75/Jornada_de_las_Estrellas_de_Balonmano_2013_-_32.jpg/1280px-Jornada_de_las_Estrellas_de_Balonmano_2013_-_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2999"/>
            <a:ext cx="6096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www.webapuestas.com/files/balonmano%20sal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199"/>
            <a:ext cx="379095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0" y="4825425"/>
            <a:ext cx="3958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PLUS TEAM HANDBALL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82652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228600"/>
            <a:ext cx="8991600" cy="5410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OMI operational HCHO</a:t>
            </a:r>
            <a:endParaRPr lang="es-ES_tradnl" sz="40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36824"/>
              </p:ext>
            </p:extLst>
          </p:nvPr>
        </p:nvGraphicFramePr>
        <p:xfrm>
          <a:off x="228600" y="1066804"/>
          <a:ext cx="8610600" cy="5562597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798794"/>
                <a:gridCol w="4811806"/>
              </a:tblGrid>
              <a:tr h="41654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Fitting window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327.5 – 356.5 nm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40361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Baseline polynomial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3</a:t>
                      </a:r>
                      <a:r>
                        <a:rPr lang="en-US" baseline="30000" dirty="0" smtClean="0"/>
                        <a:t>rd</a:t>
                      </a:r>
                      <a:r>
                        <a:rPr lang="en-US" baseline="0" dirty="0" smtClean="0"/>
                        <a:t> order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40361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Scaling polynomial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</a:t>
                      </a:r>
                      <a:r>
                        <a:rPr lang="en-US" baseline="30000" dirty="0" smtClean="0"/>
                        <a:t>rd</a:t>
                      </a:r>
                      <a:r>
                        <a:rPr lang="en-US" baseline="0" dirty="0" smtClean="0"/>
                        <a:t> order</a:t>
                      </a:r>
                      <a:endParaRPr lang="es-ES_tradnl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7063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Instrument</a:t>
                      </a:r>
                      <a:r>
                        <a:rPr lang="en-US" baseline="0" dirty="0" smtClean="0"/>
                        <a:t> slit function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Hyper-parameterization of pre-flight measurements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40361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Wavelength</a:t>
                      </a:r>
                      <a:r>
                        <a:rPr lang="en-US" baseline="0" dirty="0" smtClean="0"/>
                        <a:t> calibration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Spectral shift (no squeeze)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40361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Solar Reference</a:t>
                      </a:r>
                      <a:r>
                        <a:rPr lang="en-US" baseline="0" dirty="0" smtClean="0"/>
                        <a:t> Spectrum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Chance and </a:t>
                      </a:r>
                      <a:r>
                        <a:rPr lang="en-US" dirty="0" err="1" smtClean="0"/>
                        <a:t>Spurr</a:t>
                      </a:r>
                      <a:r>
                        <a:rPr lang="en-US" dirty="0" smtClean="0"/>
                        <a:t>, 1997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40361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HCHO cross sections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Cantrell et al., 1990; 300K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40361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O</a:t>
                      </a:r>
                      <a:r>
                        <a:rPr lang="en-US" baseline="-25000" dirty="0" smtClean="0"/>
                        <a:t>3 </a:t>
                      </a:r>
                      <a:r>
                        <a:rPr lang="en-US" baseline="0" dirty="0" smtClean="0"/>
                        <a:t>cross sections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err="1" smtClean="0"/>
                        <a:t>Macilet</a:t>
                      </a:r>
                      <a:r>
                        <a:rPr lang="en-US" dirty="0" smtClean="0"/>
                        <a:t> et</a:t>
                      </a:r>
                      <a:r>
                        <a:rPr lang="en-US" baseline="0" dirty="0" smtClean="0"/>
                        <a:t> al., 1995; 228K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40361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NO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 cross sections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err="1" smtClean="0"/>
                        <a:t>Vandaele</a:t>
                      </a:r>
                      <a:r>
                        <a:rPr lang="en-US" baseline="0" dirty="0" smtClean="0"/>
                        <a:t> et al., 1998 220K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40361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err="1" smtClean="0"/>
                        <a:t>BrO</a:t>
                      </a:r>
                      <a:r>
                        <a:rPr lang="en-US" dirty="0" smtClean="0"/>
                        <a:t> cross sections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err="1" smtClean="0"/>
                        <a:t>Wilmouth</a:t>
                      </a:r>
                      <a:r>
                        <a:rPr lang="en-US" dirty="0" smtClean="0"/>
                        <a:t> et al., 1999;</a:t>
                      </a:r>
                      <a:r>
                        <a:rPr lang="en-US" baseline="0" dirty="0" smtClean="0"/>
                        <a:t> 228K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40361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Molecular Ring cross sections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Chance and </a:t>
                      </a:r>
                      <a:r>
                        <a:rPr lang="en-US" dirty="0" err="1" smtClean="0"/>
                        <a:t>Spurr</a:t>
                      </a:r>
                      <a:r>
                        <a:rPr lang="en-US" dirty="0" smtClean="0"/>
                        <a:t>, 1997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40361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Sampling correction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Computed on-line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40361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Residual common mode spectrum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Computed on-line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27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976387"/>
              </p:ext>
            </p:extLst>
          </p:nvPr>
        </p:nvGraphicFramePr>
        <p:xfrm>
          <a:off x="304800" y="914408"/>
          <a:ext cx="8534400" cy="5714992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765177"/>
                <a:gridCol w="4769223"/>
              </a:tblGrid>
              <a:tr h="33617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Fitting window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431.5 – 469.5 nm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3617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Baseline polynomial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r>
                        <a:rPr lang="en-US" sz="1400" baseline="30000" dirty="0" smtClean="0">
                          <a:solidFill>
                            <a:schemeClr val="bg1"/>
                          </a:solidFill>
                        </a:rPr>
                        <a:t>th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order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3617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Scaling polynomial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en-US" sz="1400" baseline="30000" dirty="0" smtClean="0">
                          <a:solidFill>
                            <a:schemeClr val="bg1"/>
                          </a:solidFill>
                        </a:rPr>
                        <a:t>rd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order</a:t>
                      </a:r>
                      <a:endParaRPr lang="es-ES_tradnl" sz="14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3617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Instrument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slit function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Hyper-parameterization of pre-flight measurements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3617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Wavelength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calibration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Spectral shift (no squeeze)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3617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Solar Reference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Spectrum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Chance and </a:t>
                      </a:r>
                      <a:r>
                        <a:rPr lang="en-US" sz="1400" dirty="0" err="1" smtClean="0">
                          <a:solidFill>
                            <a:schemeClr val="bg1"/>
                          </a:solidFill>
                        </a:rPr>
                        <a:t>Spurr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, 1997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3617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CHOCHO cross sections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err="1" smtClean="0">
                          <a:solidFill>
                            <a:schemeClr val="bg1"/>
                          </a:solidFill>
                        </a:rPr>
                        <a:t>Volkamer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 et al., 2005; 296K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3617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en-US" sz="1400" baseline="-25000" dirty="0" smtClean="0">
                          <a:solidFill>
                            <a:schemeClr val="bg1"/>
                          </a:solidFill>
                        </a:rPr>
                        <a:t>3 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cross sections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err="1" smtClean="0">
                          <a:solidFill>
                            <a:schemeClr val="bg1"/>
                          </a:solidFill>
                        </a:rPr>
                        <a:t>Macilet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 et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al., 1995; 228K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3617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NO</a:t>
                      </a:r>
                      <a:r>
                        <a:rPr lang="en-US" sz="1400" baseline="-25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cross sections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err="1" smtClean="0">
                          <a:solidFill>
                            <a:schemeClr val="bg1"/>
                          </a:solidFill>
                        </a:rPr>
                        <a:t>Vandaele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et al., 1998 220K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3617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en-US" sz="1400" baseline="-25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en-US" sz="1400" baseline="-25000" dirty="0" smtClean="0">
                          <a:solidFill>
                            <a:schemeClr val="bg1"/>
                          </a:solidFill>
                        </a:rPr>
                        <a:t>2 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cross sections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err="1" smtClean="0">
                          <a:solidFill>
                            <a:schemeClr val="bg1"/>
                          </a:solidFill>
                        </a:rPr>
                        <a:t>Hermans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 BISA, 2006;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294K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361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H</a:t>
                      </a:r>
                      <a:r>
                        <a:rPr lang="en-US" sz="1400" baseline="-25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O cross sections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HITRAN 2008, 280K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3617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Liquid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H</a:t>
                      </a:r>
                      <a:r>
                        <a:rPr lang="en-US" sz="1400" baseline="-25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O cross sections</a:t>
                      </a:r>
                      <a:endParaRPr lang="es-ES_tradnl" sz="14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Pope and Fry, 1997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361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IO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cross sections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chemeClr val="bg1"/>
                          </a:solidFill>
                        </a:rPr>
                        <a:t>Spietz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 et al., 2005;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298K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361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Vibrational Raman Spectrum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Chance and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chemeClr val="bg1"/>
                          </a:solidFill>
                        </a:rPr>
                        <a:t>Spurr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, 1997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3617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Molecular Ring cross sections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Chance and </a:t>
                      </a:r>
                      <a:r>
                        <a:rPr lang="en-US" sz="1400" dirty="0" err="1" smtClean="0">
                          <a:solidFill>
                            <a:schemeClr val="bg1"/>
                          </a:solidFill>
                        </a:rPr>
                        <a:t>Spurr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, 1997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3617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Sampling correction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Computed on-line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3617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Residual common mode spectrum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Computed on-line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425745" y="152400"/>
            <a:ext cx="6270455" cy="63810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OMI </a:t>
            </a:r>
            <a:r>
              <a:rPr lang="en-US" dirty="0" smtClean="0">
                <a:solidFill>
                  <a:schemeClr val="tx1"/>
                </a:solidFill>
              </a:rPr>
              <a:t>CHOCHO</a:t>
            </a:r>
            <a:endParaRPr lang="es-ES_trad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65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52400"/>
            <a:ext cx="8991600" cy="5410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/>
              <a:t>OMI operational </a:t>
            </a:r>
            <a:r>
              <a:rPr lang="en-US" sz="4800" dirty="0" err="1" smtClean="0"/>
              <a:t>BrO</a:t>
            </a:r>
            <a:endParaRPr lang="es-ES_tradnl" sz="48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616720"/>
              </p:ext>
            </p:extLst>
          </p:nvPr>
        </p:nvGraphicFramePr>
        <p:xfrm>
          <a:off x="228600" y="1066800"/>
          <a:ext cx="8610600" cy="5410198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798794"/>
                <a:gridCol w="4811806"/>
              </a:tblGrid>
              <a:tr h="34634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Fitting window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319.0 – 347.5 nm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3759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Baseline polynomial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4</a:t>
                      </a:r>
                      <a:r>
                        <a:rPr lang="en-US" sz="1400" baseline="30000" dirty="0" smtClean="0"/>
                        <a:t>rh</a:t>
                      </a:r>
                      <a:r>
                        <a:rPr lang="en-US" sz="1400" baseline="0" dirty="0" smtClean="0"/>
                        <a:t> order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3759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Scaling polynomial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4</a:t>
                      </a:r>
                      <a:r>
                        <a:rPr lang="en-US" sz="1400" baseline="30000" dirty="0" smtClean="0"/>
                        <a:t>th</a:t>
                      </a:r>
                      <a:r>
                        <a:rPr lang="en-US" sz="1400" baseline="0" dirty="0" smtClean="0"/>
                        <a:t> order</a:t>
                      </a:r>
                      <a:endParaRPr lang="es-ES_tradnl" sz="1400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3759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Instrument</a:t>
                      </a:r>
                      <a:r>
                        <a:rPr lang="en-US" sz="1400" baseline="0" dirty="0" smtClean="0"/>
                        <a:t> slit function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Hyper-parameterization of pre-flight measurements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3759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Wavelength</a:t>
                      </a:r>
                      <a:r>
                        <a:rPr lang="en-US" sz="1400" baseline="0" dirty="0" smtClean="0"/>
                        <a:t> calibration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Spectral shift (no squeeze)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3759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Solar Reference</a:t>
                      </a:r>
                      <a:r>
                        <a:rPr lang="en-US" sz="1400" baseline="0" dirty="0" smtClean="0"/>
                        <a:t> Spectrum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Chance and </a:t>
                      </a:r>
                      <a:r>
                        <a:rPr lang="en-US" sz="1400" dirty="0" err="1" smtClean="0"/>
                        <a:t>Spurr</a:t>
                      </a:r>
                      <a:r>
                        <a:rPr lang="en-US" sz="1400" dirty="0" smtClean="0"/>
                        <a:t>, 1997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3759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HCHO cross sections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Cantrell et al., 1990; 300K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3759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O</a:t>
                      </a:r>
                      <a:r>
                        <a:rPr lang="en-US" sz="1400" baseline="-25000" dirty="0" smtClean="0"/>
                        <a:t>3 </a:t>
                      </a:r>
                      <a:r>
                        <a:rPr lang="en-US" sz="1400" baseline="0" dirty="0" smtClean="0"/>
                        <a:t>cross sections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err="1" smtClean="0"/>
                        <a:t>Macilet</a:t>
                      </a:r>
                      <a:r>
                        <a:rPr lang="en-US" sz="1400" dirty="0" smtClean="0"/>
                        <a:t> et</a:t>
                      </a:r>
                      <a:r>
                        <a:rPr lang="en-US" sz="1400" baseline="0" dirty="0" smtClean="0"/>
                        <a:t> al., 1995; 218K; 295K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3759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NO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baseline="0" dirty="0" smtClean="0"/>
                        <a:t> cross sections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err="1" smtClean="0"/>
                        <a:t>Vandaele</a:t>
                      </a:r>
                      <a:r>
                        <a:rPr lang="en-US" sz="1400" baseline="0" dirty="0" smtClean="0"/>
                        <a:t> et al., 1998 220K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3759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err="1" smtClean="0"/>
                        <a:t>BrO</a:t>
                      </a:r>
                      <a:r>
                        <a:rPr lang="en-US" sz="1400" dirty="0" smtClean="0"/>
                        <a:t> cross sections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err="1" smtClean="0"/>
                        <a:t>Wilmouth</a:t>
                      </a:r>
                      <a:r>
                        <a:rPr lang="en-US" sz="1400" dirty="0" smtClean="0"/>
                        <a:t> et al., 1999;</a:t>
                      </a:r>
                      <a:r>
                        <a:rPr lang="en-US" sz="1400" baseline="0" dirty="0" smtClean="0"/>
                        <a:t> 228K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3759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O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baseline="0" dirty="0" smtClean="0"/>
                        <a:t>-</a:t>
                      </a:r>
                      <a:r>
                        <a:rPr lang="en-US" sz="1400" dirty="0" smtClean="0"/>
                        <a:t>O</a:t>
                      </a:r>
                      <a:r>
                        <a:rPr lang="en-US" sz="1400" baseline="-25000" dirty="0" smtClean="0"/>
                        <a:t>2 </a:t>
                      </a:r>
                      <a:r>
                        <a:rPr lang="en-US" sz="1400" baseline="0" dirty="0" smtClean="0"/>
                        <a:t>cross sections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err="1" smtClean="0"/>
                        <a:t>Hermans</a:t>
                      </a:r>
                      <a:r>
                        <a:rPr lang="en-US" sz="1400" dirty="0" smtClean="0"/>
                        <a:t> BISA, 2006;</a:t>
                      </a:r>
                      <a:r>
                        <a:rPr lang="en-US" sz="1400" baseline="0" dirty="0" smtClean="0"/>
                        <a:t> 294K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3759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SO</a:t>
                      </a:r>
                      <a:r>
                        <a:rPr lang="en-US" sz="1400" baseline="-25000" dirty="0" smtClean="0"/>
                        <a:t>2 </a:t>
                      </a:r>
                      <a:r>
                        <a:rPr lang="en-US" sz="1400" baseline="0" dirty="0" smtClean="0"/>
                        <a:t>cross sections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Hermans</a:t>
                      </a:r>
                      <a:r>
                        <a:rPr lang="en-US" sz="1400" dirty="0" smtClean="0"/>
                        <a:t> et al., 2009; 295K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3759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OClO</a:t>
                      </a:r>
                      <a:r>
                        <a:rPr lang="en-US" sz="1400" dirty="0" smtClean="0"/>
                        <a:t> cross sections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Kromminga</a:t>
                      </a:r>
                      <a:r>
                        <a:rPr lang="en-US" sz="1400" dirty="0" smtClean="0"/>
                        <a:t> et al,.</a:t>
                      </a:r>
                      <a:r>
                        <a:rPr lang="en-US" sz="1400" baseline="0" dirty="0" smtClean="0"/>
                        <a:t> 2003; 213K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3759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Molecular Ring cross sections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Chance and </a:t>
                      </a:r>
                      <a:r>
                        <a:rPr lang="en-US" sz="1400" dirty="0" err="1" smtClean="0"/>
                        <a:t>Spurr</a:t>
                      </a:r>
                      <a:r>
                        <a:rPr lang="en-US" sz="1400" dirty="0" smtClean="0"/>
                        <a:t>, 1997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3759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Sampling correction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Computed on-line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3759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Residual common mode spectrum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Computed on-line</a:t>
                      </a:r>
                      <a:endParaRPr lang="es-ES_tradnl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263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History: </a:t>
            </a:r>
            <a:r>
              <a:rPr lang="en-US" sz="1400" dirty="0"/>
              <a:t>The </a:t>
            </a:r>
            <a:r>
              <a:rPr lang="en-US" sz="1400" dirty="0" smtClean="0"/>
              <a:t>DISCOVERY OF THE ozone </a:t>
            </a:r>
            <a:r>
              <a:rPr lang="en-US" sz="1400" dirty="0"/>
              <a:t>hole </a:t>
            </a:r>
            <a:r>
              <a:rPr lang="en-US" sz="1400" dirty="0" smtClean="0"/>
              <a:t>fuelled </a:t>
            </a:r>
            <a:r>
              <a:rPr lang="en-US" sz="1400" dirty="0"/>
              <a:t>the interest in the atmospheric chemistry and composition during the </a:t>
            </a:r>
            <a:r>
              <a:rPr lang="en-US" sz="1400" dirty="0" smtClean="0"/>
              <a:t>1970s</a:t>
            </a:r>
            <a:endParaRPr lang="es-ES_tradnl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600199"/>
            <a:ext cx="3352800" cy="516890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632454"/>
            <a:ext cx="4838096" cy="3396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1219200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USA</a:t>
            </a:r>
            <a:endParaRPr lang="es-ES_tradnl" dirty="0"/>
          </a:p>
        </p:txBody>
      </p:sp>
      <p:sp>
        <p:nvSpPr>
          <p:cNvPr id="8" name="TextBox 7"/>
          <p:cNvSpPr txBox="1"/>
          <p:nvPr/>
        </p:nvSpPr>
        <p:spPr>
          <a:xfrm>
            <a:off x="5984787" y="1219200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Europe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11050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76200" y="76200"/>
            <a:ext cx="8991600" cy="5410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smtClean="0"/>
              <a:t>OMI operational </a:t>
            </a:r>
            <a:r>
              <a:rPr lang="en-US" sz="5400" dirty="0" err="1" smtClean="0"/>
              <a:t>OClO</a:t>
            </a:r>
            <a:endParaRPr lang="es-ES_tradnl" sz="54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702284"/>
              </p:ext>
            </p:extLst>
          </p:nvPr>
        </p:nvGraphicFramePr>
        <p:xfrm>
          <a:off x="152400" y="1066800"/>
          <a:ext cx="8839200" cy="5334000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899647"/>
                <a:gridCol w="4939553"/>
              </a:tblGrid>
              <a:tr h="381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Fitting window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358.5 – 392.0 nm</a:t>
                      </a:r>
                      <a:endParaRPr lang="es-ES_tradnl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Baseline polynomial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3</a:t>
                      </a:r>
                      <a:r>
                        <a:rPr lang="en-US" sz="1600" baseline="30000" dirty="0" smtClean="0"/>
                        <a:t>rd</a:t>
                      </a:r>
                      <a:r>
                        <a:rPr lang="en-US" sz="1600" baseline="0" dirty="0" smtClean="0"/>
                        <a:t> order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Scaling polynomial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baseline="0" dirty="0" smtClean="0"/>
                        <a:t> order</a:t>
                      </a:r>
                      <a:endParaRPr lang="es-ES_tradnl" sz="1600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Instrument</a:t>
                      </a:r>
                      <a:r>
                        <a:rPr lang="en-US" sz="1600" baseline="0" dirty="0" smtClean="0"/>
                        <a:t> slit function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Hyper-parameterization of pre-flight measurements</a:t>
                      </a:r>
                      <a:endParaRPr lang="es-ES_tradnl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Wavelength</a:t>
                      </a:r>
                      <a:r>
                        <a:rPr lang="en-US" sz="1600" baseline="0" dirty="0" smtClean="0"/>
                        <a:t> calibration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Spectral shift (no squeeze)</a:t>
                      </a:r>
                      <a:endParaRPr lang="es-ES_tradnl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Solar Reference</a:t>
                      </a:r>
                      <a:r>
                        <a:rPr lang="en-US" sz="1600" baseline="0" dirty="0" smtClean="0"/>
                        <a:t> Spectrum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Chance and </a:t>
                      </a:r>
                      <a:r>
                        <a:rPr lang="en-US" sz="1600" dirty="0" err="1" smtClean="0"/>
                        <a:t>Spurr</a:t>
                      </a:r>
                      <a:r>
                        <a:rPr lang="en-US" sz="1600" dirty="0" smtClean="0"/>
                        <a:t>, 1997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O</a:t>
                      </a:r>
                      <a:r>
                        <a:rPr lang="en-US" sz="1600" baseline="-25000" dirty="0" smtClean="0"/>
                        <a:t>3 </a:t>
                      </a:r>
                      <a:r>
                        <a:rPr lang="en-US" sz="1600" baseline="0" dirty="0" smtClean="0"/>
                        <a:t>cross sections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err="1" smtClean="0"/>
                        <a:t>Macilet</a:t>
                      </a:r>
                      <a:r>
                        <a:rPr lang="en-US" sz="1600" dirty="0" smtClean="0"/>
                        <a:t> et</a:t>
                      </a:r>
                      <a:r>
                        <a:rPr lang="en-US" sz="1600" baseline="0" dirty="0" smtClean="0"/>
                        <a:t> al., 1995; 228K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NO</a:t>
                      </a:r>
                      <a:r>
                        <a:rPr lang="en-US" sz="1600" baseline="-25000" dirty="0" smtClean="0"/>
                        <a:t>2</a:t>
                      </a:r>
                      <a:r>
                        <a:rPr lang="en-US" sz="1600" baseline="0" dirty="0" smtClean="0"/>
                        <a:t> cross sections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err="1" smtClean="0"/>
                        <a:t>Vandaele</a:t>
                      </a:r>
                      <a:r>
                        <a:rPr lang="en-US" sz="1600" baseline="0" dirty="0" smtClean="0"/>
                        <a:t> et al., 1998 220K</a:t>
                      </a:r>
                      <a:endParaRPr lang="es-ES_tradnl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err="1" smtClean="0"/>
                        <a:t>BrO</a:t>
                      </a:r>
                      <a:r>
                        <a:rPr lang="en-US" sz="1600" dirty="0" smtClean="0"/>
                        <a:t> cross sections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err="1" smtClean="0"/>
                        <a:t>Wilmouth</a:t>
                      </a:r>
                      <a:r>
                        <a:rPr lang="en-US" sz="1600" dirty="0" smtClean="0"/>
                        <a:t> et al., 1999;</a:t>
                      </a:r>
                      <a:r>
                        <a:rPr lang="en-US" sz="1600" baseline="0" dirty="0" smtClean="0"/>
                        <a:t> 228K</a:t>
                      </a:r>
                      <a:endParaRPr lang="es-ES_tradnl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O</a:t>
                      </a:r>
                      <a:r>
                        <a:rPr lang="en-US" sz="1600" baseline="-25000" dirty="0" smtClean="0"/>
                        <a:t>2</a:t>
                      </a:r>
                      <a:r>
                        <a:rPr lang="en-US" sz="1600" baseline="0" dirty="0" smtClean="0"/>
                        <a:t>-</a:t>
                      </a:r>
                      <a:r>
                        <a:rPr lang="en-US" sz="1600" dirty="0" smtClean="0"/>
                        <a:t>O</a:t>
                      </a:r>
                      <a:r>
                        <a:rPr lang="en-US" sz="1600" baseline="-25000" dirty="0" smtClean="0"/>
                        <a:t>2 </a:t>
                      </a:r>
                      <a:r>
                        <a:rPr lang="en-US" sz="1600" baseline="0" dirty="0" smtClean="0"/>
                        <a:t>cross sections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err="1" smtClean="0"/>
                        <a:t>Hermans</a:t>
                      </a:r>
                      <a:r>
                        <a:rPr lang="en-US" sz="1600" dirty="0" smtClean="0"/>
                        <a:t> BISA, 2006;</a:t>
                      </a:r>
                      <a:r>
                        <a:rPr lang="en-US" sz="1600" baseline="0" dirty="0" smtClean="0"/>
                        <a:t> 294K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OClO</a:t>
                      </a:r>
                      <a:r>
                        <a:rPr lang="en-US" sz="1600" dirty="0" smtClean="0"/>
                        <a:t> cross sections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Kromminga</a:t>
                      </a:r>
                      <a:r>
                        <a:rPr lang="en-US" sz="1600" dirty="0" smtClean="0"/>
                        <a:t> et al,.</a:t>
                      </a:r>
                      <a:r>
                        <a:rPr lang="en-US" sz="1600" baseline="0" dirty="0" smtClean="0"/>
                        <a:t> 2003; 213K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Molecular Ring cross sections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Chance and </a:t>
                      </a:r>
                      <a:r>
                        <a:rPr lang="en-US" sz="1600" dirty="0" err="1" smtClean="0"/>
                        <a:t>Spurr</a:t>
                      </a:r>
                      <a:r>
                        <a:rPr lang="en-US" sz="1600" dirty="0" smtClean="0"/>
                        <a:t>, 1997</a:t>
                      </a:r>
                      <a:endParaRPr lang="es-ES_tradnl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Sampling correction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Computed on-line</a:t>
                      </a:r>
                      <a:endParaRPr lang="es-ES_tradnl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Residual common mode spectrum</a:t>
                      </a:r>
                      <a:endParaRPr lang="es-ES_tradnl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Computed on-line</a:t>
                      </a:r>
                      <a:endParaRPr lang="es-ES_tradnl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895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76200"/>
            <a:ext cx="8991600" cy="5410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GOME2 SO</a:t>
            </a:r>
            <a:r>
              <a:rPr lang="en-US" sz="4000" baseline="-25000" dirty="0"/>
              <a:t>2</a:t>
            </a:r>
            <a:endParaRPr lang="es-ES_tradnl" sz="40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841681"/>
              </p:ext>
            </p:extLst>
          </p:nvPr>
        </p:nvGraphicFramePr>
        <p:xfrm>
          <a:off x="228600" y="838200"/>
          <a:ext cx="8610600" cy="5791198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798794"/>
                <a:gridCol w="4811806"/>
              </a:tblGrid>
              <a:tr h="42093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Fitting window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312.0 – 330.0 nm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40786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Baseline polynomial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3</a:t>
                      </a:r>
                      <a:r>
                        <a:rPr lang="en-US" baseline="30000" dirty="0" smtClean="0"/>
                        <a:t>rd</a:t>
                      </a:r>
                      <a:r>
                        <a:rPr lang="en-US" baseline="0" dirty="0" smtClean="0"/>
                        <a:t> order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40786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Scaling polynomial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</a:t>
                      </a:r>
                      <a:r>
                        <a:rPr lang="en-US" baseline="30000" dirty="0" smtClean="0"/>
                        <a:t>rd</a:t>
                      </a:r>
                      <a:r>
                        <a:rPr lang="en-US" baseline="0" dirty="0" smtClean="0"/>
                        <a:t> order</a:t>
                      </a:r>
                      <a:endParaRPr lang="es-ES_tradnl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47584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Instrument</a:t>
                      </a:r>
                      <a:r>
                        <a:rPr lang="en-US" baseline="0" dirty="0" smtClean="0"/>
                        <a:t> slit function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Asymmetric</a:t>
                      </a:r>
                      <a:r>
                        <a:rPr lang="en-US" baseline="0" dirty="0" smtClean="0"/>
                        <a:t> Gaussian fitted online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40786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Wavelength</a:t>
                      </a:r>
                      <a:r>
                        <a:rPr lang="en-US" baseline="0" dirty="0" smtClean="0"/>
                        <a:t> calibration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Spectral shift (no squeeze)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40786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Solar Reference</a:t>
                      </a:r>
                      <a:r>
                        <a:rPr lang="en-US" baseline="0" dirty="0" smtClean="0"/>
                        <a:t> Spectrum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Chance and </a:t>
                      </a:r>
                      <a:r>
                        <a:rPr lang="en-US" dirty="0" err="1" smtClean="0"/>
                        <a:t>Spurr</a:t>
                      </a:r>
                      <a:r>
                        <a:rPr lang="en-US" dirty="0" smtClean="0"/>
                        <a:t>, 1997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40786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SO</a:t>
                      </a:r>
                      <a:r>
                        <a:rPr lang="en-US" baseline="-25000" dirty="0" smtClean="0"/>
                        <a:t>2 </a:t>
                      </a:r>
                      <a:r>
                        <a:rPr lang="en-US" baseline="0" dirty="0" smtClean="0"/>
                        <a:t>cross sections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Bogumil</a:t>
                      </a:r>
                      <a:r>
                        <a:rPr lang="en-US" dirty="0" smtClean="0"/>
                        <a:t> et al., 2003; 293K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40786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HCHO cross sections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err="1" smtClean="0"/>
                        <a:t>Meller</a:t>
                      </a:r>
                      <a:r>
                        <a:rPr lang="en-US" baseline="0" dirty="0" smtClean="0"/>
                        <a:t> and </a:t>
                      </a:r>
                      <a:r>
                        <a:rPr lang="en-US" baseline="0" dirty="0" err="1" smtClean="0"/>
                        <a:t>Moortgat</a:t>
                      </a:r>
                      <a:r>
                        <a:rPr lang="en-US" dirty="0" smtClean="0"/>
                        <a:t> et al., 2000; 298K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40786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O</a:t>
                      </a:r>
                      <a:r>
                        <a:rPr lang="en-US" baseline="-25000" dirty="0" smtClean="0"/>
                        <a:t>3 </a:t>
                      </a:r>
                      <a:r>
                        <a:rPr lang="en-US" baseline="0" dirty="0" smtClean="0"/>
                        <a:t>cross sections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err="1" smtClean="0"/>
                        <a:t>Brion</a:t>
                      </a:r>
                      <a:r>
                        <a:rPr lang="en-US" dirty="0" smtClean="0"/>
                        <a:t> et</a:t>
                      </a:r>
                      <a:r>
                        <a:rPr lang="en-US" baseline="0" dirty="0" smtClean="0"/>
                        <a:t> al., 1993; 218K, 273K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40786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NO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 cross sections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err="1" smtClean="0"/>
                        <a:t>Vandaele</a:t>
                      </a:r>
                      <a:r>
                        <a:rPr lang="en-US" baseline="0" dirty="0" smtClean="0"/>
                        <a:t> et al., 1998 220K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40786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err="1" smtClean="0"/>
                        <a:t>BrO</a:t>
                      </a:r>
                      <a:r>
                        <a:rPr lang="en-US" dirty="0" smtClean="0"/>
                        <a:t> cross sections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err="1" smtClean="0"/>
                        <a:t>Wilmouth</a:t>
                      </a:r>
                      <a:r>
                        <a:rPr lang="en-US" dirty="0" smtClean="0"/>
                        <a:t> et al., 1999;</a:t>
                      </a:r>
                      <a:r>
                        <a:rPr lang="en-US" baseline="0" dirty="0" smtClean="0"/>
                        <a:t> 228K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40786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Molecular Ring cross sections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Chance and </a:t>
                      </a:r>
                      <a:r>
                        <a:rPr lang="en-US" dirty="0" err="1" smtClean="0"/>
                        <a:t>Spurr</a:t>
                      </a:r>
                      <a:r>
                        <a:rPr lang="en-US" dirty="0" smtClean="0"/>
                        <a:t>, 1997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40786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Sampling correction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Computed on-line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40786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Residual common mode spectrum</a:t>
                      </a:r>
                      <a:endParaRPr lang="es-ES_tradn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Computed on-line</a:t>
                      </a:r>
                      <a:endParaRPr lang="es-ES_tradn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939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HISTORY &amp; PRESENT: USA</a:t>
            </a:r>
            <a:endParaRPr lang="es-ES_tradnl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47857732"/>
              </p:ext>
            </p:extLst>
          </p:nvPr>
        </p:nvGraphicFramePr>
        <p:xfrm>
          <a:off x="609600" y="1600200"/>
          <a:ext cx="7924800" cy="368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1600"/>
                <a:gridCol w="2641600"/>
                <a:gridCol w="2641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Instrument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Satellite (Agency)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Period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BUV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Nimbus-4</a:t>
                      </a:r>
                      <a:r>
                        <a:rPr lang="en-US" baseline="0" dirty="0" smtClean="0"/>
                        <a:t> (NASA)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1970-1980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SBUV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Nimbus-7 (NASA)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1978-1993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TOMS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Nimbus-7 (NASA)</a:t>
                      </a:r>
                    </a:p>
                    <a:p>
                      <a:pPr algn="ctr"/>
                      <a:r>
                        <a:rPr lang="en-US" dirty="0" smtClean="0"/>
                        <a:t>Meteor-3 (NASA) (Russian)</a:t>
                      </a:r>
                    </a:p>
                    <a:p>
                      <a:pPr algn="ctr"/>
                      <a:r>
                        <a:rPr lang="en-US" dirty="0" smtClean="0"/>
                        <a:t>Earth Probe (NASA)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1978</a:t>
                      </a:r>
                    </a:p>
                    <a:p>
                      <a:pPr algn="ctr"/>
                      <a:r>
                        <a:rPr lang="en-US" dirty="0" smtClean="0"/>
                        <a:t>1993</a:t>
                      </a:r>
                    </a:p>
                    <a:p>
                      <a:pPr algn="ctr"/>
                      <a:r>
                        <a:rPr lang="en-US" dirty="0" smtClean="0"/>
                        <a:t>1996-2007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SBUV/2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NOAA  9,10,11,13,14,17,16,18,19 (NOAA)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1984 – present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OMI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AURA (NASA/KNMI)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2004-present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OMPS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SUOMI-NPP (NOAA)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2011-present</a:t>
                      </a:r>
                      <a:endParaRPr lang="es-ES_tradn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155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HISTORY &amp; PRESENT: Europe &amp; CHINA</a:t>
            </a:r>
            <a:endParaRPr lang="es-ES_tradnl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88040824"/>
              </p:ext>
            </p:extLst>
          </p:nvPr>
        </p:nvGraphicFramePr>
        <p:xfrm>
          <a:off x="609600" y="1371600"/>
          <a:ext cx="7924800" cy="303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1600"/>
                <a:gridCol w="2641600"/>
                <a:gridCol w="2641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Instrument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Satellite (Agency)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Period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GOME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ERS-2 (ESA)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1995-2011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SCIAMACHY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ENVISAT</a:t>
                      </a:r>
                      <a:r>
                        <a:rPr lang="en-US" baseline="0" dirty="0" smtClean="0"/>
                        <a:t> (ESA)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2002-2012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OMI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AURA</a:t>
                      </a:r>
                      <a:r>
                        <a:rPr lang="en-US" baseline="0" dirty="0" smtClean="0"/>
                        <a:t> (KNMI/NASA)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2004-present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GOME2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/>
                        <a:t>Metop</a:t>
                      </a:r>
                      <a:r>
                        <a:rPr lang="en-US" baseline="0" dirty="0" smtClean="0"/>
                        <a:t>-A (EUMETSAT)</a:t>
                      </a:r>
                    </a:p>
                    <a:p>
                      <a:pPr algn="ctr"/>
                      <a:r>
                        <a:rPr lang="en-US" baseline="0" dirty="0" err="1" smtClean="0"/>
                        <a:t>Metop</a:t>
                      </a:r>
                      <a:r>
                        <a:rPr lang="en-US" baseline="0" dirty="0" smtClean="0"/>
                        <a:t>-B (EUMETSAT)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2006</a:t>
                      </a:r>
                      <a:r>
                        <a:rPr lang="en-US" baseline="0" dirty="0" smtClean="0"/>
                        <a:t>-present</a:t>
                      </a:r>
                    </a:p>
                    <a:p>
                      <a:pPr algn="ctr"/>
                      <a:r>
                        <a:rPr lang="en-US" baseline="0" dirty="0" smtClean="0"/>
                        <a:t>2012-present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TOU/SBUS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FY-3A (NRSCC)</a:t>
                      </a:r>
                    </a:p>
                    <a:p>
                      <a:pPr algn="ctr"/>
                      <a:r>
                        <a:rPr lang="en-US" baseline="0" dirty="0" smtClean="0"/>
                        <a:t>FY-3B (NRSCC)</a:t>
                      </a:r>
                    </a:p>
                    <a:p>
                      <a:pPr algn="ctr"/>
                      <a:r>
                        <a:rPr lang="en-US" baseline="0" dirty="0" smtClean="0"/>
                        <a:t>FY-3C (NRSCC)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2008-present</a:t>
                      </a:r>
                      <a:endParaRPr lang="es-ES_tradn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72000"/>
            <a:ext cx="274320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Future instruments</a:t>
            </a:r>
            <a:endParaRPr lang="es-ES_tradnl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84129920"/>
              </p:ext>
            </p:extLst>
          </p:nvPr>
        </p:nvGraphicFramePr>
        <p:xfrm>
          <a:off x="609600" y="1371600"/>
          <a:ext cx="79248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1600"/>
                <a:gridCol w="2641600"/>
                <a:gridCol w="2641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Instrument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Satellite (Agency)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Orbit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OMPS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JPSS1 (NOAA)</a:t>
                      </a:r>
                    </a:p>
                    <a:p>
                      <a:pPr algn="ctr"/>
                      <a:r>
                        <a:rPr lang="en-US" dirty="0" smtClean="0"/>
                        <a:t>JPSS2 (NOAA)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LEO</a:t>
                      </a:r>
                    </a:p>
                    <a:p>
                      <a:pPr algn="ctr"/>
                      <a:r>
                        <a:rPr lang="en-US" dirty="0" smtClean="0"/>
                        <a:t>LEO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TROPOMI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SENTINEL 5P (ESA)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GOME-2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/>
                        <a:t>Metop</a:t>
                      </a:r>
                      <a:r>
                        <a:rPr lang="en-US" baseline="0" dirty="0" smtClean="0"/>
                        <a:t>-C (EUMETSAT)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LEO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UVAS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/>
                        <a:t>Seosat-Ingenio</a:t>
                      </a:r>
                      <a:r>
                        <a:rPr lang="en-US" baseline="0" dirty="0" smtClean="0"/>
                        <a:t> (CDTI)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LEO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UVN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SENTINEL 4 (ESA)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GEO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GEMS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MP-GEOSAT (KORA)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GEO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TEMPO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TBD (NASA/SMITHSONIAN)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GEO</a:t>
                      </a:r>
                      <a:endParaRPr lang="es-ES_tradn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589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Toms vs. </a:t>
            </a:r>
            <a:r>
              <a:rPr lang="en-US" dirty="0" err="1" smtClean="0"/>
              <a:t>omi</a:t>
            </a:r>
            <a:endParaRPr lang="es-ES_tradnl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16279994"/>
              </p:ext>
            </p:extLst>
          </p:nvPr>
        </p:nvGraphicFramePr>
        <p:xfrm>
          <a:off x="609600" y="1600200"/>
          <a:ext cx="7924800" cy="322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1600"/>
                <a:gridCol w="2641600"/>
                <a:gridCol w="26416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TOMS (Nimbus-7)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OMI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Spectral coverage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312.5 nm</a:t>
                      </a:r>
                    </a:p>
                    <a:p>
                      <a:pPr algn="ctr"/>
                      <a:r>
                        <a:rPr lang="en-US" dirty="0" smtClean="0"/>
                        <a:t>317.5 nm</a:t>
                      </a:r>
                    </a:p>
                    <a:p>
                      <a:pPr algn="ctr"/>
                      <a:r>
                        <a:rPr lang="en-US" dirty="0" smtClean="0"/>
                        <a:t>331.3</a:t>
                      </a:r>
                      <a:r>
                        <a:rPr lang="en-US" baseline="0" dirty="0" smtClean="0"/>
                        <a:t> nm</a:t>
                      </a:r>
                    </a:p>
                    <a:p>
                      <a:pPr algn="ctr"/>
                      <a:r>
                        <a:rPr lang="en-US" baseline="0" dirty="0" smtClean="0"/>
                        <a:t>339.9</a:t>
                      </a:r>
                      <a:r>
                        <a:rPr lang="es-ES_tradnl" baseline="0" dirty="0" smtClean="0"/>
                        <a:t> </a:t>
                      </a:r>
                      <a:r>
                        <a:rPr lang="es-ES_tradnl" baseline="0" dirty="0" err="1" smtClean="0"/>
                        <a:t>nm</a:t>
                      </a:r>
                      <a:endParaRPr lang="es-ES_tradnl" baseline="0" dirty="0" smtClean="0"/>
                    </a:p>
                    <a:p>
                      <a:pPr algn="ctr"/>
                      <a:r>
                        <a:rPr lang="en-US" baseline="0" dirty="0" smtClean="0"/>
                        <a:t>360.0 nm</a:t>
                      </a:r>
                    </a:p>
                    <a:p>
                      <a:pPr algn="ctr"/>
                      <a:r>
                        <a:rPr lang="en-US" baseline="0" dirty="0" smtClean="0"/>
                        <a:t>380.0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UV1: 270-314 nm</a:t>
                      </a:r>
                    </a:p>
                    <a:p>
                      <a:pPr algn="ctr"/>
                      <a:r>
                        <a:rPr lang="en-US" dirty="0" smtClean="0"/>
                        <a:t>UV2: 306-380 nm</a:t>
                      </a:r>
                    </a:p>
                    <a:p>
                      <a:pPr algn="ctr"/>
                      <a:r>
                        <a:rPr lang="en-US" dirty="0" smtClean="0"/>
                        <a:t>VIS: 350-500 nm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Bandwidth,</a:t>
                      </a:r>
                      <a:r>
                        <a:rPr lang="en-US" baseline="0" dirty="0" smtClean="0"/>
                        <a:t> resolution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 nm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0.63 – 0.45 nm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Ground</a:t>
                      </a:r>
                      <a:r>
                        <a:rPr lang="en-US" baseline="0" dirty="0" smtClean="0"/>
                        <a:t> pixel size (nadir)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 x 50 km</a:t>
                      </a:r>
                      <a:r>
                        <a:rPr lang="en-US" baseline="30000" dirty="0" smtClean="0"/>
                        <a:t>2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 x 24 km</a:t>
                      </a:r>
                      <a:r>
                        <a:rPr lang="en-US" baseline="30000" dirty="0" smtClean="0"/>
                        <a:t>2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Global coverage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Daily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Daily</a:t>
                      </a:r>
                      <a:endParaRPr lang="es-ES_tradn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588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04800"/>
            <a:ext cx="7924800" cy="1143000"/>
          </a:xfrm>
        </p:spPr>
        <p:txBody>
          <a:bodyPr/>
          <a:lstStyle/>
          <a:p>
            <a:pPr algn="ctr"/>
            <a:r>
              <a:rPr lang="en-US" dirty="0" smtClean="0"/>
              <a:t>GOME vs. OMI</a:t>
            </a:r>
            <a:endParaRPr lang="es-ES_trad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5" r="11896"/>
          <a:stretch/>
        </p:blipFill>
        <p:spPr bwMode="auto">
          <a:xfrm>
            <a:off x="4665785" y="1600200"/>
            <a:ext cx="432581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" r="4844"/>
          <a:stretch/>
        </p:blipFill>
        <p:spPr bwMode="auto">
          <a:xfrm>
            <a:off x="76200" y="1752600"/>
            <a:ext cx="437388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6873" y="5257800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Photodiode detectors 1024 pixels</a:t>
            </a:r>
            <a:endParaRPr lang="es-ES_tradnl" dirty="0"/>
          </a:p>
        </p:txBody>
      </p:sp>
      <p:sp>
        <p:nvSpPr>
          <p:cNvPr id="5" name="TextBox 4"/>
          <p:cNvSpPr txBox="1"/>
          <p:nvPr/>
        </p:nvSpPr>
        <p:spPr>
          <a:xfrm>
            <a:off x="1733846" y="914400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GOME</a:t>
            </a:r>
            <a:endParaRPr lang="es-ES_tradnl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477000" y="914400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OMI</a:t>
            </a:r>
            <a:endParaRPr lang="es-ES_tradnl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096000" y="5257800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2D CCD detector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1441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1139</TotalTime>
  <Words>1673</Words>
  <Application>Microsoft Office PowerPoint</Application>
  <PresentationFormat>On-screen Show (4:3)</PresentationFormat>
  <Paragraphs>361</Paragraphs>
  <Slides>41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Horizon</vt:lpstr>
      <vt:lpstr>UV/VIS backscattered Sun light retrievals from space born platforms</vt:lpstr>
      <vt:lpstr>PowerPoint Presentation</vt:lpstr>
      <vt:lpstr>Overview</vt:lpstr>
      <vt:lpstr>History: The DISCOVERY OF THE ozone hole fuelled the interest in the atmospheric chemistry and composition during the 1970s</vt:lpstr>
      <vt:lpstr>HISTORY &amp; PRESENT: USA</vt:lpstr>
      <vt:lpstr>HISTORY &amp; PRESENT: Europe &amp; CHINA</vt:lpstr>
      <vt:lpstr>Future instruments</vt:lpstr>
      <vt:lpstr>Toms vs. omi</vt:lpstr>
      <vt:lpstr>GOME vs. OMI</vt:lpstr>
      <vt:lpstr>THE GEO CONSTELLATION</vt:lpstr>
      <vt:lpstr>Slant column retrieval</vt:lpstr>
      <vt:lpstr>Slant column retrieval</vt:lpstr>
      <vt:lpstr>SLANT COLUMN RETRIEVAL: BOAS</vt:lpstr>
      <vt:lpstr>SLANT COLUMN RETRIEVAL: Irradiance</vt:lpstr>
      <vt:lpstr>SLANT COLUMN RETRIEVAL: ring spectrum</vt:lpstr>
      <vt:lpstr>SLANT COLUMN RETRIEVAL: Undersampling</vt:lpstr>
      <vt:lpstr>SLANT COLUMN RETRIEVAL: cross sections</vt:lpstr>
      <vt:lpstr>SLANT COLUMN RETRIEVAL: common mode</vt:lpstr>
      <vt:lpstr>SLANT COLUMN RETRIEVAL: optical depth</vt:lpstr>
      <vt:lpstr>SLANT COLUMN RETRIEVAL: HIGH resolution solar spectrum</vt:lpstr>
      <vt:lpstr>SLANT COLUMN RETRIEVAL: SLIT FUNCTION</vt:lpstr>
      <vt:lpstr>SLANT COLUMN RETRIEVAL: i0 correction</vt:lpstr>
      <vt:lpstr>Slant column retrieval: OMI C2HO</vt:lpstr>
      <vt:lpstr>Slant column retrieval: OMPS NO2</vt:lpstr>
      <vt:lpstr>Slant column retrieval: OMPS C2HO</vt:lpstr>
      <vt:lpstr>Vertical column: equations</vt:lpstr>
      <vt:lpstr>Vertical column: equations</vt:lpstr>
      <vt:lpstr>Vertical column: equations, Shape factors</vt:lpstr>
      <vt:lpstr>Vertical column: EQUATIONS scattering weights</vt:lpstr>
      <vt:lpstr>Vertical column: equations SINGEL PIXEL approximation</vt:lpstr>
      <vt:lpstr>Generic retrieval framework</vt:lpstr>
      <vt:lpstr>VERTICAL column retrieval: OMI C2HO</vt:lpstr>
      <vt:lpstr>VERTICAL column retrieval: OMI Bro</vt:lpstr>
      <vt:lpstr>VERTICAL column retrieval: OMI C2H2O2</vt:lpstr>
      <vt:lpstr>VERTICAL column retrieval: OMI H2O</vt:lpstr>
      <vt:lpstr>THE END</vt:lpstr>
      <vt:lpstr>PowerPoint Presentation</vt:lpstr>
      <vt:lpstr>OMI CHOCHO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UV/VIS backscattered Sun light retrievals from space born platforms</dc:title>
  <dc:creator>ggonzale</dc:creator>
  <cp:lastModifiedBy>ggonzale</cp:lastModifiedBy>
  <cp:revision>40</cp:revision>
  <dcterms:created xsi:type="dcterms:W3CDTF">2014-04-09T15:08:24Z</dcterms:created>
  <dcterms:modified xsi:type="dcterms:W3CDTF">2014-04-15T15:18:52Z</dcterms:modified>
</cp:coreProperties>
</file>